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7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7" r:id="rId11"/>
    <p:sldId id="266" r:id="rId12"/>
    <p:sldId id="269" r:id="rId13"/>
    <p:sldId id="273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07" autoAdjust="0"/>
  </p:normalViewPr>
  <p:slideViewPr>
    <p:cSldViewPr>
      <p:cViewPr>
        <p:scale>
          <a:sx n="87" d="100"/>
          <a:sy n="87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AD8DA-09BE-4AEB-9C1B-099EEEF94F5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</dgm:pt>
    <dgm:pt modelId="{B41F3762-81E7-4650-9286-058C863701A1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000" b="1" dirty="0" err="1" smtClean="0">
              <a:solidFill>
                <a:srgbClr val="002060"/>
              </a:solidFill>
            </a:rPr>
            <a:t>সুদের</a:t>
          </a:r>
          <a:r>
            <a:rPr lang="en-US" sz="2000" b="1" dirty="0" smtClean="0">
              <a:solidFill>
                <a:srgbClr val="002060"/>
              </a:solidFill>
            </a:rPr>
            <a:t> </a:t>
          </a:r>
          <a:r>
            <a:rPr lang="en-US" sz="2000" b="1" dirty="0" err="1" smtClean="0">
              <a:solidFill>
                <a:srgbClr val="002060"/>
              </a:solidFill>
            </a:rPr>
            <a:t>হার</a:t>
          </a:r>
          <a:endParaRPr lang="en-US" sz="2000" b="1" dirty="0">
            <a:solidFill>
              <a:srgbClr val="002060"/>
            </a:solidFill>
          </a:endParaRPr>
        </a:p>
      </dgm:t>
    </dgm:pt>
    <dgm:pt modelId="{7F23CED3-AA07-4B95-AE3E-EF0D14B46B02}" type="parTrans" cxnId="{CA00CAED-CFD5-4D73-A615-080913EF0204}">
      <dgm:prSet/>
      <dgm:spPr/>
      <dgm:t>
        <a:bodyPr/>
        <a:lstStyle/>
        <a:p>
          <a:endParaRPr lang="en-US"/>
        </a:p>
      </dgm:t>
    </dgm:pt>
    <dgm:pt modelId="{C492D2C5-268A-48D1-A964-6F95746B7313}" type="sibTrans" cxnId="{CA00CAED-CFD5-4D73-A615-080913EF0204}">
      <dgm:prSet/>
      <dgm:spPr/>
      <dgm:t>
        <a:bodyPr/>
        <a:lstStyle/>
        <a:p>
          <a:endParaRPr lang="en-US"/>
        </a:p>
      </dgm:t>
    </dgm:pt>
    <dgm:pt modelId="{5EB8ED9B-B76E-4643-BA6B-809E003DD8FC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800" b="1" dirty="0" err="1" smtClean="0">
              <a:solidFill>
                <a:srgbClr val="002060"/>
              </a:solidFill>
            </a:rPr>
            <a:t>অর্থের</a:t>
          </a:r>
          <a:r>
            <a:rPr lang="en-US" sz="1800" b="1" dirty="0" smtClean="0">
              <a:solidFill>
                <a:srgbClr val="002060"/>
              </a:solidFill>
            </a:rPr>
            <a:t> </a:t>
          </a:r>
          <a:r>
            <a:rPr lang="en-US" sz="1800" b="1" dirty="0" err="1" smtClean="0">
              <a:solidFill>
                <a:srgbClr val="002060"/>
              </a:solidFill>
            </a:rPr>
            <a:t>পরিমাণ</a:t>
          </a:r>
          <a:endParaRPr lang="en-US" sz="1800" dirty="0">
            <a:solidFill>
              <a:srgbClr val="002060"/>
            </a:solidFill>
          </a:endParaRPr>
        </a:p>
      </dgm:t>
    </dgm:pt>
    <dgm:pt modelId="{49E1D990-AD7A-4B7C-9D1E-4C0CFDFC3429}" type="parTrans" cxnId="{5A95CCAE-E4B5-4C90-AC86-95A64B0406C0}">
      <dgm:prSet/>
      <dgm:spPr/>
      <dgm:t>
        <a:bodyPr/>
        <a:lstStyle/>
        <a:p>
          <a:endParaRPr lang="en-US"/>
        </a:p>
      </dgm:t>
    </dgm:pt>
    <dgm:pt modelId="{1471902B-BE1F-4589-856B-6583754E8DD5}" type="sibTrans" cxnId="{5A95CCAE-E4B5-4C90-AC86-95A64B0406C0}">
      <dgm:prSet/>
      <dgm:spPr/>
      <dgm:t>
        <a:bodyPr/>
        <a:lstStyle/>
        <a:p>
          <a:endParaRPr lang="en-US"/>
        </a:p>
      </dgm:t>
    </dgm:pt>
    <dgm:pt modelId="{6999A301-F6EE-4D3A-A854-BDD30C457CCF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err="1" smtClean="0">
              <a:solidFill>
                <a:srgbClr val="002060"/>
              </a:solidFill>
            </a:rPr>
            <a:t>সময়</a:t>
          </a:r>
          <a:endParaRPr lang="en-US" sz="2400" dirty="0">
            <a:solidFill>
              <a:srgbClr val="002060"/>
            </a:solidFill>
          </a:endParaRPr>
        </a:p>
      </dgm:t>
    </dgm:pt>
    <dgm:pt modelId="{588BA7A8-A2FF-45A3-8C86-3395ECA42CD9}" type="sibTrans" cxnId="{AD3C07DF-6F08-44BE-BCE5-40F789A61A42}">
      <dgm:prSet/>
      <dgm:spPr/>
      <dgm:t>
        <a:bodyPr/>
        <a:lstStyle/>
        <a:p>
          <a:endParaRPr lang="en-US"/>
        </a:p>
      </dgm:t>
    </dgm:pt>
    <dgm:pt modelId="{8D069CE6-DA9A-40F5-9EF2-DD2DC0D0ED21}" type="parTrans" cxnId="{AD3C07DF-6F08-44BE-BCE5-40F789A61A42}">
      <dgm:prSet/>
      <dgm:spPr/>
      <dgm:t>
        <a:bodyPr/>
        <a:lstStyle/>
        <a:p>
          <a:endParaRPr lang="en-US"/>
        </a:p>
      </dgm:t>
    </dgm:pt>
    <dgm:pt modelId="{DE03AE14-DDC0-448B-BE16-3F781E151055}" type="pres">
      <dgm:prSet presAssocID="{4A3AD8DA-09BE-4AEB-9C1B-099EEEF94F50}" presName="Name0" presStyleCnt="0">
        <dgm:presLayoutVars>
          <dgm:dir/>
          <dgm:resizeHandles val="exact"/>
        </dgm:presLayoutVars>
      </dgm:prSet>
      <dgm:spPr/>
    </dgm:pt>
    <dgm:pt modelId="{A82C9139-0E54-40E7-B195-D2E0DC129E36}" type="pres">
      <dgm:prSet presAssocID="{6999A301-F6EE-4D3A-A854-BDD30C457CCF}" presName="node" presStyleLbl="node1" presStyleIdx="0" presStyleCnt="3" custScaleX="120607" custScaleY="118648" custRadScaleRad="100062" custRadScaleInc="-1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C1500-1738-4B72-B964-2DF186BF9BC9}" type="pres">
      <dgm:prSet presAssocID="{588BA7A8-A2FF-45A3-8C86-3395ECA42CD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C3BE93D-DFD4-44E4-9B31-480FDBB9B4B1}" type="pres">
      <dgm:prSet presAssocID="{588BA7A8-A2FF-45A3-8C86-3395ECA42CD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DE36A87-7877-4850-A8B6-E67E30603577}" type="pres">
      <dgm:prSet presAssocID="{B41F3762-81E7-4650-9286-058C863701A1}" presName="node" presStyleLbl="node1" presStyleIdx="1" presStyleCnt="3" custScaleX="85981" custScaleY="148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5FD5F-3047-479F-BEB8-97D21485E9D8}" type="pres">
      <dgm:prSet presAssocID="{C492D2C5-268A-48D1-A964-6F95746B731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B0A8ADC-46D3-4AF2-B776-C83FF1061AED}" type="pres">
      <dgm:prSet presAssocID="{C492D2C5-268A-48D1-A964-6F95746B731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463EBC3-292D-407B-BE22-A4CEF7B2BEC9}" type="pres">
      <dgm:prSet presAssocID="{5EB8ED9B-B76E-4643-BA6B-809E003DD8FC}" presName="node" presStyleLbl="node1" presStyleIdx="2" presStyleCnt="3" custScaleX="97070" custScaleY="151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CCC58-9B2B-4E6A-91EF-36E6C04ED0A6}" type="pres">
      <dgm:prSet presAssocID="{1471902B-BE1F-4589-856B-6583754E8DD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758E7B2-6F20-465E-AFBF-2360AD41A78B}" type="pres">
      <dgm:prSet presAssocID="{1471902B-BE1F-4589-856B-6583754E8DD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5D1C576-F021-4B4D-AEA2-A3DE66DEABB1}" type="presOf" srcId="{C492D2C5-268A-48D1-A964-6F95746B7313}" destId="{3B0A8ADC-46D3-4AF2-B776-C83FF1061AED}" srcOrd="1" destOrd="0" presId="urn:microsoft.com/office/officeart/2005/8/layout/cycle7"/>
    <dgm:cxn modelId="{D0D91579-ADFC-46BC-BFFE-559B6449AC83}" type="presOf" srcId="{1471902B-BE1F-4589-856B-6583754E8DD5}" destId="{A758E7B2-6F20-465E-AFBF-2360AD41A78B}" srcOrd="1" destOrd="0" presId="urn:microsoft.com/office/officeart/2005/8/layout/cycle7"/>
    <dgm:cxn modelId="{5A95CCAE-E4B5-4C90-AC86-95A64B0406C0}" srcId="{4A3AD8DA-09BE-4AEB-9C1B-099EEEF94F50}" destId="{5EB8ED9B-B76E-4643-BA6B-809E003DD8FC}" srcOrd="2" destOrd="0" parTransId="{49E1D990-AD7A-4B7C-9D1E-4C0CFDFC3429}" sibTransId="{1471902B-BE1F-4589-856B-6583754E8DD5}"/>
    <dgm:cxn modelId="{F43F6332-2EA0-4D92-96F3-5CF5F9123001}" type="presOf" srcId="{6999A301-F6EE-4D3A-A854-BDD30C457CCF}" destId="{A82C9139-0E54-40E7-B195-D2E0DC129E36}" srcOrd="0" destOrd="0" presId="urn:microsoft.com/office/officeart/2005/8/layout/cycle7"/>
    <dgm:cxn modelId="{AD3C07DF-6F08-44BE-BCE5-40F789A61A42}" srcId="{4A3AD8DA-09BE-4AEB-9C1B-099EEEF94F50}" destId="{6999A301-F6EE-4D3A-A854-BDD30C457CCF}" srcOrd="0" destOrd="0" parTransId="{8D069CE6-DA9A-40F5-9EF2-DD2DC0D0ED21}" sibTransId="{588BA7A8-A2FF-45A3-8C86-3395ECA42CD9}"/>
    <dgm:cxn modelId="{1A43A4D1-F11F-4A0D-9E36-DB451A9E7560}" type="presOf" srcId="{4A3AD8DA-09BE-4AEB-9C1B-099EEEF94F50}" destId="{DE03AE14-DDC0-448B-BE16-3F781E151055}" srcOrd="0" destOrd="0" presId="urn:microsoft.com/office/officeart/2005/8/layout/cycle7"/>
    <dgm:cxn modelId="{07E97148-9D09-4A59-A491-88E631AD9C01}" type="presOf" srcId="{B41F3762-81E7-4650-9286-058C863701A1}" destId="{EDE36A87-7877-4850-A8B6-E67E30603577}" srcOrd="0" destOrd="0" presId="urn:microsoft.com/office/officeart/2005/8/layout/cycle7"/>
    <dgm:cxn modelId="{FBE816EA-AE4F-4E14-96CF-4593575C1630}" type="presOf" srcId="{588BA7A8-A2FF-45A3-8C86-3395ECA42CD9}" destId="{EA4C1500-1738-4B72-B964-2DF186BF9BC9}" srcOrd="0" destOrd="0" presId="urn:microsoft.com/office/officeart/2005/8/layout/cycle7"/>
    <dgm:cxn modelId="{BF40E819-C0A0-4E22-A17A-A4B8C5E1C526}" type="presOf" srcId="{1471902B-BE1F-4589-856B-6583754E8DD5}" destId="{A95CCC58-9B2B-4E6A-91EF-36E6C04ED0A6}" srcOrd="0" destOrd="0" presId="urn:microsoft.com/office/officeart/2005/8/layout/cycle7"/>
    <dgm:cxn modelId="{CA00CAED-CFD5-4D73-A615-080913EF0204}" srcId="{4A3AD8DA-09BE-4AEB-9C1B-099EEEF94F50}" destId="{B41F3762-81E7-4650-9286-058C863701A1}" srcOrd="1" destOrd="0" parTransId="{7F23CED3-AA07-4B95-AE3E-EF0D14B46B02}" sibTransId="{C492D2C5-268A-48D1-A964-6F95746B7313}"/>
    <dgm:cxn modelId="{04894D68-C26D-4BDA-9567-2DC1C3616512}" type="presOf" srcId="{5EB8ED9B-B76E-4643-BA6B-809E003DD8FC}" destId="{A463EBC3-292D-407B-BE22-A4CEF7B2BEC9}" srcOrd="0" destOrd="0" presId="urn:microsoft.com/office/officeart/2005/8/layout/cycle7"/>
    <dgm:cxn modelId="{91B0A928-0CF3-427D-BD18-2A096F0398E5}" type="presOf" srcId="{C492D2C5-268A-48D1-A964-6F95746B7313}" destId="{F465FD5F-3047-479F-BEB8-97D21485E9D8}" srcOrd="0" destOrd="0" presId="urn:microsoft.com/office/officeart/2005/8/layout/cycle7"/>
    <dgm:cxn modelId="{01048B5C-7A93-4AA6-B2C8-264256059633}" type="presOf" srcId="{588BA7A8-A2FF-45A3-8C86-3395ECA42CD9}" destId="{3C3BE93D-DFD4-44E4-9B31-480FDBB9B4B1}" srcOrd="1" destOrd="0" presId="urn:microsoft.com/office/officeart/2005/8/layout/cycle7"/>
    <dgm:cxn modelId="{0FB2FB3B-1A42-4CEC-8852-AC2270E99675}" type="presParOf" srcId="{DE03AE14-DDC0-448B-BE16-3F781E151055}" destId="{A82C9139-0E54-40E7-B195-D2E0DC129E36}" srcOrd="0" destOrd="0" presId="urn:microsoft.com/office/officeart/2005/8/layout/cycle7"/>
    <dgm:cxn modelId="{203076D8-03EA-44D8-B700-8DAE1C0527E6}" type="presParOf" srcId="{DE03AE14-DDC0-448B-BE16-3F781E151055}" destId="{EA4C1500-1738-4B72-B964-2DF186BF9BC9}" srcOrd="1" destOrd="0" presId="urn:microsoft.com/office/officeart/2005/8/layout/cycle7"/>
    <dgm:cxn modelId="{5DF4B29D-94EC-45EA-8952-E7DCF1D29BFD}" type="presParOf" srcId="{EA4C1500-1738-4B72-B964-2DF186BF9BC9}" destId="{3C3BE93D-DFD4-44E4-9B31-480FDBB9B4B1}" srcOrd="0" destOrd="0" presId="urn:microsoft.com/office/officeart/2005/8/layout/cycle7"/>
    <dgm:cxn modelId="{C20323E4-5172-414D-AF1F-C6FDDAB15ADB}" type="presParOf" srcId="{DE03AE14-DDC0-448B-BE16-3F781E151055}" destId="{EDE36A87-7877-4850-A8B6-E67E30603577}" srcOrd="2" destOrd="0" presId="urn:microsoft.com/office/officeart/2005/8/layout/cycle7"/>
    <dgm:cxn modelId="{381828FE-D5B7-4238-A35D-29A2C4054EAA}" type="presParOf" srcId="{DE03AE14-DDC0-448B-BE16-3F781E151055}" destId="{F465FD5F-3047-479F-BEB8-97D21485E9D8}" srcOrd="3" destOrd="0" presId="urn:microsoft.com/office/officeart/2005/8/layout/cycle7"/>
    <dgm:cxn modelId="{67E83C66-DD70-4981-BAA2-AD019597687C}" type="presParOf" srcId="{F465FD5F-3047-479F-BEB8-97D21485E9D8}" destId="{3B0A8ADC-46D3-4AF2-B776-C83FF1061AED}" srcOrd="0" destOrd="0" presId="urn:microsoft.com/office/officeart/2005/8/layout/cycle7"/>
    <dgm:cxn modelId="{11490856-2E00-4B7E-B32C-2ED0462B770D}" type="presParOf" srcId="{DE03AE14-DDC0-448B-BE16-3F781E151055}" destId="{A463EBC3-292D-407B-BE22-A4CEF7B2BEC9}" srcOrd="4" destOrd="0" presId="urn:microsoft.com/office/officeart/2005/8/layout/cycle7"/>
    <dgm:cxn modelId="{F007DA53-8091-4943-A4CD-A4B95A901C11}" type="presParOf" srcId="{DE03AE14-DDC0-448B-BE16-3F781E151055}" destId="{A95CCC58-9B2B-4E6A-91EF-36E6C04ED0A6}" srcOrd="5" destOrd="0" presId="urn:microsoft.com/office/officeart/2005/8/layout/cycle7"/>
    <dgm:cxn modelId="{A64BFF8A-9392-4138-9DE9-BD8CAEAC675A}" type="presParOf" srcId="{A95CCC58-9B2B-4E6A-91EF-36E6C04ED0A6}" destId="{A758E7B2-6F20-465E-AFBF-2360AD41A78B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2102E-7CE6-42A3-A427-199B7C7929D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C0C27-71D5-4598-BED2-A58001E96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C0C27-71D5-4598-BED2-A58001E96FB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6DDC4F-0848-4ACE-AE24-134CCD11F220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D31C09-DBAD-464A-B7A8-339E1B9DF0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err="1" smtClean="0">
                <a:solidFill>
                  <a:schemeClr val="tx1"/>
                </a:solidFill>
              </a:rPr>
              <a:t>আজকের</a:t>
            </a:r>
            <a:r>
              <a:rPr lang="en-US" sz="8000" b="1" dirty="0" smtClean="0">
                <a:solidFill>
                  <a:schemeClr val="tx1"/>
                </a:solidFill>
              </a:rPr>
              <a:t> </a:t>
            </a:r>
            <a:r>
              <a:rPr lang="en-US" sz="8000" b="1" dirty="0" err="1" smtClean="0">
                <a:solidFill>
                  <a:schemeClr val="tx1"/>
                </a:solidFill>
              </a:rPr>
              <a:t>ক্লাশে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667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b="1" dirty="0" err="1" smtClean="0"/>
              <a:t>সবাইকে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স্বাগতম</a:t>
            </a:r>
            <a:endParaRPr lang="en-US" sz="8800" b="1" dirty="0"/>
          </a:p>
        </p:txBody>
      </p:sp>
      <p:pic>
        <p:nvPicPr>
          <p:cNvPr id="9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19601"/>
            <a:ext cx="2679290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2688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দলীয়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কাজ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সমাধানঃ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জানি</a:t>
            </a:r>
            <a:r>
              <a:rPr lang="en-US" dirty="0" smtClean="0"/>
              <a:t>,                   </a:t>
            </a:r>
          </a:p>
          <a:p>
            <a:pPr>
              <a:buNone/>
            </a:pPr>
            <a:r>
              <a:rPr lang="en-US" dirty="0" smtClean="0"/>
              <a:t>FV = PV(1+i)</a:t>
            </a:r>
            <a:r>
              <a:rPr lang="en-US" baseline="30000" dirty="0" smtClean="0"/>
              <a:t>n</a:t>
            </a:r>
            <a:r>
              <a:rPr lang="en-US" dirty="0" smtClean="0"/>
              <a:t>                             </a:t>
            </a:r>
            <a:r>
              <a:rPr lang="en-US" dirty="0" err="1" smtClean="0"/>
              <a:t>এখানে</a:t>
            </a:r>
            <a:r>
              <a:rPr lang="en-US" dirty="0" smtClean="0"/>
              <a:t>,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=  ৫০০০ (১+.১৫)</a:t>
            </a:r>
            <a:r>
              <a:rPr lang="en-US" sz="1800" baseline="30000" dirty="0" smtClean="0"/>
              <a:t>৫</a:t>
            </a:r>
            <a:r>
              <a:rPr lang="en-US" sz="1800" dirty="0" smtClean="0"/>
              <a:t>                                           </a:t>
            </a:r>
            <a:r>
              <a:rPr lang="en-US" sz="1800" dirty="0" err="1" smtClean="0"/>
              <a:t>বর্তমান</a:t>
            </a:r>
            <a:r>
              <a:rPr lang="en-US" sz="1800" dirty="0" smtClean="0"/>
              <a:t> </a:t>
            </a:r>
            <a:r>
              <a:rPr lang="en-US" sz="1600" dirty="0" err="1" smtClean="0"/>
              <a:t>মূল্য</a:t>
            </a:r>
            <a:r>
              <a:rPr lang="en-US" sz="1600" dirty="0" smtClean="0"/>
              <a:t> (PV )= </a:t>
            </a:r>
            <a:r>
              <a:rPr lang="en-US" sz="1800" dirty="0" smtClean="0"/>
              <a:t>৫০০০</a:t>
            </a:r>
            <a:r>
              <a:rPr lang="en-US" sz="1600" dirty="0" smtClean="0"/>
              <a:t> </a:t>
            </a:r>
            <a:r>
              <a:rPr lang="en-US" sz="1600" dirty="0" err="1" smtClean="0"/>
              <a:t>টাকা</a:t>
            </a:r>
            <a:endParaRPr lang="en-US" sz="1600" dirty="0" smtClean="0"/>
          </a:p>
          <a:p>
            <a:pPr>
              <a:buNone/>
            </a:pPr>
            <a:r>
              <a:rPr lang="en-US" sz="2800" baseline="30000" dirty="0" smtClean="0"/>
              <a:t>     =  ৫০০০(২.০১১৩৬)</a:t>
            </a:r>
            <a:r>
              <a:rPr lang="en-US" sz="2800" dirty="0" smtClean="0"/>
              <a:t>                        </a:t>
            </a:r>
            <a:r>
              <a:rPr lang="en-US" sz="2800" baseline="30000" dirty="0" err="1" smtClean="0"/>
              <a:t>সুদের</a:t>
            </a:r>
            <a:r>
              <a:rPr lang="en-US" sz="2800" baseline="30000" dirty="0" smtClean="0"/>
              <a:t> </a:t>
            </a:r>
            <a:r>
              <a:rPr lang="en-US" sz="2800" baseline="30000" dirty="0" err="1" smtClean="0"/>
              <a:t>হার</a:t>
            </a:r>
            <a:r>
              <a:rPr lang="en-US" sz="2800" baseline="30000" dirty="0" smtClean="0"/>
              <a:t> (</a:t>
            </a:r>
            <a:r>
              <a:rPr lang="en-US" sz="2800" baseline="30000" dirty="0" err="1" smtClean="0"/>
              <a:t>i</a:t>
            </a:r>
            <a:r>
              <a:rPr lang="en-US" sz="2800" baseline="30000" dirty="0" smtClean="0"/>
              <a:t>) = ১৫% = .১৫</a:t>
            </a:r>
            <a:r>
              <a:rPr lang="en-US" sz="2800" dirty="0" smtClean="0"/>
              <a:t> </a:t>
            </a:r>
            <a:endParaRPr lang="en-US" sz="2800" baseline="30000" dirty="0" smtClean="0"/>
          </a:p>
          <a:p>
            <a:pPr>
              <a:buNone/>
            </a:pPr>
            <a:r>
              <a:rPr lang="en-US" sz="2800" baseline="30000" dirty="0" smtClean="0"/>
              <a:t>     =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  ১০০৫৬.৮ </a:t>
            </a:r>
            <a:r>
              <a:rPr lang="en-US" sz="2800" baseline="30000" dirty="0" err="1" smtClean="0"/>
              <a:t>টাকা</a:t>
            </a:r>
            <a:r>
              <a:rPr lang="en-US" sz="2800" baseline="30000" dirty="0" smtClean="0"/>
              <a:t>                                       </a:t>
            </a:r>
            <a:r>
              <a:rPr lang="en-US" sz="2800" baseline="30000" dirty="0" err="1" smtClean="0"/>
              <a:t>মেয়াদ</a:t>
            </a:r>
            <a:r>
              <a:rPr lang="en-US" sz="2800" baseline="30000" dirty="0" smtClean="0"/>
              <a:t> </a:t>
            </a:r>
            <a:r>
              <a:rPr lang="en-US" sz="2800" baseline="30000" dirty="0" err="1" smtClean="0"/>
              <a:t>কাল</a:t>
            </a:r>
            <a:r>
              <a:rPr lang="en-US" sz="2800" baseline="30000" dirty="0" smtClean="0"/>
              <a:t> (n)= ৫বছর</a:t>
            </a:r>
          </a:p>
          <a:p>
            <a:pPr>
              <a:buNone/>
            </a:pPr>
            <a:r>
              <a:rPr lang="en-US" sz="2800" baseline="30000" dirty="0" smtClean="0"/>
              <a:t>                                                                            </a:t>
            </a:r>
            <a:r>
              <a:rPr lang="en-US" sz="1600" dirty="0" err="1" smtClean="0"/>
              <a:t>ভবিষ্য</a:t>
            </a:r>
            <a:r>
              <a:rPr lang="en-US" sz="1600" dirty="0" smtClean="0"/>
              <a:t>ৎ </a:t>
            </a:r>
            <a:r>
              <a:rPr lang="en-US" sz="1600" dirty="0" err="1" smtClean="0"/>
              <a:t>মূল্য</a:t>
            </a:r>
            <a:r>
              <a:rPr lang="en-US" sz="1600" dirty="0" smtClean="0"/>
              <a:t> (FV)= </a:t>
            </a:r>
            <a:r>
              <a:rPr lang="en-US" sz="1600" dirty="0" err="1" smtClean="0"/>
              <a:t>কত</a:t>
            </a:r>
            <a:r>
              <a:rPr lang="en-US" sz="1600" dirty="0" smtClean="0"/>
              <a:t>?</a:t>
            </a:r>
            <a:r>
              <a:rPr lang="en-US" dirty="0" smtClean="0"/>
              <a:t>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95801" y="3657600"/>
            <a:ext cx="762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প্রশ্নঃ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শতকরা</a:t>
            </a:r>
            <a:r>
              <a:rPr lang="en-US" sz="2400" b="1" dirty="0" smtClean="0"/>
              <a:t> ১৫% </a:t>
            </a:r>
            <a:r>
              <a:rPr lang="en-US" sz="2400" b="1" dirty="0" err="1" smtClean="0"/>
              <a:t>হারে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বর্তমান</a:t>
            </a:r>
            <a:r>
              <a:rPr lang="en-US" sz="2400" b="1" dirty="0" smtClean="0"/>
              <a:t> ৫০০০ </a:t>
            </a:r>
            <a:r>
              <a:rPr lang="en-US" sz="2400" b="1" dirty="0" err="1" smtClean="0"/>
              <a:t>টাকার</a:t>
            </a:r>
            <a:r>
              <a:rPr lang="en-US" sz="2400" b="1" dirty="0" smtClean="0"/>
              <a:t> ৫ </a:t>
            </a:r>
            <a:r>
              <a:rPr lang="en-US" sz="2400" b="1" dirty="0" err="1" smtClean="0"/>
              <a:t>বছর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পরের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ভবিষ্য</a:t>
            </a:r>
            <a:r>
              <a:rPr lang="en-US" sz="2400" b="1" dirty="0" smtClean="0"/>
              <a:t>ৎ </a:t>
            </a:r>
            <a:r>
              <a:rPr lang="en-US" sz="2400" b="1" dirty="0" err="1" smtClean="0"/>
              <a:t>মূল্য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হবে</a:t>
            </a:r>
            <a:r>
              <a:rPr lang="en-US" sz="2400" b="1" dirty="0" smtClean="0"/>
              <a:t>? </a:t>
            </a:r>
          </a:p>
        </p:txBody>
      </p:sp>
      <p:pic>
        <p:nvPicPr>
          <p:cNvPr id="7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সূত্রের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মাধ্যমে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বর্তমান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মূল্য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নির্ণয়ঃ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1600" dirty="0" smtClean="0"/>
              <a:t>  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endParaRPr lang="en-US" sz="16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endParaRPr lang="en-US" sz="20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800" dirty="0" err="1" smtClean="0"/>
              <a:t>সমাধানঃ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জানি</a:t>
            </a:r>
            <a:r>
              <a:rPr lang="en-US" sz="2800" dirty="0" smtClean="0"/>
              <a:t>,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800" dirty="0" smtClean="0"/>
              <a:t>PV= FV/(১+i)</a:t>
            </a:r>
            <a:r>
              <a:rPr lang="en-US" sz="2800" baseline="30000" dirty="0" smtClean="0"/>
              <a:t>n                               </a:t>
            </a:r>
            <a:r>
              <a:rPr lang="en-US" sz="3600" baseline="30000" dirty="0" err="1" smtClean="0"/>
              <a:t>দেওয়া</a:t>
            </a:r>
            <a:r>
              <a:rPr lang="en-US" sz="3600" baseline="30000" dirty="0" smtClean="0"/>
              <a:t> </a:t>
            </a:r>
            <a:r>
              <a:rPr lang="en-US" sz="3600" baseline="30000" dirty="0" err="1" smtClean="0"/>
              <a:t>আছে</a:t>
            </a:r>
            <a:r>
              <a:rPr lang="en-US" sz="3600" baseline="30000" dirty="0" smtClean="0"/>
              <a:t>  ,          </a:t>
            </a:r>
            <a:endParaRPr lang="en-US" sz="28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800" dirty="0" smtClean="0"/>
              <a:t>     = ৫০০০/(১+ .১০)৫      </a:t>
            </a:r>
            <a:r>
              <a:rPr lang="en-US" sz="2400" dirty="0" err="1" smtClean="0"/>
              <a:t>ভবিষ্য</a:t>
            </a:r>
            <a:r>
              <a:rPr lang="en-US" sz="2400" dirty="0" smtClean="0"/>
              <a:t>ৎ </a:t>
            </a:r>
            <a:r>
              <a:rPr lang="en-US" sz="2400" dirty="0" err="1" smtClean="0"/>
              <a:t>মূল্য</a:t>
            </a:r>
            <a:r>
              <a:rPr lang="en-US" sz="2400" dirty="0" smtClean="0"/>
              <a:t> (FV) = ৫০০০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400" dirty="0" smtClean="0"/>
              <a:t>      = ৫০০০/১.৬১০৫               </a:t>
            </a:r>
            <a:r>
              <a:rPr lang="en-US" sz="2400" dirty="0" err="1" smtClean="0"/>
              <a:t>সুদের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হার</a:t>
            </a:r>
            <a:r>
              <a:rPr lang="en-US" sz="2400" dirty="0" smtClean="0"/>
              <a:t> (</a:t>
            </a:r>
            <a:r>
              <a:rPr lang="en-US" sz="2400" dirty="0" err="1" smtClean="0"/>
              <a:t>i</a:t>
            </a:r>
            <a:r>
              <a:rPr lang="en-US" sz="2400" dirty="0" smtClean="0"/>
              <a:t>) = ১০% =.১০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400" dirty="0" smtClean="0"/>
              <a:t>      =  ৩১০৪.৬২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মেয়াদ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কাল</a:t>
            </a:r>
            <a:r>
              <a:rPr lang="en-US" sz="2400" dirty="0" smtClean="0"/>
              <a:t> (n) = ৫ </a:t>
            </a:r>
            <a:r>
              <a:rPr lang="en-US" sz="2400" dirty="0" err="1" smtClean="0"/>
              <a:t>বছর</a:t>
            </a:r>
            <a:endParaRPr lang="en-US" sz="24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400" dirty="0" smtClean="0"/>
              <a:t>                                                  </a:t>
            </a:r>
            <a:r>
              <a:rPr lang="en-US" sz="2400" dirty="0" err="1" smtClean="0"/>
              <a:t>বর্তমান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মূল্য</a:t>
            </a:r>
            <a:r>
              <a:rPr lang="en-US" sz="2400" dirty="0" smtClean="0"/>
              <a:t> (PV) = </a:t>
            </a:r>
            <a:r>
              <a:rPr lang="en-US" sz="2400" dirty="0" err="1" smtClean="0"/>
              <a:t>কত</a:t>
            </a:r>
            <a:r>
              <a:rPr lang="en-US" sz="2400" dirty="0" smtClean="0"/>
              <a:t>?</a:t>
            </a:r>
            <a:endParaRPr lang="en-US" sz="2800" dirty="0" smtClean="0"/>
          </a:p>
        </p:txBody>
      </p:sp>
      <p:sp>
        <p:nvSpPr>
          <p:cNvPr id="7" name="Down Arrow 6"/>
          <p:cNvSpPr/>
          <p:nvPr/>
        </p:nvSpPr>
        <p:spPr>
          <a:xfrm flipH="1">
            <a:off x="4221481" y="3276600"/>
            <a:ext cx="45719" cy="228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8288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প্রশ্নঃ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সুদের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হার</a:t>
            </a:r>
            <a:r>
              <a:rPr lang="en-US" sz="2400" b="1" dirty="0" smtClean="0"/>
              <a:t> ১০% </a:t>
            </a:r>
            <a:r>
              <a:rPr lang="en-US" sz="2400" b="1" dirty="0" err="1" smtClean="0"/>
              <a:t>হলে</a:t>
            </a:r>
            <a:r>
              <a:rPr lang="en-US" sz="2400" b="1" dirty="0" smtClean="0"/>
              <a:t> ৫বছর </a:t>
            </a:r>
            <a:r>
              <a:rPr lang="en-US" sz="2400" b="1" dirty="0" err="1" smtClean="0"/>
              <a:t>পরের</a:t>
            </a:r>
            <a:r>
              <a:rPr lang="en-US" sz="2400" b="1" dirty="0" smtClean="0"/>
              <a:t> ৫০০০ </a:t>
            </a:r>
            <a:r>
              <a:rPr lang="en-US" sz="2400" b="1" dirty="0" err="1" smtClean="0"/>
              <a:t>টাকার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বর্তমান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কত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pic>
        <p:nvPicPr>
          <p:cNvPr id="8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চক্রবৃদ্ধিকরণের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মাধ্যমে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বর্তমান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মূল্য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নির্ণয়ঃ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4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000" b="1" dirty="0" err="1" smtClean="0"/>
              <a:t>সমাধানঃ</a:t>
            </a:r>
            <a:r>
              <a:rPr lang="en-US" sz="2000" dirty="0" smtClean="0"/>
              <a:t> </a:t>
            </a:r>
            <a:r>
              <a:rPr lang="en-US" sz="2000" dirty="0" err="1" smtClean="0"/>
              <a:t>আমরা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জানি</a:t>
            </a:r>
            <a:r>
              <a:rPr lang="en-US" sz="2000" dirty="0" smtClean="0"/>
              <a:t>,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800" dirty="0" smtClean="0"/>
              <a:t>PV= FV/(১+i/m)</a:t>
            </a:r>
            <a:r>
              <a:rPr lang="en-US" sz="2800" baseline="30000" dirty="0" smtClean="0"/>
              <a:t>nm                                </a:t>
            </a:r>
            <a:r>
              <a:rPr lang="en-US" sz="2800" baseline="30000" dirty="0" err="1" smtClean="0"/>
              <a:t>দেওয়া</a:t>
            </a:r>
            <a:r>
              <a:rPr lang="en-US" sz="2800" baseline="30000" dirty="0" smtClean="0"/>
              <a:t> </a:t>
            </a:r>
            <a:r>
              <a:rPr lang="en-US" sz="2800" baseline="30000" dirty="0" err="1" smtClean="0"/>
              <a:t>আছে</a:t>
            </a:r>
            <a:r>
              <a:rPr lang="en-US" sz="2800" baseline="30000" dirty="0" smtClean="0"/>
              <a:t>  ,          </a:t>
            </a:r>
            <a:endParaRPr lang="en-US" sz="28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800" dirty="0" smtClean="0"/>
              <a:t>     </a:t>
            </a:r>
            <a:r>
              <a:rPr lang="en-US" sz="2400" dirty="0" smtClean="0"/>
              <a:t>= </a:t>
            </a:r>
            <a:r>
              <a:rPr lang="en-US" sz="2000" dirty="0" smtClean="0"/>
              <a:t>৫০০০০/(১+ .১০/১২)৫*১২                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মূল্য</a:t>
            </a:r>
            <a:r>
              <a:rPr lang="en-US" dirty="0" smtClean="0"/>
              <a:t> (FV) </a:t>
            </a:r>
            <a:r>
              <a:rPr lang="en-US" sz="2000" dirty="0" smtClean="0"/>
              <a:t>= </a:t>
            </a:r>
            <a:r>
              <a:rPr lang="en-US" dirty="0" smtClean="0"/>
              <a:t>৫০০০০ </a:t>
            </a:r>
            <a:r>
              <a:rPr lang="en-US" dirty="0" err="1" smtClean="0"/>
              <a:t>টাকা</a:t>
            </a:r>
            <a:endParaRPr lang="en-US" sz="24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400" dirty="0" smtClean="0"/>
              <a:t>      </a:t>
            </a:r>
            <a:r>
              <a:rPr lang="en-US" sz="2000" dirty="0" smtClean="0"/>
              <a:t>= ৫০০০০/১.৬৪৫৩০৮৯                       </a:t>
            </a:r>
            <a:r>
              <a:rPr lang="en-US" sz="2000" dirty="0" err="1" smtClean="0"/>
              <a:t>সুদের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হার</a:t>
            </a:r>
            <a:r>
              <a:rPr lang="en-US" sz="2000" dirty="0" smtClean="0"/>
              <a:t> (</a:t>
            </a:r>
            <a:r>
              <a:rPr lang="en-US" sz="2000" dirty="0" err="1" smtClean="0"/>
              <a:t>i</a:t>
            </a:r>
            <a:r>
              <a:rPr lang="en-US" sz="2000" dirty="0" smtClean="0"/>
              <a:t>) = ১০% =.১০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000" dirty="0" smtClean="0"/>
              <a:t>       =  ৩০৩৮৯.৪২ </a:t>
            </a:r>
            <a:r>
              <a:rPr lang="en-US" sz="2000" dirty="0" err="1" smtClean="0"/>
              <a:t>টাকা</a:t>
            </a:r>
            <a:r>
              <a:rPr lang="en-US" sz="2000" dirty="0" smtClean="0"/>
              <a:t>                              </a:t>
            </a:r>
            <a:r>
              <a:rPr lang="en-US" sz="2000" dirty="0" err="1" smtClean="0"/>
              <a:t>মেয়াদ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কাল</a:t>
            </a:r>
            <a:r>
              <a:rPr lang="en-US" sz="2000" dirty="0" smtClean="0"/>
              <a:t> (n) = ৫ </a:t>
            </a:r>
            <a:r>
              <a:rPr lang="en-US" sz="2000" dirty="0" err="1" smtClean="0"/>
              <a:t>বছর</a:t>
            </a:r>
            <a:endParaRPr lang="en-US" sz="20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000" dirty="0" smtClean="0"/>
              <a:t>                                                                       </a:t>
            </a:r>
            <a:r>
              <a:rPr lang="en-US" sz="2000" dirty="0" err="1" smtClean="0"/>
              <a:t>বছরে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চক্রবৃদ্ধি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সংখ্যা</a:t>
            </a:r>
            <a:r>
              <a:rPr lang="en-US" sz="2000" dirty="0" smtClean="0"/>
              <a:t>(m)= ১২                                         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000" dirty="0" smtClean="0"/>
              <a:t>                                                                       </a:t>
            </a:r>
            <a:r>
              <a:rPr lang="en-US" sz="2000" dirty="0" err="1" smtClean="0"/>
              <a:t>বর্তমান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মূল্য</a:t>
            </a:r>
            <a:r>
              <a:rPr lang="en-US" sz="2000" dirty="0" smtClean="0"/>
              <a:t> (PV) = </a:t>
            </a:r>
            <a:r>
              <a:rPr lang="en-US" sz="2000" dirty="0" err="1" smtClean="0"/>
              <a:t>কত</a:t>
            </a:r>
            <a:r>
              <a:rPr lang="en-US" sz="2000" dirty="0" smtClean="0"/>
              <a:t>?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7526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400" b="1" dirty="0" err="1" smtClean="0"/>
              <a:t>প্র্রশ্নঃ</a:t>
            </a:r>
            <a:r>
              <a:rPr lang="en-US" sz="2400" b="1" dirty="0" smtClean="0"/>
              <a:t> ১০% </a:t>
            </a:r>
            <a:r>
              <a:rPr lang="en-US" sz="2000" b="1" dirty="0" err="1" smtClean="0"/>
              <a:t>মাসিক</a:t>
            </a:r>
            <a:r>
              <a:rPr lang="en-US" sz="2400" b="1" dirty="0" smtClean="0"/>
              <a:t> </a:t>
            </a:r>
            <a:r>
              <a:rPr lang="en-US" sz="2000" b="1" dirty="0" err="1" smtClean="0"/>
              <a:t>চক্রবৃদ্ধিতে</a:t>
            </a:r>
            <a:r>
              <a:rPr lang="en-US" sz="2000" b="1" dirty="0" smtClean="0"/>
              <a:t> ৫ </a:t>
            </a:r>
            <a:r>
              <a:rPr lang="en-US" sz="2000" b="1" dirty="0" err="1" smtClean="0"/>
              <a:t>বছর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পর</a:t>
            </a:r>
            <a:r>
              <a:rPr lang="en-US" sz="2400" b="1" dirty="0" smtClean="0"/>
              <a:t> ৫০,০০০ </a:t>
            </a:r>
            <a:r>
              <a:rPr lang="en-US" b="1" dirty="0" err="1" smtClean="0"/>
              <a:t>টাকা</a:t>
            </a:r>
            <a:r>
              <a:rPr lang="en-US" b="1" dirty="0" smtClean="0"/>
              <a:t> </a:t>
            </a:r>
            <a:r>
              <a:rPr lang="en-US" b="1" dirty="0" err="1" smtClean="0"/>
              <a:t>পাওয়ার</a:t>
            </a:r>
            <a:r>
              <a:rPr lang="en-US" b="1" dirty="0" smtClean="0"/>
              <a:t> </a:t>
            </a:r>
            <a:r>
              <a:rPr lang="en-US" b="1" dirty="0" err="1" smtClean="0"/>
              <a:t>আশায়</a:t>
            </a:r>
            <a:r>
              <a:rPr lang="en-US" b="1" dirty="0" smtClean="0"/>
              <a:t>  </a:t>
            </a:r>
            <a:r>
              <a:rPr lang="en-US" b="1" dirty="0" err="1" smtClean="0"/>
              <a:t>বর্তমানে</a:t>
            </a:r>
            <a:r>
              <a:rPr lang="en-US" b="1" dirty="0" smtClean="0"/>
              <a:t> </a:t>
            </a:r>
            <a:r>
              <a:rPr lang="en-US" b="1" dirty="0" err="1" smtClean="0"/>
              <a:t>কিছু</a:t>
            </a:r>
            <a:r>
              <a:rPr lang="en-US" b="1" dirty="0" smtClean="0"/>
              <a:t> </a:t>
            </a:r>
            <a:r>
              <a:rPr lang="en-US" b="1" dirty="0" err="1" smtClean="0"/>
              <a:t>টাকা</a:t>
            </a:r>
            <a:r>
              <a:rPr lang="en-US" b="1" dirty="0" smtClean="0"/>
              <a:t> </a:t>
            </a:r>
            <a:r>
              <a:rPr lang="en-US" b="1" dirty="0" err="1" smtClean="0"/>
              <a:t>ব্যাংকে</a:t>
            </a:r>
            <a:r>
              <a:rPr lang="en-US" b="1" dirty="0" smtClean="0"/>
              <a:t> </a:t>
            </a:r>
            <a:r>
              <a:rPr lang="en-US" b="1" dirty="0" err="1" smtClean="0"/>
              <a:t>জমা</a:t>
            </a:r>
            <a:r>
              <a:rPr lang="en-US" b="1" dirty="0" smtClean="0"/>
              <a:t> </a:t>
            </a:r>
            <a:r>
              <a:rPr lang="en-US" b="1" dirty="0" err="1" smtClean="0"/>
              <a:t>রাখা</a:t>
            </a:r>
            <a:r>
              <a:rPr lang="en-US" b="1" dirty="0" smtClean="0"/>
              <a:t> </a:t>
            </a:r>
            <a:r>
              <a:rPr lang="en-US" b="1" dirty="0" err="1" smtClean="0"/>
              <a:t>হলো</a:t>
            </a:r>
            <a:r>
              <a:rPr lang="en-US" b="1" dirty="0" smtClean="0"/>
              <a:t>। </a:t>
            </a:r>
            <a:r>
              <a:rPr lang="en-US" b="1" dirty="0" err="1" smtClean="0"/>
              <a:t>বর্তমানে</a:t>
            </a:r>
            <a:r>
              <a:rPr lang="en-US" b="1" dirty="0" smtClean="0"/>
              <a:t> </a:t>
            </a:r>
            <a:r>
              <a:rPr lang="en-US" b="1" dirty="0" err="1" smtClean="0"/>
              <a:t>কত</a:t>
            </a:r>
            <a:r>
              <a:rPr lang="en-US" b="1" dirty="0" smtClean="0"/>
              <a:t> </a:t>
            </a:r>
            <a:r>
              <a:rPr lang="en-US" b="1" dirty="0" err="1" smtClean="0"/>
              <a:t>টাকা</a:t>
            </a:r>
            <a:r>
              <a:rPr lang="en-US" b="1" dirty="0" smtClean="0"/>
              <a:t> </a:t>
            </a:r>
            <a:r>
              <a:rPr lang="en-US" b="1" dirty="0" err="1" smtClean="0"/>
              <a:t>ব্যাংকে</a:t>
            </a:r>
            <a:r>
              <a:rPr lang="en-US" b="1" dirty="0" smtClean="0"/>
              <a:t> </a:t>
            </a:r>
            <a:r>
              <a:rPr lang="en-US" b="1" dirty="0" err="1" smtClean="0"/>
              <a:t>রাখতে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771900" y="45339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solidFill>
                  <a:schemeClr val="tx1"/>
                </a:solidFill>
                <a:latin typeface="+mn-lt"/>
              </a:rPr>
              <a:t>মূল্যায়ণঃ</a:t>
            </a:r>
            <a:endParaRPr lang="en-US" sz="7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2322493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err="1" smtClean="0"/>
              <a:t>প্রশ্নঃ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বাট্টাকরণ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প্রক্রিয়ায়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মূল্যকে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ভাগ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465493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err="1" smtClean="0"/>
              <a:t>প্রশ্নঃ</a:t>
            </a:r>
            <a:r>
              <a:rPr lang="en-US" sz="2800" dirty="0" smtClean="0"/>
              <a:t> </a:t>
            </a:r>
            <a:r>
              <a:rPr lang="en-US" sz="2800" dirty="0" err="1" smtClean="0"/>
              <a:t>চক্রবৃদ্ধিকরণের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মাধ্যমে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ভবিষ্যৎমূল্য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নির্ণয়ের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সূত্রটি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। </a:t>
            </a:r>
          </a:p>
        </p:txBody>
      </p:sp>
      <p:pic>
        <p:nvPicPr>
          <p:cNvPr id="7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648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</a:rPr>
              <a:t>বাড়ির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কাজঃ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প্র্রশ্নঃ</a:t>
            </a:r>
            <a:r>
              <a:rPr lang="en-US" sz="2800" dirty="0" smtClean="0"/>
              <a:t> ১১% </a:t>
            </a:r>
            <a:r>
              <a:rPr lang="en-US" sz="2800" dirty="0" err="1" smtClean="0"/>
              <a:t>মাসিক</a:t>
            </a:r>
            <a:r>
              <a:rPr lang="en-US" sz="2800" dirty="0" smtClean="0"/>
              <a:t> </a:t>
            </a:r>
            <a:r>
              <a:rPr lang="en-US" sz="2400" dirty="0" err="1" smtClean="0"/>
              <a:t>চক্রবৃদ্ধিতে</a:t>
            </a:r>
            <a:r>
              <a:rPr lang="en-US" sz="2400" dirty="0" smtClean="0"/>
              <a:t> </a:t>
            </a:r>
            <a:r>
              <a:rPr lang="en-US" sz="2800" dirty="0" smtClean="0"/>
              <a:t>১০০,০০০ </a:t>
            </a:r>
            <a:r>
              <a:rPr lang="en-US" sz="2800" dirty="0" err="1" smtClean="0"/>
              <a:t>টাকা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এখন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ব্যাংকে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জমা</a:t>
            </a:r>
            <a:r>
              <a:rPr lang="en-US" sz="2800" dirty="0" smtClean="0"/>
              <a:t> </a:t>
            </a:r>
            <a:r>
              <a:rPr lang="en-US" sz="2800" dirty="0" err="1" smtClean="0"/>
              <a:t>রাখা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হলো</a:t>
            </a:r>
            <a:r>
              <a:rPr lang="en-US" sz="2800" dirty="0" smtClean="0"/>
              <a:t>। ১২ </a:t>
            </a:r>
            <a:r>
              <a:rPr lang="en-US" sz="2800" dirty="0" err="1" smtClean="0"/>
              <a:t>বছর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কত</a:t>
            </a:r>
            <a:r>
              <a:rPr lang="en-US" sz="2800" dirty="0" smtClean="0"/>
              <a:t> </a:t>
            </a:r>
            <a:r>
              <a:rPr lang="en-US" sz="2800" dirty="0" err="1" smtClean="0"/>
              <a:t>টাকা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পাওয়া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যাবে</a:t>
            </a:r>
            <a:r>
              <a:rPr lang="en-US" sz="2800" dirty="0" smtClean="0"/>
              <a:t>।</a:t>
            </a:r>
          </a:p>
          <a:p>
            <a:r>
              <a:rPr lang="en-US" sz="2800" dirty="0" err="1" smtClean="0"/>
              <a:t>প্র্রশ্নঃ</a:t>
            </a:r>
            <a:r>
              <a:rPr lang="en-US" sz="2800" dirty="0" smtClean="0"/>
              <a:t> ১২% </a:t>
            </a:r>
            <a:r>
              <a:rPr lang="en-US" sz="2800" dirty="0" err="1" smtClean="0"/>
              <a:t>মাসিক</a:t>
            </a:r>
            <a:r>
              <a:rPr lang="en-US" sz="2800" dirty="0" smtClean="0"/>
              <a:t> </a:t>
            </a:r>
            <a:r>
              <a:rPr lang="en-US" sz="2400" dirty="0" err="1" smtClean="0"/>
              <a:t>চক্রবৃদ্ধিতে</a:t>
            </a:r>
            <a:r>
              <a:rPr lang="en-US" sz="2400" dirty="0" smtClean="0"/>
              <a:t> ১০ </a:t>
            </a:r>
            <a:r>
              <a:rPr lang="en-US" sz="2400" dirty="0" err="1" smtClean="0"/>
              <a:t>বছর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</a:t>
            </a:r>
            <a:r>
              <a:rPr lang="en-US" sz="2800" dirty="0" smtClean="0"/>
              <a:t> ১০০,০০০ </a:t>
            </a:r>
            <a:r>
              <a:rPr lang="en-US" sz="2800" dirty="0" err="1" smtClean="0"/>
              <a:t>টাকা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পাওয়ার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আশায়</a:t>
            </a:r>
            <a:r>
              <a:rPr lang="en-US" sz="2800" dirty="0" smtClean="0"/>
              <a:t>  </a:t>
            </a:r>
            <a:r>
              <a:rPr lang="en-US" sz="2800" dirty="0" err="1" smtClean="0"/>
              <a:t>বর্তমানে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কিছু</a:t>
            </a:r>
            <a:r>
              <a:rPr lang="en-US" sz="2800" dirty="0" smtClean="0"/>
              <a:t> </a:t>
            </a:r>
            <a:r>
              <a:rPr lang="en-US" sz="2800" dirty="0" err="1" smtClean="0"/>
              <a:t>টাকা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ব্যাংকে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জমা</a:t>
            </a:r>
            <a:r>
              <a:rPr lang="en-US" sz="2800" dirty="0" smtClean="0"/>
              <a:t> </a:t>
            </a:r>
            <a:r>
              <a:rPr lang="en-US" sz="2800" dirty="0" err="1" smtClean="0"/>
              <a:t>রাখতে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বর্তমানে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কত</a:t>
            </a:r>
            <a:r>
              <a:rPr lang="en-US" sz="2800" dirty="0" smtClean="0"/>
              <a:t> </a:t>
            </a:r>
            <a:r>
              <a:rPr lang="en-US" sz="2800" dirty="0" err="1" smtClean="0"/>
              <a:t>টাকা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ব্যাংকে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জমা</a:t>
            </a:r>
            <a:r>
              <a:rPr lang="en-US" sz="2800" dirty="0" smtClean="0"/>
              <a:t> </a:t>
            </a:r>
            <a:r>
              <a:rPr lang="en-US" sz="2800" dirty="0" err="1" smtClean="0"/>
              <a:t>রাখতে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</a:t>
            </a:r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5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114300"/>
            <a:ext cx="2645229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70688"/>
            <a:ext cx="8229600" cy="2532888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 err="1" smtClean="0">
                <a:solidFill>
                  <a:schemeClr val="tx1"/>
                </a:solidFill>
              </a:rPr>
              <a:t>সবাইকে</a:t>
            </a:r>
            <a:endParaRPr lang="en-US" sz="13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1981200"/>
            <a:ext cx="626165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b="1" dirty="0" err="1" smtClean="0"/>
              <a:t>ধন্যবাদ</a:t>
            </a:r>
            <a:endParaRPr lang="en-US" sz="13800" b="1" dirty="0"/>
          </a:p>
        </p:txBody>
      </p:sp>
      <p:pic>
        <p:nvPicPr>
          <p:cNvPr id="8" name="Picture 2" descr="C:\Users\Ahsanullah Khalid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1" y="4624250"/>
            <a:ext cx="2895601" cy="2233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C00000"/>
                </a:solidFill>
                <a:latin typeface="+mn-lt"/>
              </a:rPr>
              <a:t>পরিচিতি</a:t>
            </a:r>
            <a:endParaRPr lang="en-US" sz="6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1966115"/>
          </a:xfrm>
        </p:spPr>
        <p:txBody>
          <a:bodyPr/>
          <a:lstStyle/>
          <a:p>
            <a:r>
              <a:rPr lang="en-US" dirty="0" err="1" smtClean="0"/>
              <a:t>শিউলী</a:t>
            </a:r>
            <a:r>
              <a:rPr lang="en-US" dirty="0" smtClean="0"/>
              <a:t> </a:t>
            </a:r>
            <a:r>
              <a:rPr lang="en-US" dirty="0" err="1" smtClean="0"/>
              <a:t>আক্তার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প্রভাষক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sz="2400" dirty="0" err="1" smtClean="0"/>
              <a:t>বাদশা্হ</a:t>
            </a:r>
            <a:r>
              <a:rPr lang="en-US" sz="2400" dirty="0" smtClean="0"/>
              <a:t> </a:t>
            </a:r>
            <a:r>
              <a:rPr lang="en-US" sz="2400" dirty="0" err="1" smtClean="0"/>
              <a:t>ফয়সল</a:t>
            </a:r>
            <a:r>
              <a:rPr lang="en-US" sz="2400" dirty="0" smtClean="0"/>
              <a:t> </a:t>
            </a:r>
            <a:r>
              <a:rPr lang="en-US" sz="2400" dirty="0" err="1" smtClean="0"/>
              <a:t>ইনস্টিটিউট</a:t>
            </a:r>
            <a:r>
              <a:rPr lang="en-US" sz="2400" dirty="0" smtClean="0"/>
              <a:t> ( </a:t>
            </a:r>
            <a:r>
              <a:rPr lang="en-US" sz="2400" dirty="0" err="1" smtClean="0"/>
              <a:t>স্কুল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এন্ড</a:t>
            </a:r>
            <a:r>
              <a:rPr lang="en-US" sz="2400" dirty="0" smtClean="0"/>
              <a:t> </a:t>
            </a:r>
            <a:r>
              <a:rPr lang="en-US" sz="2400" dirty="0" err="1" smtClean="0"/>
              <a:t>কলেজ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2042315"/>
          </a:xfrm>
        </p:spPr>
        <p:txBody>
          <a:bodyPr/>
          <a:lstStyle/>
          <a:p>
            <a:r>
              <a:rPr lang="en-US" dirty="0" err="1" smtClean="0"/>
              <a:t>শ্রেণীঃ</a:t>
            </a:r>
            <a:r>
              <a:rPr lang="en-US" dirty="0" smtClean="0"/>
              <a:t> </a:t>
            </a:r>
            <a:r>
              <a:rPr lang="en-US" dirty="0" err="1" smtClean="0"/>
              <a:t>নবম</a:t>
            </a:r>
            <a:r>
              <a:rPr lang="en-US" dirty="0" smtClean="0"/>
              <a:t> ও </a:t>
            </a:r>
            <a:r>
              <a:rPr lang="en-US" dirty="0" err="1" smtClean="0"/>
              <a:t>দশম</a:t>
            </a:r>
            <a:r>
              <a:rPr lang="en-US" dirty="0" smtClean="0"/>
              <a:t>   </a:t>
            </a:r>
          </a:p>
          <a:p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ফিণ্যান্স</a:t>
            </a:r>
            <a:r>
              <a:rPr lang="en-US" dirty="0" smtClean="0"/>
              <a:t> ও </a:t>
            </a:r>
            <a:r>
              <a:rPr lang="en-US" dirty="0" err="1" smtClean="0"/>
              <a:t>ব্যাংকিং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অধ্যায়ঃ</a:t>
            </a:r>
            <a:r>
              <a:rPr lang="en-US" dirty="0" smtClean="0"/>
              <a:t> </a:t>
            </a:r>
            <a:r>
              <a:rPr lang="en-US" dirty="0" err="1" smtClean="0"/>
              <a:t>তৃতীয়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তারিখঃ</a:t>
            </a:r>
            <a:r>
              <a:rPr lang="en-US" dirty="0" smtClean="0"/>
              <a:t>  ৩০|৩|২০২০</a:t>
            </a:r>
          </a:p>
        </p:txBody>
      </p:sp>
      <p:pic>
        <p:nvPicPr>
          <p:cNvPr id="6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57800"/>
            <a:ext cx="24384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5" name="Content Placeholder 4" descr="image-clock-157402-556140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95600" y="76200"/>
            <a:ext cx="3124200" cy="2438400"/>
          </a:xfrm>
        </p:spPr>
      </p:pic>
      <p:pic>
        <p:nvPicPr>
          <p:cNvPr id="6" name="Content Placeholder 5" descr="Bangle-16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590801"/>
            <a:ext cx="4648200" cy="2514600"/>
          </a:xfrm>
        </p:spPr>
      </p:pic>
      <p:pic>
        <p:nvPicPr>
          <p:cNvPr id="7" name="Picture 6" descr="GST-on-Gold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90800"/>
            <a:ext cx="4495800" cy="25145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257800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১৯৯৮ </a:t>
            </a:r>
            <a:r>
              <a:rPr lang="en-US" dirty="0" err="1" smtClean="0"/>
              <a:t>সালে</a:t>
            </a:r>
            <a:r>
              <a:rPr lang="en-US" dirty="0" smtClean="0"/>
              <a:t> ১ </a:t>
            </a:r>
            <a:r>
              <a:rPr lang="en-US" dirty="0" err="1" smtClean="0"/>
              <a:t>ভরি</a:t>
            </a:r>
            <a:r>
              <a:rPr lang="en-US" dirty="0" smtClean="0"/>
              <a:t> </a:t>
            </a:r>
            <a:r>
              <a:rPr lang="en-US" dirty="0" err="1" smtClean="0"/>
              <a:t>স্বর্ণের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=৮০০০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0" y="5257800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২০২০ </a:t>
            </a:r>
            <a:r>
              <a:rPr lang="en-US" dirty="0" err="1" smtClean="0"/>
              <a:t>সালে</a:t>
            </a:r>
            <a:r>
              <a:rPr lang="en-US" dirty="0" smtClean="0"/>
              <a:t> ১ </a:t>
            </a:r>
            <a:r>
              <a:rPr lang="en-US" dirty="0" err="1" smtClean="0"/>
              <a:t>ভরি</a:t>
            </a:r>
            <a:r>
              <a:rPr lang="en-US" dirty="0" smtClean="0"/>
              <a:t> </a:t>
            </a:r>
            <a:r>
              <a:rPr lang="en-US" dirty="0" err="1" smtClean="0"/>
              <a:t>স্বর্ণের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=৫০০০০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15000"/>
            <a:ext cx="22098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আজকের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পাঠ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13716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sz="8800" b="1" dirty="0" err="1" smtClean="0">
                <a:solidFill>
                  <a:srgbClr val="FF0000"/>
                </a:solidFill>
              </a:rPr>
              <a:t>অর্থের</a:t>
            </a:r>
            <a:r>
              <a:rPr lang="en-US" sz="8800" b="1" dirty="0" smtClean="0">
                <a:solidFill>
                  <a:srgbClr val="FF0000"/>
                </a:solidFill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</a:rPr>
              <a:t>সময়মূল্য</a:t>
            </a:r>
            <a:r>
              <a:rPr lang="en-US" sz="8800" b="1" dirty="0" smtClean="0">
                <a:solidFill>
                  <a:srgbClr val="FF0000"/>
                </a:solidFill>
              </a:rPr>
              <a:t>  </a:t>
            </a:r>
            <a:endParaRPr lang="en-US" sz="88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+mn-lt"/>
              </a:rPr>
              <a:t>এই</a:t>
            </a: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+mn-lt"/>
              </a:rPr>
              <a:t>পাঠ</a:t>
            </a: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+mn-lt"/>
              </a:rPr>
              <a:t>শেষে</a:t>
            </a: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+mn-lt"/>
              </a:rPr>
              <a:t>শিক্ষার্থীরাঃ</a:t>
            </a:r>
            <a:endParaRPr 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মূল্যের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অ‍‌</a:t>
            </a:r>
            <a:r>
              <a:rPr lang="en-US" dirty="0" err="1" smtClean="0"/>
              <a:t>র্থের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ও 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মূল্যের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সম্পর্ক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৷</a:t>
            </a:r>
          </a:p>
          <a:p>
            <a:r>
              <a:rPr lang="en-US" dirty="0" err="1" smtClean="0"/>
              <a:t>সূত্র</a:t>
            </a:r>
            <a:r>
              <a:rPr lang="en-US" dirty="0" smtClean="0"/>
              <a:t> </a:t>
            </a:r>
            <a:r>
              <a:rPr lang="en-US" dirty="0" err="1" smtClean="0"/>
              <a:t>প্রয়োগের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অ‍‌</a:t>
            </a:r>
            <a:r>
              <a:rPr lang="en-US" dirty="0" err="1" smtClean="0"/>
              <a:t>র্থের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ও 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৷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		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সময়ের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সাথে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সাথে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অর্থের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মূল্য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পরিবর্তন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হওয়াকে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অর্থের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সময়মূল্য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+mn-lt"/>
              </a:rPr>
              <a:t>বলে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 ৷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81400"/>
          </a:xfrm>
        </p:spPr>
        <p:txBody>
          <a:bodyPr/>
          <a:lstStyle/>
          <a:p>
            <a:pPr algn="just"/>
            <a:r>
              <a:rPr lang="en-US" dirty="0" err="1" smtClean="0"/>
              <a:t>এখনকার</a:t>
            </a:r>
            <a:r>
              <a:rPr lang="en-US" dirty="0" smtClean="0"/>
              <a:t> ১০০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পাঁচ</a:t>
            </a:r>
            <a:r>
              <a:rPr lang="en-US" dirty="0" smtClean="0"/>
              <a:t> 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পরের</a:t>
            </a:r>
            <a:r>
              <a:rPr lang="en-US" dirty="0" smtClean="0"/>
              <a:t> ১০০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</a:t>
            </a:r>
            <a:r>
              <a:rPr lang="en-US" dirty="0" err="1" smtClean="0"/>
              <a:t>বহন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, </a:t>
            </a:r>
            <a:r>
              <a:rPr lang="en-US" dirty="0" err="1" smtClean="0"/>
              <a:t>এখনকার</a:t>
            </a:r>
            <a:r>
              <a:rPr lang="en-US" dirty="0" smtClean="0"/>
              <a:t> ১০০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অধিকতর</a:t>
            </a:r>
            <a:r>
              <a:rPr lang="en-US" dirty="0" smtClean="0"/>
              <a:t> </a:t>
            </a:r>
            <a:r>
              <a:rPr lang="en-US" dirty="0" err="1" smtClean="0"/>
              <a:t>মূল্যবান</a:t>
            </a:r>
            <a:r>
              <a:rPr lang="en-US" dirty="0" smtClean="0"/>
              <a:t> ৷ </a:t>
            </a:r>
            <a:r>
              <a:rPr lang="en-US" dirty="0" err="1" smtClean="0"/>
              <a:t>এটাই</a:t>
            </a:r>
            <a:r>
              <a:rPr lang="en-US" dirty="0" smtClean="0"/>
              <a:t> </a:t>
            </a:r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সময়মূল্যের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r>
              <a:rPr lang="en-US" dirty="0" smtClean="0"/>
              <a:t> ৷  </a:t>
            </a:r>
          </a:p>
          <a:p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সময়মূল্যের</a:t>
            </a:r>
            <a:r>
              <a:rPr lang="en-US" dirty="0" smtClean="0"/>
              <a:t> </a:t>
            </a:r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> </a:t>
            </a:r>
            <a:r>
              <a:rPr lang="en-US" dirty="0" err="1" smtClean="0"/>
              <a:t>সুদের</a:t>
            </a:r>
            <a:r>
              <a:rPr lang="en-US" dirty="0" smtClean="0"/>
              <a:t> </a:t>
            </a:r>
            <a:r>
              <a:rPr lang="en-US" dirty="0" err="1" smtClean="0"/>
              <a:t>হার</a:t>
            </a:r>
            <a:r>
              <a:rPr lang="en-US" dirty="0" smtClean="0"/>
              <a:t> ৷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905000" y="3810000"/>
          <a:ext cx="46482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</a:rPr>
              <a:t>একক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</a:rPr>
              <a:t>কাজঃ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1981200"/>
            <a:ext cx="6841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err="1" smtClean="0"/>
              <a:t>প্রশ্নঃ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অর্থের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সময়মূল্যের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মূল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819400"/>
            <a:ext cx="3366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উত্তরঃ</a:t>
            </a:r>
            <a:r>
              <a:rPr lang="en-US" sz="3200" dirty="0" smtClean="0"/>
              <a:t> </a:t>
            </a:r>
            <a:r>
              <a:rPr lang="en-US" sz="3200" dirty="0" err="1" smtClean="0"/>
              <a:t>সুদের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</a:t>
            </a:r>
            <a:r>
              <a:rPr lang="en-US" sz="3200" dirty="0" smtClean="0"/>
              <a:t> ৷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3516868"/>
            <a:ext cx="4745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err="1" smtClean="0"/>
              <a:t>প্রশ্নঃ</a:t>
            </a:r>
            <a:r>
              <a:rPr lang="en-US" sz="2800" dirty="0" smtClean="0"/>
              <a:t> </a:t>
            </a:r>
            <a:r>
              <a:rPr lang="en-US" sz="2800" dirty="0" err="1" smtClean="0"/>
              <a:t>চক্রবৃদ্ধি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সুদ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?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41148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/>
              <a:t>উত্তরঃ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সুদ-আসলের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সুদ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চক্রবৃদ্ধি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সুদ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 </a:t>
            </a:r>
            <a:endParaRPr lang="en-US" sz="2400" dirty="0"/>
          </a:p>
        </p:txBody>
      </p:sp>
      <p:pic>
        <p:nvPicPr>
          <p:cNvPr id="9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ভবিষ্য</a:t>
            </a:r>
            <a:r>
              <a:rPr lang="en-US" sz="3200" b="1" dirty="0" smtClean="0">
                <a:solidFill>
                  <a:schemeClr val="tx1"/>
                </a:solidFill>
              </a:rPr>
              <a:t>ৎ </a:t>
            </a:r>
            <a:r>
              <a:rPr lang="en-US" sz="3200" b="1" dirty="0" err="1" smtClean="0">
                <a:solidFill>
                  <a:schemeClr val="tx1"/>
                </a:solidFill>
              </a:rPr>
              <a:t>মূল্য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নির্ণয়ঃ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153400" cy="3886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2800" dirty="0" err="1" smtClean="0"/>
              <a:t>সমাধানঃ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জানি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smtClean="0"/>
              <a:t>FV = PV(1+i)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               </a:t>
            </a:r>
            <a:r>
              <a:rPr lang="en-US" sz="2800" dirty="0" err="1" smtClean="0"/>
              <a:t>এখানে</a:t>
            </a:r>
            <a:r>
              <a:rPr lang="en-US" sz="2800" dirty="0" smtClean="0"/>
              <a:t>, </a:t>
            </a:r>
          </a:p>
          <a:p>
            <a:pPr>
              <a:buNone/>
            </a:pPr>
            <a:r>
              <a:rPr lang="en-US" sz="2800" dirty="0" smtClean="0"/>
              <a:t>     =  ১০০০(১+.১০)</a:t>
            </a:r>
            <a:r>
              <a:rPr lang="en-US" sz="2800" baseline="30000" dirty="0" smtClean="0"/>
              <a:t>৫</a:t>
            </a:r>
            <a:r>
              <a:rPr lang="en-US" sz="2800" dirty="0" smtClean="0"/>
              <a:t>   </a:t>
            </a:r>
            <a:r>
              <a:rPr lang="en-US" sz="2800" dirty="0" err="1" smtClean="0"/>
              <a:t>বর্তমান</a:t>
            </a:r>
            <a:r>
              <a:rPr lang="en-US" sz="2800" dirty="0" smtClean="0"/>
              <a:t> </a:t>
            </a:r>
            <a:r>
              <a:rPr lang="en-US" sz="2400" dirty="0" err="1" smtClean="0"/>
              <a:t>মূল্য</a:t>
            </a:r>
            <a:r>
              <a:rPr lang="en-US" sz="2400" dirty="0" smtClean="0"/>
              <a:t> (PV )= ১০০০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pPr>
              <a:buNone/>
            </a:pPr>
            <a:r>
              <a:rPr lang="en-US" sz="4000" baseline="30000" dirty="0" smtClean="0"/>
              <a:t>     =  ১০০০(১.৬১০৫)</a:t>
            </a:r>
            <a:r>
              <a:rPr lang="en-US" sz="4000" dirty="0" smtClean="0"/>
              <a:t> </a:t>
            </a:r>
            <a:r>
              <a:rPr lang="en-US" sz="4000" baseline="30000" dirty="0" smtClean="0"/>
              <a:t>  </a:t>
            </a:r>
            <a:r>
              <a:rPr lang="en-US" sz="4000" baseline="30000" dirty="0" err="1" smtClean="0"/>
              <a:t>সুদের</a:t>
            </a:r>
            <a:r>
              <a:rPr lang="en-US" sz="4000" baseline="30000" dirty="0" smtClean="0"/>
              <a:t> </a:t>
            </a:r>
            <a:r>
              <a:rPr lang="en-US" sz="4000" baseline="30000" dirty="0" err="1" smtClean="0"/>
              <a:t>হার</a:t>
            </a:r>
            <a:r>
              <a:rPr lang="en-US" sz="4000" baseline="30000" dirty="0" smtClean="0"/>
              <a:t> (</a:t>
            </a:r>
            <a:r>
              <a:rPr lang="en-US" sz="4000" baseline="30000" dirty="0" err="1" smtClean="0"/>
              <a:t>i</a:t>
            </a:r>
            <a:r>
              <a:rPr lang="en-US" sz="4000" baseline="30000" dirty="0" smtClean="0"/>
              <a:t>) = ১০% = .১০</a:t>
            </a:r>
            <a:r>
              <a:rPr lang="en-US" sz="4000" dirty="0" smtClean="0"/>
              <a:t> </a:t>
            </a:r>
            <a:endParaRPr lang="en-US" sz="4000" baseline="30000" dirty="0" smtClean="0"/>
          </a:p>
          <a:p>
            <a:pPr>
              <a:buNone/>
            </a:pPr>
            <a:r>
              <a:rPr lang="en-US" sz="4000" baseline="30000" dirty="0" smtClean="0"/>
              <a:t>     =</a:t>
            </a:r>
            <a:r>
              <a:rPr lang="en-US" sz="4000" dirty="0" smtClean="0"/>
              <a:t> </a:t>
            </a:r>
            <a:r>
              <a:rPr lang="en-US" sz="4000" baseline="30000" dirty="0" smtClean="0"/>
              <a:t>  ১৬১০.৫১ </a:t>
            </a:r>
            <a:r>
              <a:rPr lang="en-US" sz="4000" baseline="30000" dirty="0" err="1" smtClean="0"/>
              <a:t>টাকা</a:t>
            </a:r>
            <a:r>
              <a:rPr lang="en-US" sz="4000" baseline="30000" dirty="0" smtClean="0"/>
              <a:t>   </a:t>
            </a:r>
            <a:r>
              <a:rPr lang="en-US" sz="4000" baseline="30000" dirty="0" err="1" smtClean="0"/>
              <a:t>মেয়াদ</a:t>
            </a:r>
            <a:r>
              <a:rPr lang="en-US" sz="4000" baseline="30000" dirty="0" smtClean="0"/>
              <a:t> </a:t>
            </a:r>
            <a:r>
              <a:rPr lang="en-US" sz="4000" baseline="30000" dirty="0" err="1" smtClean="0"/>
              <a:t>কাল</a:t>
            </a:r>
            <a:r>
              <a:rPr lang="en-US" sz="4000" baseline="30000" dirty="0" smtClean="0"/>
              <a:t> (n)= ৫বছর</a:t>
            </a:r>
          </a:p>
          <a:p>
            <a:pPr>
              <a:buNone/>
            </a:pPr>
            <a:r>
              <a:rPr lang="en-US" sz="4000" baseline="30000" dirty="0" smtClean="0"/>
              <a:t>                                       </a:t>
            </a:r>
            <a:r>
              <a:rPr lang="en-US" sz="2400" dirty="0" err="1" smtClean="0"/>
              <a:t>ভবিষ্য</a:t>
            </a:r>
            <a:r>
              <a:rPr lang="en-US" sz="2400" dirty="0" smtClean="0"/>
              <a:t>ৎ </a:t>
            </a:r>
            <a:r>
              <a:rPr lang="en-US" sz="2400" dirty="0" err="1" smtClean="0"/>
              <a:t>মূল্য</a:t>
            </a:r>
            <a:r>
              <a:rPr lang="en-US" sz="2400" dirty="0" smtClean="0"/>
              <a:t> (FV)= </a:t>
            </a:r>
            <a:r>
              <a:rPr lang="en-US" sz="2400" dirty="0" err="1" smtClean="0"/>
              <a:t>কত</a:t>
            </a:r>
            <a:r>
              <a:rPr lang="en-US" sz="2400" dirty="0" smtClean="0"/>
              <a:t>?</a:t>
            </a:r>
            <a:endParaRPr lang="en-US" sz="4000" baseline="30000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019300" y="4305300"/>
            <a:ext cx="2438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4800" y="1447800"/>
            <a:ext cx="845820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aseline="-25000" dirty="0" err="1" smtClean="0"/>
              <a:t>প্রশ্নঃ</a:t>
            </a:r>
            <a:r>
              <a:rPr lang="en-US" sz="4000" baseline="-25000" dirty="0" smtClean="0"/>
              <a:t> </a:t>
            </a:r>
            <a:r>
              <a:rPr lang="en-US" sz="4000" baseline="-25000" dirty="0" err="1" smtClean="0"/>
              <a:t>শতকরা</a:t>
            </a:r>
            <a:r>
              <a:rPr lang="en-US" sz="4000" baseline="-25000" dirty="0" smtClean="0"/>
              <a:t> ১০% </a:t>
            </a:r>
            <a:r>
              <a:rPr lang="en-US" sz="4000" baseline="-25000" dirty="0" err="1" smtClean="0"/>
              <a:t>হারে</a:t>
            </a:r>
            <a:r>
              <a:rPr lang="en-US" sz="4000" baseline="-25000" dirty="0" smtClean="0"/>
              <a:t> </a:t>
            </a:r>
            <a:r>
              <a:rPr lang="en-US" sz="4000" baseline="-25000" dirty="0" err="1" smtClean="0"/>
              <a:t>বর্তমান</a:t>
            </a:r>
            <a:r>
              <a:rPr lang="en-US" sz="4000" baseline="-25000" dirty="0" smtClean="0"/>
              <a:t> ১০০০ </a:t>
            </a:r>
            <a:r>
              <a:rPr lang="en-US" sz="4000" baseline="-25000" dirty="0" err="1" smtClean="0"/>
              <a:t>টাকার</a:t>
            </a:r>
            <a:r>
              <a:rPr lang="en-US" sz="4000" baseline="-25000" dirty="0" smtClean="0"/>
              <a:t> ৫ </a:t>
            </a:r>
            <a:r>
              <a:rPr lang="en-US" sz="4000" baseline="-25000" dirty="0" err="1" smtClean="0"/>
              <a:t>বছর</a:t>
            </a:r>
            <a:r>
              <a:rPr lang="en-US" sz="4000" baseline="-25000" dirty="0" smtClean="0"/>
              <a:t> </a:t>
            </a:r>
            <a:r>
              <a:rPr lang="en-US" sz="4000" baseline="-25000" dirty="0" err="1" smtClean="0"/>
              <a:t>পরের</a:t>
            </a:r>
            <a:r>
              <a:rPr lang="en-US" sz="4000" baseline="-25000" dirty="0" smtClean="0"/>
              <a:t> </a:t>
            </a:r>
            <a:r>
              <a:rPr lang="en-US" sz="4000" baseline="-25000" dirty="0" err="1" smtClean="0"/>
              <a:t>ভবিষ্য</a:t>
            </a:r>
            <a:r>
              <a:rPr lang="en-US" sz="4000" baseline="-25000" dirty="0" smtClean="0"/>
              <a:t>ৎ </a:t>
            </a:r>
            <a:r>
              <a:rPr lang="en-US" sz="4000" baseline="-25000" dirty="0" err="1" smtClean="0"/>
              <a:t>মূল্য</a:t>
            </a:r>
            <a:r>
              <a:rPr lang="en-US" sz="4000" baseline="-25000" dirty="0" smtClean="0"/>
              <a:t> </a:t>
            </a:r>
            <a:r>
              <a:rPr lang="en-US" sz="4000" baseline="-25000" dirty="0" err="1" smtClean="0"/>
              <a:t>কত</a:t>
            </a:r>
            <a:r>
              <a:rPr lang="en-US" sz="4000" baseline="-25000" dirty="0" smtClean="0"/>
              <a:t> </a:t>
            </a:r>
            <a:r>
              <a:rPr lang="en-US" sz="4000" baseline="-25000" dirty="0" err="1" smtClean="0"/>
              <a:t>হবে</a:t>
            </a:r>
            <a:r>
              <a:rPr lang="en-US" sz="4000" baseline="-25000" dirty="0" smtClean="0"/>
              <a:t>? </a:t>
            </a:r>
          </a:p>
        </p:txBody>
      </p:sp>
      <p:pic>
        <p:nvPicPr>
          <p:cNvPr id="7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চক্রবৃদ্ধিকরণের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মাধ্যমে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ভবিষ্যৎমূল্য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নির্ণয়ঃ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05200"/>
          </a:xfrm>
        </p:spPr>
        <p:txBody>
          <a:bodyPr>
            <a:normAutofit/>
          </a:bodyPr>
          <a:lstStyle/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000" dirty="0" err="1" smtClean="0"/>
              <a:t>সমাধানঃ</a:t>
            </a:r>
            <a:r>
              <a:rPr lang="en-US" sz="2000" dirty="0" smtClean="0"/>
              <a:t> </a:t>
            </a:r>
            <a:r>
              <a:rPr lang="en-US" sz="2000" dirty="0" err="1" smtClean="0"/>
              <a:t>আমরা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জানি</a:t>
            </a:r>
            <a:r>
              <a:rPr lang="en-US" sz="2000" dirty="0" smtClean="0"/>
              <a:t>,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800" dirty="0" smtClean="0"/>
              <a:t>FV= PV (১+ </a:t>
            </a:r>
            <a:r>
              <a:rPr lang="en-US" sz="2800" dirty="0" err="1" smtClean="0"/>
              <a:t>i</a:t>
            </a:r>
            <a:r>
              <a:rPr lang="en-US" sz="2800" dirty="0" smtClean="0"/>
              <a:t>/m)</a:t>
            </a:r>
            <a:r>
              <a:rPr lang="en-US" sz="2800" baseline="30000" dirty="0" smtClean="0"/>
              <a:t>nm                                </a:t>
            </a:r>
            <a:r>
              <a:rPr lang="en-US" sz="3600" baseline="30000" dirty="0" err="1" smtClean="0"/>
              <a:t>দেওয়া</a:t>
            </a:r>
            <a:r>
              <a:rPr lang="en-US" sz="3600" baseline="30000" dirty="0" smtClean="0"/>
              <a:t> </a:t>
            </a:r>
            <a:r>
              <a:rPr lang="en-US" sz="3600" baseline="30000" dirty="0" err="1" smtClean="0"/>
              <a:t>আছে</a:t>
            </a:r>
            <a:r>
              <a:rPr lang="en-US" sz="3600" baseline="30000" dirty="0" smtClean="0"/>
              <a:t>  ,          </a:t>
            </a:r>
            <a:endParaRPr lang="en-US" sz="28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800" dirty="0" smtClean="0"/>
              <a:t>     </a:t>
            </a:r>
            <a:r>
              <a:rPr lang="en-US" sz="2400" dirty="0" smtClean="0"/>
              <a:t>= </a:t>
            </a:r>
            <a:r>
              <a:rPr lang="en-US" sz="2000" dirty="0" smtClean="0"/>
              <a:t>৫০০০০ (১+ .১০/১২)১০*১২                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মূল্য</a:t>
            </a:r>
            <a:r>
              <a:rPr lang="en-US" dirty="0" smtClean="0"/>
              <a:t> (PV) </a:t>
            </a:r>
            <a:r>
              <a:rPr lang="en-US" sz="2000" dirty="0" smtClean="0"/>
              <a:t>= </a:t>
            </a:r>
            <a:r>
              <a:rPr lang="en-US" dirty="0" smtClean="0"/>
              <a:t>৫০০০০ </a:t>
            </a:r>
            <a:r>
              <a:rPr lang="en-US" dirty="0" err="1" smtClean="0"/>
              <a:t>টাকা</a:t>
            </a:r>
            <a:endParaRPr lang="en-US" sz="24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400" dirty="0" smtClean="0"/>
              <a:t>      </a:t>
            </a:r>
            <a:r>
              <a:rPr lang="en-US" sz="2000" dirty="0" smtClean="0"/>
              <a:t>= ৫০০০০(২.৭০৭০৪১)                            </a:t>
            </a:r>
            <a:r>
              <a:rPr lang="en-US" sz="2000" dirty="0" err="1" smtClean="0"/>
              <a:t>সুদের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হার</a:t>
            </a:r>
            <a:r>
              <a:rPr lang="en-US" sz="2000" dirty="0" smtClean="0"/>
              <a:t> (</a:t>
            </a:r>
            <a:r>
              <a:rPr lang="en-US" sz="2000" dirty="0" err="1" smtClean="0"/>
              <a:t>i</a:t>
            </a:r>
            <a:r>
              <a:rPr lang="en-US" sz="2000" dirty="0" smtClean="0"/>
              <a:t>) = ১০% =.১০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000" dirty="0" smtClean="0"/>
              <a:t>       = ১৩৫৩৫২.০৭ </a:t>
            </a:r>
            <a:r>
              <a:rPr lang="en-US" sz="2000" dirty="0" err="1" smtClean="0"/>
              <a:t>টাকা</a:t>
            </a:r>
            <a:r>
              <a:rPr lang="en-US" sz="2000" dirty="0" smtClean="0"/>
              <a:t>                               </a:t>
            </a:r>
            <a:r>
              <a:rPr lang="en-US" sz="2000" dirty="0" err="1" smtClean="0"/>
              <a:t>মেয়াদ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কাল</a:t>
            </a:r>
            <a:r>
              <a:rPr lang="en-US" sz="2000" dirty="0" smtClean="0"/>
              <a:t> (n) = ১০ </a:t>
            </a:r>
            <a:r>
              <a:rPr lang="en-US" sz="2000" dirty="0" err="1" smtClean="0"/>
              <a:t>বছর</a:t>
            </a:r>
            <a:endParaRPr lang="en-US" sz="2000" dirty="0" smtClean="0"/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000" dirty="0" smtClean="0"/>
              <a:t>                                                                         </a:t>
            </a:r>
            <a:r>
              <a:rPr lang="en-US" sz="2000" dirty="0" err="1" smtClean="0"/>
              <a:t>বছরে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চক্রবৃদ্ধি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সংখ্যা</a:t>
            </a:r>
            <a:r>
              <a:rPr lang="en-US" sz="2000" dirty="0" smtClean="0"/>
              <a:t>(m)= ১২                                         </a:t>
            </a:r>
          </a:p>
          <a:p>
            <a:pPr marL="274320" lvl="5" indent="-274320">
              <a:buClr>
                <a:schemeClr val="accent3"/>
              </a:buClr>
              <a:buSzPct val="95000"/>
              <a:buNone/>
            </a:pPr>
            <a:r>
              <a:rPr lang="en-US" sz="2000" dirty="0" smtClean="0"/>
              <a:t>                                                                         </a:t>
            </a:r>
            <a:r>
              <a:rPr lang="en-US" sz="2000" dirty="0" err="1" smtClean="0"/>
              <a:t>ভবিষ্যৎমূল্য</a:t>
            </a:r>
            <a:r>
              <a:rPr lang="en-US" sz="2000" dirty="0" smtClean="0"/>
              <a:t> (FV) = </a:t>
            </a:r>
            <a:r>
              <a:rPr lang="en-US" sz="2000" dirty="0" err="1" smtClean="0"/>
              <a:t>কত</a:t>
            </a:r>
            <a:r>
              <a:rPr lang="en-US" sz="2000" dirty="0" smtClean="0"/>
              <a:t>?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077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err="1" smtClean="0"/>
              <a:t>প্র্রশ্নঃ</a:t>
            </a:r>
            <a:r>
              <a:rPr lang="en-US" sz="2000" dirty="0" smtClean="0"/>
              <a:t> </a:t>
            </a:r>
            <a:r>
              <a:rPr lang="en-US" sz="2000" b="1" dirty="0" smtClean="0"/>
              <a:t>১০% </a:t>
            </a:r>
            <a:r>
              <a:rPr lang="en-US" sz="2000" b="1" dirty="0" err="1" smtClean="0"/>
              <a:t>মাসিক</a:t>
            </a:r>
            <a:r>
              <a:rPr lang="en-US" sz="2000" b="1" dirty="0" smtClean="0"/>
              <a:t> </a:t>
            </a:r>
            <a:r>
              <a:rPr lang="en-US" b="1" dirty="0" err="1" smtClean="0"/>
              <a:t>চক্রবৃদ্ধিতে</a:t>
            </a:r>
            <a:r>
              <a:rPr lang="en-US" b="1" dirty="0" smtClean="0"/>
              <a:t> </a:t>
            </a:r>
            <a:r>
              <a:rPr lang="en-US" sz="2000" b="1" dirty="0" smtClean="0"/>
              <a:t>৫০,০০০ </a:t>
            </a:r>
            <a:r>
              <a:rPr lang="en-US" b="1" dirty="0" err="1" smtClean="0"/>
              <a:t>টাকা</a:t>
            </a:r>
            <a:r>
              <a:rPr lang="en-US" b="1" dirty="0" smtClean="0"/>
              <a:t> </a:t>
            </a:r>
            <a:r>
              <a:rPr lang="en-US" b="1" dirty="0" err="1" smtClean="0"/>
              <a:t>এখন</a:t>
            </a:r>
            <a:r>
              <a:rPr lang="en-US" b="1" dirty="0" smtClean="0"/>
              <a:t> </a:t>
            </a:r>
            <a:r>
              <a:rPr lang="en-US" b="1" dirty="0" err="1" smtClean="0"/>
              <a:t>ব্যাংকে</a:t>
            </a:r>
            <a:r>
              <a:rPr lang="en-US" b="1" dirty="0" smtClean="0"/>
              <a:t> </a:t>
            </a:r>
            <a:r>
              <a:rPr lang="en-US" b="1" dirty="0" err="1" smtClean="0"/>
              <a:t>জমা</a:t>
            </a:r>
            <a:r>
              <a:rPr lang="en-US" b="1" dirty="0" smtClean="0"/>
              <a:t> </a:t>
            </a:r>
            <a:r>
              <a:rPr lang="en-US" b="1" dirty="0" err="1" smtClean="0"/>
              <a:t>রাখা</a:t>
            </a:r>
            <a:r>
              <a:rPr lang="en-US" b="1" dirty="0" smtClean="0"/>
              <a:t> </a:t>
            </a:r>
            <a:r>
              <a:rPr lang="en-US" b="1" dirty="0" err="1" smtClean="0"/>
              <a:t>হলো</a:t>
            </a:r>
            <a:r>
              <a:rPr lang="en-US" b="1" dirty="0" smtClean="0"/>
              <a:t>। ১০ </a:t>
            </a:r>
            <a:r>
              <a:rPr lang="en-US" b="1" dirty="0" err="1" smtClean="0"/>
              <a:t>বছর</a:t>
            </a:r>
            <a:r>
              <a:rPr lang="en-US" b="1" dirty="0" smtClean="0"/>
              <a:t> </a:t>
            </a:r>
            <a:r>
              <a:rPr lang="en-US" b="1" dirty="0" err="1" smtClean="0"/>
              <a:t>পর</a:t>
            </a:r>
            <a:r>
              <a:rPr lang="en-US" b="1" dirty="0" smtClean="0"/>
              <a:t> </a:t>
            </a:r>
            <a:r>
              <a:rPr lang="en-US" b="1" dirty="0" err="1" smtClean="0"/>
              <a:t>কত</a:t>
            </a:r>
            <a:r>
              <a:rPr lang="en-US" b="1" dirty="0" smtClean="0"/>
              <a:t> </a:t>
            </a:r>
            <a:r>
              <a:rPr lang="en-US" b="1" dirty="0" err="1" smtClean="0"/>
              <a:t>টাকা</a:t>
            </a:r>
            <a:r>
              <a:rPr lang="en-US" b="1" dirty="0" smtClean="0"/>
              <a:t> </a:t>
            </a:r>
            <a:r>
              <a:rPr lang="en-US" b="1" dirty="0" err="1" smtClean="0"/>
              <a:t>পাওয়া</a:t>
            </a:r>
            <a:r>
              <a:rPr lang="en-US" b="1" dirty="0" smtClean="0"/>
              <a:t> </a:t>
            </a:r>
            <a:r>
              <a:rPr lang="en-US" b="1" dirty="0" err="1" smtClean="0"/>
              <a:t>যাবে</a:t>
            </a:r>
            <a:r>
              <a:rPr lang="en-US" b="1" dirty="0" smtClean="0"/>
              <a:t>।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810794" y="4114800"/>
            <a:ext cx="2437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Ahsanullah Khali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86400"/>
            <a:ext cx="2209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662</Words>
  <Application>Microsoft Office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আজকের ক্লাশে</vt:lpstr>
      <vt:lpstr>পরিচিতি</vt:lpstr>
      <vt:lpstr> </vt:lpstr>
      <vt:lpstr>আজকের পাঠ </vt:lpstr>
      <vt:lpstr>এই পাঠ শেষে শিক্ষার্থীরাঃ</vt:lpstr>
      <vt:lpstr>সময়ের সাথে সাথে অর্থের মূল্য পরিবর্তন হওয়াকে অর্থের সময়মূল্য বলে ৷</vt:lpstr>
      <vt:lpstr>একক কাজঃ</vt:lpstr>
      <vt:lpstr>ভবিষ্যৎ মূল্য নির্ণয়ঃ  </vt:lpstr>
      <vt:lpstr>চক্রবৃদ্ধিকরণের মাধ্যমে ভবিষ্যৎমূল্য নির্ণয়ঃ  </vt:lpstr>
      <vt:lpstr>দলীয় কাজ</vt:lpstr>
      <vt:lpstr>সূত্রের মাধ্যমে বর্তমান মূল্য নির্ণয়ঃ</vt:lpstr>
      <vt:lpstr>চক্রবৃদ্ধিকরণের মাধ্যমে বর্তমান মূল্য নির্ণয়ঃ</vt:lpstr>
      <vt:lpstr>মূল্যায়ণঃ</vt:lpstr>
      <vt:lpstr>    বাড়ির কাজঃ</vt:lpstr>
      <vt:lpstr>সবাইকে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মতবিনিময় সভা</dc:title>
  <dc:creator>Ahsanullah Khalid</dc:creator>
  <cp:lastModifiedBy>Ahsanullah Khalid</cp:lastModifiedBy>
  <cp:revision>303</cp:revision>
  <dcterms:created xsi:type="dcterms:W3CDTF">2020-03-22T15:48:05Z</dcterms:created>
  <dcterms:modified xsi:type="dcterms:W3CDTF">2020-03-30T09:09:40Z</dcterms:modified>
</cp:coreProperties>
</file>