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72"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E1F1A-7381-4DE9-966A-9A3754F667C7}" type="datetimeFigureOut">
              <a:rPr lang="en-US" smtClean="0"/>
              <a:t>3/30/2020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2B85B-F76E-43E4-989C-626EFB0F407A}" type="slidenum">
              <a:rPr lang="en-US" smtClean="0"/>
              <a:t>‹#›</a:t>
            </a:fld>
            <a:endParaRPr lang="en-US"/>
          </a:p>
        </p:txBody>
      </p:sp>
    </p:spTree>
    <p:extLst>
      <p:ext uri="{BB962C8B-B14F-4D97-AF65-F5344CB8AC3E}">
        <p14:creationId xmlns:p14="http://schemas.microsoft.com/office/powerpoint/2010/main" val="378033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A0909D6F-F503-4B86-9064-24D27D0B851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67566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১নং সমীকরণ থেকে কী নির্ধার</a:t>
            </a:r>
            <a:r>
              <a:rPr lang="en-US" baseline="0" dirty="0" smtClean="0">
                <a:latin typeface="NikoshBAN" pitchFamily="2" charset="0"/>
                <a:cs typeface="NikoshBAN" pitchFamily="2" charset="0"/>
              </a:rPr>
              <a:t>ণ</a:t>
            </a:r>
            <a:r>
              <a:rPr lang="bn-IN" baseline="0" dirty="0" smtClean="0">
                <a:latin typeface="NikoshBAN" pitchFamily="2" charset="0"/>
                <a:cs typeface="NikoshBAN" pitchFamily="2" charset="0"/>
              </a:rPr>
              <a:t> করা হল? ২নং সমীকরণ থেকে কী নির্ধার</a:t>
            </a:r>
            <a:r>
              <a:rPr lang="en-US" baseline="0" dirty="0" smtClean="0">
                <a:latin typeface="NikoshBAN" pitchFamily="2" charset="0"/>
                <a:cs typeface="NikoshBAN" pitchFamily="2" charset="0"/>
              </a:rPr>
              <a:t>ণ</a:t>
            </a:r>
            <a:r>
              <a:rPr lang="bn-IN" baseline="0" dirty="0" smtClean="0">
                <a:latin typeface="NikoshBAN" pitchFamily="2" charset="0"/>
                <a:cs typeface="NikoshBAN" pitchFamily="2" charset="0"/>
              </a:rPr>
              <a:t> করা হল?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t>12</a:t>
            </a:fld>
            <a:endParaRPr lang="en-US"/>
          </a:p>
        </p:txBody>
      </p:sp>
    </p:spTree>
    <p:extLst>
      <p:ext uri="{BB962C8B-B14F-4D97-AF65-F5344CB8AC3E}">
        <p14:creationId xmlns:p14="http://schemas.microsoft.com/office/powerpoint/2010/main" val="2276870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 ১নং এর বিন্দুগুলো কোথায় স্থাপন করা হল? বিন্দুগুলো যোগ করে কী পাওয়া গেল? </a:t>
            </a:r>
            <a:r>
              <a:rPr lang="en-US" baseline="0" dirty="0" smtClean="0">
                <a:latin typeface="NikoshBAN" pitchFamily="2" charset="0"/>
                <a:cs typeface="NikoshBAN" pitchFamily="2" charset="0"/>
              </a:rPr>
              <a:t>২</a:t>
            </a:r>
            <a:r>
              <a:rPr lang="bn-IN" baseline="0" dirty="0" smtClean="0">
                <a:latin typeface="NikoshBAN" pitchFamily="2" charset="0"/>
                <a:cs typeface="NikoshBAN" pitchFamily="2" charset="0"/>
              </a:rPr>
              <a:t>নং এর বিন্দুগুলো কোথায় স্থাপন করা হল? বিন্দুগুলো যোগ করে কী পাওয়া গেল? সরল রেখাদ্বয় কোন বিন্দুতে ছেদ করল? ছেদবিন্দুর ভুজ কত? কোটি কত? সমীকরণদ্বয়ের সমাধান কত?</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t>13</a:t>
            </a:fld>
            <a:endParaRPr lang="en-US"/>
          </a:p>
        </p:txBody>
      </p:sp>
    </p:spTree>
    <p:extLst>
      <p:ext uri="{BB962C8B-B14F-4D97-AF65-F5344CB8AC3E}">
        <p14:creationId xmlns:p14="http://schemas.microsoft.com/office/powerpoint/2010/main" val="3910023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সময়----৮ মিনিট। </a:t>
            </a:r>
            <a:r>
              <a:rPr lang="bn-IN" baseline="0" dirty="0" smtClean="0"/>
              <a:t> </a:t>
            </a:r>
            <a:r>
              <a:rPr lang="bn-IN" dirty="0" smtClean="0"/>
              <a:t>শিক্ষক</a:t>
            </a:r>
            <a:r>
              <a:rPr lang="bn-IN" baseline="0" dirty="0" smtClean="0"/>
              <a:t> সঠিক সমাধান শিক্ষার্থী দ্বারা বোর্ডে নির্ণয় করতে পারেন। </a:t>
            </a:r>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t>14</a:t>
            </a:fld>
            <a:endParaRPr lang="en-US"/>
          </a:p>
        </p:txBody>
      </p:sp>
    </p:spTree>
    <p:extLst>
      <p:ext uri="{BB962C8B-B14F-4D97-AF65-F5344CB8AC3E}">
        <p14:creationId xmlns:p14="http://schemas.microsoft.com/office/powerpoint/2010/main" val="3219530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সময়----৮</a:t>
            </a:r>
            <a:r>
              <a:rPr lang="bn-IN" baseline="0" dirty="0" smtClean="0"/>
              <a:t> মিনিট। </a:t>
            </a:r>
            <a:r>
              <a:rPr lang="bn-IN" dirty="0" smtClean="0"/>
              <a:t>শিক্ষক</a:t>
            </a:r>
            <a:r>
              <a:rPr lang="bn-IN" baseline="0" dirty="0" smtClean="0"/>
              <a:t> সঠিক উত্তর শিক্ষার্থী দ্বারা বোর্ডে লেখাতে পারেন। </a:t>
            </a:r>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t>15</a:t>
            </a:fld>
            <a:endParaRPr lang="en-US"/>
          </a:p>
        </p:txBody>
      </p:sp>
    </p:spTree>
    <p:extLst>
      <p:ext uri="{BB962C8B-B14F-4D97-AF65-F5344CB8AC3E}">
        <p14:creationId xmlns:p14="http://schemas.microsoft.com/office/powerpoint/2010/main" val="3880430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t>16</a:t>
            </a:fld>
            <a:endParaRPr lang="en-US"/>
          </a:p>
        </p:txBody>
      </p:sp>
    </p:spTree>
    <p:extLst>
      <p:ext uri="{BB962C8B-B14F-4D97-AF65-F5344CB8AC3E}">
        <p14:creationId xmlns:p14="http://schemas.microsoft.com/office/powerpoint/2010/main" val="336063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t>17</a:t>
            </a:fld>
            <a:endParaRPr lang="en-US"/>
          </a:p>
        </p:txBody>
      </p:sp>
    </p:spTree>
    <p:extLst>
      <p:ext uri="{BB962C8B-B14F-4D97-AF65-F5344CB8AC3E}">
        <p14:creationId xmlns:p14="http://schemas.microsoft.com/office/powerpoint/2010/main" val="188616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t>3</a:t>
            </a:fld>
            <a:endParaRPr lang="en-US"/>
          </a:p>
        </p:txBody>
      </p:sp>
    </p:spTree>
    <p:extLst>
      <p:ext uri="{BB962C8B-B14F-4D97-AF65-F5344CB8AC3E}">
        <p14:creationId xmlns:p14="http://schemas.microsoft.com/office/powerpoint/2010/main" val="1233286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NikoshBAN" pitchFamily="2" charset="0"/>
                <a:cs typeface="NikoshBAN" pitchFamily="2" charset="0"/>
              </a:rPr>
              <a:t>মণি</a:t>
            </a:r>
            <a:r>
              <a:rPr lang="bn-IN" baseline="0" dirty="0" smtClean="0">
                <a:latin typeface="NikoshBAN" pitchFamily="2" charset="0"/>
                <a:cs typeface="NikoshBAN" pitchFamily="2" charset="0"/>
              </a:rPr>
              <a:t> </a:t>
            </a:r>
            <a:r>
              <a:rPr lang="bn-IN" baseline="0" dirty="0" smtClean="0">
                <a:latin typeface="NikoshBAN" pitchFamily="2" charset="0"/>
                <a:cs typeface="NikoshBAN" pitchFamily="2" charset="0"/>
              </a:rPr>
              <a:t>চ</a:t>
            </a:r>
            <a:r>
              <a:rPr lang="en-US" baseline="0" dirty="0" err="1" smtClean="0">
                <a:latin typeface="NikoshBAN" pitchFamily="2" charset="0"/>
                <a:cs typeface="NikoshBAN" pitchFamily="2" charset="0"/>
              </a:rPr>
              <a:t>ত্ব</a:t>
            </a:r>
            <a:r>
              <a:rPr lang="bn-IN" baseline="0" dirty="0" smtClean="0">
                <a:latin typeface="NikoshBAN" pitchFamily="2" charset="0"/>
                <a:cs typeface="NikoshBAN" pitchFamily="2" charset="0"/>
              </a:rPr>
              <a:t>রে কয়টি রাস্তা একত্রে মিলেছে?২য় চিত্রে কয়টি রাস্তা একত্রে মিলেছে? রেখা দু</a:t>
            </a:r>
            <a:r>
              <a:rPr lang="en-US" baseline="0" dirty="0" smtClean="0">
                <a:latin typeface="NikoshBAN" pitchFamily="2" charset="0"/>
                <a:cs typeface="NikoshBAN" pitchFamily="2" charset="0"/>
              </a:rPr>
              <a:t>’</a:t>
            </a:r>
            <a:r>
              <a:rPr lang="bn-IN" baseline="0" dirty="0" smtClean="0">
                <a:latin typeface="NikoshBAN" pitchFamily="2" charset="0"/>
                <a:cs typeface="NikoshBAN" pitchFamily="2" charset="0"/>
              </a:rPr>
              <a:t>টি একে অপরের উপর কীভাবে মিলিত হয়ছে?রেখা দু</a:t>
            </a:r>
            <a:r>
              <a:rPr lang="en-US" baseline="0" dirty="0" smtClean="0">
                <a:latin typeface="NikoshBAN" pitchFamily="2" charset="0"/>
                <a:cs typeface="NikoshBAN" pitchFamily="2" charset="0"/>
              </a:rPr>
              <a:t>’</a:t>
            </a:r>
            <a:r>
              <a:rPr lang="bn-IN" baseline="0" dirty="0" smtClean="0">
                <a:latin typeface="NikoshBAN" pitchFamily="2" charset="0"/>
                <a:cs typeface="NikoshBAN" pitchFamily="2" charset="0"/>
              </a:rPr>
              <a:t>টির ছেদবিন্দুকে কী বলে? আনুভূমিক রেখাকে কী বলে? খাড়া রেখাকে কী বলে</a:t>
            </a:r>
            <a:r>
              <a:rPr lang="bn-IN" baseline="0" dirty="0" smtClean="0">
                <a:latin typeface="NikoshBAN" pitchFamily="2" charset="0"/>
                <a:cs typeface="NikoshBAN" pitchFamily="2" charset="0"/>
              </a:rPr>
              <a:t>?</a:t>
            </a:r>
            <a:r>
              <a:rPr lang="bn-BD" baseline="0"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t>4</a:t>
            </a:fld>
            <a:endParaRPr lang="en-US"/>
          </a:p>
        </p:txBody>
      </p:sp>
    </p:spTree>
    <p:extLst>
      <p:ext uri="{BB962C8B-B14F-4D97-AF65-F5344CB8AC3E}">
        <p14:creationId xmlns:p14="http://schemas.microsoft.com/office/powerpoint/2010/main" val="243920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 ১ম চিত্রে কী দে</a:t>
            </a:r>
            <a:r>
              <a:rPr lang="en-US" dirty="0" smtClean="0"/>
              <a:t>খ</a:t>
            </a:r>
            <a:r>
              <a:rPr lang="bn-IN" dirty="0" smtClean="0"/>
              <a:t>তে পাই? ২য়</a:t>
            </a:r>
            <a:r>
              <a:rPr lang="bn-IN" baseline="0" dirty="0" smtClean="0"/>
              <a:t> </a:t>
            </a:r>
            <a:r>
              <a:rPr lang="bn-IN" dirty="0" smtClean="0"/>
              <a:t> চিত্রে কী দে</a:t>
            </a:r>
            <a:r>
              <a:rPr lang="en-US" dirty="0" smtClean="0"/>
              <a:t>খ</a:t>
            </a:r>
            <a:r>
              <a:rPr lang="bn-IN" dirty="0" smtClean="0"/>
              <a:t>তে পাই?</a:t>
            </a:r>
            <a:r>
              <a:rPr lang="en-US" dirty="0" smtClean="0"/>
              <a:t> </a:t>
            </a:r>
            <a:r>
              <a:rPr lang="en-US" dirty="0" err="1" smtClean="0"/>
              <a:t>কয়টি</a:t>
            </a:r>
            <a:r>
              <a:rPr lang="en-US" baseline="0" dirty="0" smtClean="0"/>
              <a:t> </a:t>
            </a:r>
            <a:r>
              <a:rPr lang="en-US" baseline="0" dirty="0" err="1" smtClean="0"/>
              <a:t>সরলরেখা</a:t>
            </a:r>
            <a:r>
              <a:rPr lang="en-US" baseline="0" dirty="0" smtClean="0"/>
              <a:t>?</a:t>
            </a:r>
            <a:r>
              <a:rPr lang="bn-IN" baseline="0" dirty="0" smtClean="0"/>
              <a:t> </a:t>
            </a:r>
            <a:r>
              <a:rPr lang="en-US" baseline="0" dirty="0" err="1" smtClean="0"/>
              <a:t>কয়টি</a:t>
            </a:r>
            <a:r>
              <a:rPr lang="en-US" baseline="0" dirty="0" smtClean="0"/>
              <a:t> </a:t>
            </a:r>
            <a:r>
              <a:rPr lang="en-US" baseline="0" dirty="0" err="1" smtClean="0"/>
              <a:t>সমীকরণ</a:t>
            </a:r>
            <a:r>
              <a:rPr lang="en-US" baseline="0" dirty="0" smtClean="0"/>
              <a:t>? </a:t>
            </a:r>
            <a:r>
              <a:rPr lang="bn-IN" baseline="0" dirty="0" smtClean="0"/>
              <a:t>৩য়</a:t>
            </a:r>
            <a:r>
              <a:rPr lang="bn-IN" dirty="0" smtClean="0"/>
              <a:t> চিত্রে কী দে</a:t>
            </a:r>
            <a:r>
              <a:rPr lang="en-US" dirty="0" smtClean="0"/>
              <a:t>খ</a:t>
            </a:r>
            <a:r>
              <a:rPr lang="bn-IN" dirty="0" smtClean="0"/>
              <a:t>তে পাই?</a:t>
            </a:r>
            <a:r>
              <a:rPr lang="bn-IN" baseline="0" dirty="0" smtClean="0"/>
              <a:t> </a:t>
            </a:r>
            <a:r>
              <a:rPr lang="en-US" dirty="0" err="1" smtClean="0"/>
              <a:t>কয়টি</a:t>
            </a:r>
            <a:r>
              <a:rPr lang="en-US" baseline="0" dirty="0" smtClean="0"/>
              <a:t> </a:t>
            </a:r>
            <a:r>
              <a:rPr lang="en-US" baseline="0" dirty="0" err="1" smtClean="0"/>
              <a:t>সরলরেখা</a:t>
            </a:r>
            <a:r>
              <a:rPr lang="en-US" baseline="0" dirty="0" smtClean="0"/>
              <a:t>?</a:t>
            </a:r>
            <a:r>
              <a:rPr lang="bn-IN" baseline="0" dirty="0" smtClean="0"/>
              <a:t> </a:t>
            </a:r>
            <a:r>
              <a:rPr lang="en-US" baseline="0" dirty="0" err="1" smtClean="0"/>
              <a:t>কয়টি</a:t>
            </a:r>
            <a:r>
              <a:rPr lang="en-US" baseline="0" dirty="0" smtClean="0"/>
              <a:t> </a:t>
            </a:r>
            <a:r>
              <a:rPr lang="en-US" baseline="0" dirty="0" err="1" smtClean="0"/>
              <a:t>সমীকরণ</a:t>
            </a:r>
            <a:r>
              <a:rPr lang="en-US" baseline="0" dirty="0" smtClean="0"/>
              <a:t>? </a:t>
            </a:r>
            <a:r>
              <a:rPr lang="bn-IN" baseline="0" dirty="0" smtClean="0"/>
              <a:t>৪র্থ</a:t>
            </a:r>
            <a:r>
              <a:rPr lang="bn-IN" dirty="0" smtClean="0"/>
              <a:t> চিত্রে কী দে</a:t>
            </a:r>
            <a:r>
              <a:rPr lang="en-US" dirty="0" smtClean="0"/>
              <a:t>খ</a:t>
            </a:r>
            <a:r>
              <a:rPr lang="bn-IN" dirty="0" smtClean="0"/>
              <a:t>তে পাই? </a:t>
            </a:r>
            <a:r>
              <a:rPr lang="en-US" dirty="0" err="1" smtClean="0"/>
              <a:t>কয়টি</a:t>
            </a:r>
            <a:r>
              <a:rPr lang="en-US" baseline="0" dirty="0" smtClean="0"/>
              <a:t> </a:t>
            </a:r>
            <a:r>
              <a:rPr lang="en-US" baseline="0" dirty="0" err="1" smtClean="0"/>
              <a:t>সরলরেখা</a:t>
            </a:r>
            <a:r>
              <a:rPr lang="en-US" baseline="0" dirty="0" smtClean="0"/>
              <a:t>?</a:t>
            </a:r>
            <a:r>
              <a:rPr lang="bn-IN" baseline="0" dirty="0" smtClean="0"/>
              <a:t> </a:t>
            </a:r>
            <a:r>
              <a:rPr lang="en-US" baseline="0" dirty="0" err="1" smtClean="0"/>
              <a:t>কয়টি</a:t>
            </a:r>
            <a:r>
              <a:rPr lang="en-US" baseline="0" dirty="0" smtClean="0"/>
              <a:t> </a:t>
            </a:r>
            <a:r>
              <a:rPr lang="en-US" baseline="0" dirty="0" err="1" smtClean="0"/>
              <a:t>সমীকরণ</a:t>
            </a:r>
            <a:r>
              <a:rPr lang="en-US" baseline="0" dirty="0" smtClean="0"/>
              <a:t>? </a:t>
            </a:r>
            <a:r>
              <a:rPr lang="en-US" baseline="0" dirty="0" err="1" smtClean="0"/>
              <a:t>কিভাবে</a:t>
            </a:r>
            <a:r>
              <a:rPr lang="en-US" baseline="0" dirty="0" smtClean="0"/>
              <a:t> </a:t>
            </a:r>
            <a:r>
              <a:rPr lang="en-US" baseline="0" dirty="0" err="1" smtClean="0"/>
              <a:t>আছে</a:t>
            </a:r>
            <a:r>
              <a:rPr lang="en-US" baseline="0" dirty="0" smtClean="0"/>
              <a:t>? </a:t>
            </a:r>
            <a:r>
              <a:rPr lang="en-US" baseline="0" dirty="0" err="1" smtClean="0"/>
              <a:t>স্মাধান</a:t>
            </a:r>
            <a:r>
              <a:rPr lang="en-US" baseline="0" dirty="0" smtClean="0"/>
              <a:t> </a:t>
            </a:r>
            <a:r>
              <a:rPr lang="en-US" baseline="0" dirty="0" err="1" smtClean="0"/>
              <a:t>কি</a:t>
            </a:r>
            <a:r>
              <a:rPr lang="en-US" baseline="0" dirty="0" smtClean="0"/>
              <a:t>? </a:t>
            </a:r>
            <a:r>
              <a:rPr lang="bn-IN" dirty="0" smtClean="0"/>
              <a:t> পাঠ</a:t>
            </a:r>
            <a:r>
              <a:rPr lang="bn-IN" baseline="0" dirty="0" smtClean="0"/>
              <a:t> ঘোষণা।</a:t>
            </a:r>
            <a:endParaRPr lang="en-US" dirty="0" smtClean="0"/>
          </a:p>
        </p:txBody>
      </p:sp>
      <p:sp>
        <p:nvSpPr>
          <p:cNvPr id="4" name="Slide Number Placeholder 3"/>
          <p:cNvSpPr>
            <a:spLocks noGrp="1"/>
          </p:cNvSpPr>
          <p:nvPr>
            <p:ph type="sldNum" sz="quarter" idx="10"/>
          </p:nvPr>
        </p:nvSpPr>
        <p:spPr/>
        <p:txBody>
          <a:bodyPr/>
          <a:lstStyle/>
          <a:p>
            <a:fld id="{06CF4F62-3C76-4EB7-B99E-6C0D7D675275}" type="slidenum">
              <a:rPr lang="en-US" smtClean="0"/>
              <a:t>5</a:t>
            </a:fld>
            <a:endParaRPr lang="en-US"/>
          </a:p>
        </p:txBody>
      </p:sp>
    </p:spTree>
    <p:extLst>
      <p:ext uri="{BB962C8B-B14F-4D97-AF65-F5344CB8AC3E}">
        <p14:creationId xmlns:p14="http://schemas.microsoft.com/office/powerpoint/2010/main" val="273579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t>7</a:t>
            </a:fld>
            <a:endParaRPr lang="en-US"/>
          </a:p>
        </p:txBody>
      </p:sp>
    </p:spTree>
    <p:extLst>
      <p:ext uri="{BB962C8B-B14F-4D97-AF65-F5344CB8AC3E}">
        <p14:creationId xmlns:p14="http://schemas.microsoft.com/office/powerpoint/2010/main" val="3908495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t>8</a:t>
            </a:fld>
            <a:endParaRPr lang="en-US"/>
          </a:p>
        </p:txBody>
      </p:sp>
    </p:spTree>
    <p:extLst>
      <p:ext uri="{BB962C8B-B14F-4D97-AF65-F5344CB8AC3E}">
        <p14:creationId xmlns:p14="http://schemas.microsoft.com/office/powerpoint/2010/main" val="364144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latin typeface="NikoshBAN" pitchFamily="2" charset="0"/>
                <a:cs typeface="NikoshBAN" pitchFamily="2" charset="0"/>
              </a:rPr>
              <a:t>১ম চিত্রে কোন সমীকরণের লেখ? ২য় চিত্রে কোন সমীকরণের লেখ? ছেদবিন্দুর মানকে কী বলা হয়? </a:t>
            </a:r>
            <a:r>
              <a:rPr lang="en-US" baseline="0" dirty="0" smtClean="0">
                <a:latin typeface="Times New Roman" pitchFamily="18" charset="0"/>
                <a:cs typeface="Times New Roman" pitchFamily="18" charset="0"/>
              </a:rPr>
              <a:t>X</a:t>
            </a:r>
            <a:r>
              <a:rPr lang="bn-IN" baseline="0" dirty="0" smtClean="0">
                <a:latin typeface="NikoshBAN" pitchFamily="2" charset="0"/>
                <a:cs typeface="NikoshBAN" pitchFamily="2" charset="0"/>
              </a:rPr>
              <a:t> অক্ষের মানকে কী বলা হয়? </a:t>
            </a:r>
            <a:r>
              <a:rPr lang="en-US" baseline="0" dirty="0" smtClean="0">
                <a:latin typeface="NikoshBAN" pitchFamily="2" charset="0"/>
                <a:cs typeface="NikoshBAN" pitchFamily="2" charset="0"/>
              </a:rPr>
              <a:t>Y</a:t>
            </a:r>
            <a:r>
              <a:rPr lang="bn-IN" baseline="0" dirty="0" smtClean="0">
                <a:latin typeface="NikoshBAN" pitchFamily="2" charset="0"/>
                <a:cs typeface="NikoshBAN" pitchFamily="2" charset="0"/>
              </a:rPr>
              <a:t> অক্ষের মানকে কী বলা হয়?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t>9</a:t>
            </a:fld>
            <a:endParaRPr lang="en-US"/>
          </a:p>
        </p:txBody>
      </p:sp>
    </p:spTree>
    <p:extLst>
      <p:ext uri="{BB962C8B-B14F-4D97-AF65-F5344CB8AC3E}">
        <p14:creationId xmlns:p14="http://schemas.microsoft.com/office/powerpoint/2010/main" val="2268997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১নং সমীকরণ থেকে কী নির্ধার</a:t>
            </a:r>
            <a:r>
              <a:rPr lang="en-US" baseline="0" dirty="0" smtClean="0">
                <a:latin typeface="NikoshBAN" pitchFamily="2" charset="0"/>
                <a:cs typeface="NikoshBAN" pitchFamily="2" charset="0"/>
              </a:rPr>
              <a:t>ণ</a:t>
            </a:r>
            <a:r>
              <a:rPr lang="bn-IN" baseline="0" dirty="0" smtClean="0">
                <a:latin typeface="NikoshBAN" pitchFamily="2" charset="0"/>
                <a:cs typeface="NikoshBAN" pitchFamily="2" charset="0"/>
              </a:rPr>
              <a:t> করা হল? ২নং সমীকরণ থেকে কী নির্ধার</a:t>
            </a:r>
            <a:r>
              <a:rPr lang="en-US" baseline="0" dirty="0" smtClean="0">
                <a:latin typeface="NikoshBAN" pitchFamily="2" charset="0"/>
                <a:cs typeface="NikoshBAN" pitchFamily="2" charset="0"/>
              </a:rPr>
              <a:t>ণ</a:t>
            </a:r>
            <a:r>
              <a:rPr lang="bn-IN" baseline="0" dirty="0" smtClean="0">
                <a:latin typeface="NikoshBAN" pitchFamily="2" charset="0"/>
                <a:cs typeface="NikoshBAN" pitchFamily="2" charset="0"/>
              </a:rPr>
              <a:t> করা হল? ১নং এর বিন্দুগুলো কোথায় স্থাপন করা হল? বিন্দুগুলো যোগ করে কী পাওয়া গেল? ২নং এর বিন্দুগুলো কোথায় স্থাপন করা হল? বিন্দুগুলো যোগ করে কী পাওয়া গেল? সমীকরণদ্বয়কে কী বলে?</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t>10</a:t>
            </a:fld>
            <a:endParaRPr lang="en-US"/>
          </a:p>
        </p:txBody>
      </p:sp>
    </p:spTree>
    <p:extLst>
      <p:ext uri="{BB962C8B-B14F-4D97-AF65-F5344CB8AC3E}">
        <p14:creationId xmlns:p14="http://schemas.microsoft.com/office/powerpoint/2010/main" val="2783886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সময়------৫ মিনিট।</a:t>
            </a:r>
            <a:r>
              <a:rPr lang="en-US" dirty="0" smtClean="0"/>
              <a:t> </a:t>
            </a:r>
            <a:r>
              <a:rPr lang="bn-IN" dirty="0" smtClean="0"/>
              <a:t>শিক্ষক</a:t>
            </a:r>
            <a:r>
              <a:rPr lang="bn-IN" baseline="0" dirty="0" smtClean="0"/>
              <a:t> সঠিক সমাধান শিক্ষার্থী দ্বারা বোর্ডে নির্ণয় করতে সহায়তা করতে পারেন।  </a:t>
            </a:r>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t>11</a:t>
            </a:fld>
            <a:endParaRPr lang="en-US"/>
          </a:p>
        </p:txBody>
      </p:sp>
    </p:spTree>
    <p:extLst>
      <p:ext uri="{BB962C8B-B14F-4D97-AF65-F5344CB8AC3E}">
        <p14:creationId xmlns:p14="http://schemas.microsoft.com/office/powerpoint/2010/main" val="64843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A6B02B-55B7-49AB-AB02-A15ED06075D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67564-1370-47BE-A98E-C1C21898140B}" type="slidenum">
              <a:rPr lang="en-US" smtClean="0"/>
              <a:t>‹#›</a:t>
            </a:fld>
            <a:endParaRPr lang="en-US"/>
          </a:p>
        </p:txBody>
      </p:sp>
    </p:spTree>
    <p:extLst>
      <p:ext uri="{BB962C8B-B14F-4D97-AF65-F5344CB8AC3E}">
        <p14:creationId xmlns:p14="http://schemas.microsoft.com/office/powerpoint/2010/main" val="329039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6B02B-55B7-49AB-AB02-A15ED06075D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67564-1370-47BE-A98E-C1C21898140B}" type="slidenum">
              <a:rPr lang="en-US" smtClean="0"/>
              <a:t>‹#›</a:t>
            </a:fld>
            <a:endParaRPr lang="en-US"/>
          </a:p>
        </p:txBody>
      </p:sp>
    </p:spTree>
    <p:extLst>
      <p:ext uri="{BB962C8B-B14F-4D97-AF65-F5344CB8AC3E}">
        <p14:creationId xmlns:p14="http://schemas.microsoft.com/office/powerpoint/2010/main" val="359115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6B02B-55B7-49AB-AB02-A15ED06075D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67564-1370-47BE-A98E-C1C21898140B}" type="slidenum">
              <a:rPr lang="en-US" smtClean="0"/>
              <a:t>‹#›</a:t>
            </a:fld>
            <a:endParaRPr lang="en-US"/>
          </a:p>
        </p:txBody>
      </p:sp>
    </p:spTree>
    <p:extLst>
      <p:ext uri="{BB962C8B-B14F-4D97-AF65-F5344CB8AC3E}">
        <p14:creationId xmlns:p14="http://schemas.microsoft.com/office/powerpoint/2010/main" val="390370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6B02B-55B7-49AB-AB02-A15ED06075D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67564-1370-47BE-A98E-C1C21898140B}" type="slidenum">
              <a:rPr lang="en-US" smtClean="0"/>
              <a:t>‹#›</a:t>
            </a:fld>
            <a:endParaRPr lang="en-US"/>
          </a:p>
        </p:txBody>
      </p:sp>
    </p:spTree>
    <p:extLst>
      <p:ext uri="{BB962C8B-B14F-4D97-AF65-F5344CB8AC3E}">
        <p14:creationId xmlns:p14="http://schemas.microsoft.com/office/powerpoint/2010/main" val="222095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6B02B-55B7-49AB-AB02-A15ED06075D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67564-1370-47BE-A98E-C1C21898140B}" type="slidenum">
              <a:rPr lang="en-US" smtClean="0"/>
              <a:t>‹#›</a:t>
            </a:fld>
            <a:endParaRPr lang="en-US"/>
          </a:p>
        </p:txBody>
      </p:sp>
    </p:spTree>
    <p:extLst>
      <p:ext uri="{BB962C8B-B14F-4D97-AF65-F5344CB8AC3E}">
        <p14:creationId xmlns:p14="http://schemas.microsoft.com/office/powerpoint/2010/main" val="151840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A6B02B-55B7-49AB-AB02-A15ED06075D0}"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67564-1370-47BE-A98E-C1C21898140B}" type="slidenum">
              <a:rPr lang="en-US" smtClean="0"/>
              <a:t>‹#›</a:t>
            </a:fld>
            <a:endParaRPr lang="en-US"/>
          </a:p>
        </p:txBody>
      </p:sp>
    </p:spTree>
    <p:extLst>
      <p:ext uri="{BB962C8B-B14F-4D97-AF65-F5344CB8AC3E}">
        <p14:creationId xmlns:p14="http://schemas.microsoft.com/office/powerpoint/2010/main" val="76130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A6B02B-55B7-49AB-AB02-A15ED06075D0}"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67564-1370-47BE-A98E-C1C21898140B}" type="slidenum">
              <a:rPr lang="en-US" smtClean="0"/>
              <a:t>‹#›</a:t>
            </a:fld>
            <a:endParaRPr lang="en-US"/>
          </a:p>
        </p:txBody>
      </p:sp>
    </p:spTree>
    <p:extLst>
      <p:ext uri="{BB962C8B-B14F-4D97-AF65-F5344CB8AC3E}">
        <p14:creationId xmlns:p14="http://schemas.microsoft.com/office/powerpoint/2010/main" val="141023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A6B02B-55B7-49AB-AB02-A15ED06075D0}"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67564-1370-47BE-A98E-C1C21898140B}" type="slidenum">
              <a:rPr lang="en-US" smtClean="0"/>
              <a:t>‹#›</a:t>
            </a:fld>
            <a:endParaRPr lang="en-US"/>
          </a:p>
        </p:txBody>
      </p:sp>
    </p:spTree>
    <p:extLst>
      <p:ext uri="{BB962C8B-B14F-4D97-AF65-F5344CB8AC3E}">
        <p14:creationId xmlns:p14="http://schemas.microsoft.com/office/powerpoint/2010/main" val="307948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6B02B-55B7-49AB-AB02-A15ED06075D0}"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67564-1370-47BE-A98E-C1C21898140B}" type="slidenum">
              <a:rPr lang="en-US" smtClean="0"/>
              <a:t>‹#›</a:t>
            </a:fld>
            <a:endParaRPr lang="en-US"/>
          </a:p>
        </p:txBody>
      </p:sp>
    </p:spTree>
    <p:extLst>
      <p:ext uri="{BB962C8B-B14F-4D97-AF65-F5344CB8AC3E}">
        <p14:creationId xmlns:p14="http://schemas.microsoft.com/office/powerpoint/2010/main" val="48977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6B02B-55B7-49AB-AB02-A15ED06075D0}"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67564-1370-47BE-A98E-C1C21898140B}" type="slidenum">
              <a:rPr lang="en-US" smtClean="0"/>
              <a:t>‹#›</a:t>
            </a:fld>
            <a:endParaRPr lang="en-US"/>
          </a:p>
        </p:txBody>
      </p:sp>
    </p:spTree>
    <p:extLst>
      <p:ext uri="{BB962C8B-B14F-4D97-AF65-F5344CB8AC3E}">
        <p14:creationId xmlns:p14="http://schemas.microsoft.com/office/powerpoint/2010/main" val="15240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6B02B-55B7-49AB-AB02-A15ED06075D0}"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67564-1370-47BE-A98E-C1C21898140B}" type="slidenum">
              <a:rPr lang="en-US" smtClean="0"/>
              <a:t>‹#›</a:t>
            </a:fld>
            <a:endParaRPr lang="en-US"/>
          </a:p>
        </p:txBody>
      </p:sp>
    </p:spTree>
    <p:extLst>
      <p:ext uri="{BB962C8B-B14F-4D97-AF65-F5344CB8AC3E}">
        <p14:creationId xmlns:p14="http://schemas.microsoft.com/office/powerpoint/2010/main" val="35844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6B02B-55B7-49AB-AB02-A15ED06075D0}" type="datetimeFigureOut">
              <a:rPr lang="en-US" smtClean="0"/>
              <a:t>3/30/2020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67564-1370-47BE-A98E-C1C21898140B}" type="slidenum">
              <a:rPr lang="en-US" smtClean="0"/>
              <a:t>‹#›</a:t>
            </a:fld>
            <a:endParaRPr lang="en-US"/>
          </a:p>
        </p:txBody>
      </p:sp>
    </p:spTree>
    <p:extLst>
      <p:ext uri="{BB962C8B-B14F-4D97-AF65-F5344CB8AC3E}">
        <p14:creationId xmlns:p14="http://schemas.microsoft.com/office/powerpoint/2010/main" val="647271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61" y="609601"/>
            <a:ext cx="8077202" cy="5562601"/>
          </a:xfrm>
          <a:prstGeom prst="rect">
            <a:avLst/>
          </a:prstGeom>
          <a:ln w="28575">
            <a:solidFill>
              <a:schemeClr val="tx1"/>
            </a:solidFill>
          </a:ln>
          <a:effectLst/>
        </p:spPr>
      </p:pic>
      <p:sp>
        <p:nvSpPr>
          <p:cNvPr id="3" name="TextBox 2"/>
          <p:cNvSpPr txBox="1"/>
          <p:nvPr/>
        </p:nvSpPr>
        <p:spPr>
          <a:xfrm>
            <a:off x="5410201" y="1447801"/>
            <a:ext cx="1952779" cy="1015663"/>
          </a:xfrm>
          <a:prstGeom prst="rect">
            <a:avLst/>
          </a:prstGeom>
          <a:noFill/>
        </p:spPr>
        <p:txBody>
          <a:bodyPr wrap="none" rtlCol="0">
            <a:spAutoFit/>
          </a:bodyPr>
          <a:lstStyle/>
          <a:p>
            <a:r>
              <a:rPr lang="bn-BD" sz="6000" b="1" dirty="0">
                <a:solidFill>
                  <a:srgbClr val="FF0000"/>
                </a:solidFill>
                <a:latin typeface="NikoshBAN" pitchFamily="2" charset="0"/>
                <a:cs typeface="NikoshBAN" pitchFamily="2" charset="0"/>
              </a:rPr>
              <a:t>স্বাগতম</a:t>
            </a:r>
            <a:endParaRPr lang="en-US" sz="60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1709297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p:val>
                                            <p:fltVal val="0.5"/>
                                          </p:val>
                                        </p:tav>
                                        <p:tav tm="100000">
                                          <p:val>
                                            <p:strVal val="#ppt_x"/>
                                          </p:val>
                                        </p:tav>
                                      </p:tavLst>
                                    </p:anim>
                                    <p:anim calcmode="lin" valueType="num">
                                      <p:cBhvr>
                                        <p:cTn id="10" dur="20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23" presetClass="entr" presetSubtype="52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ppt_x</p:attrName>
                                        </p:attrNameLst>
                                      </p:cBhvr>
                                      <p:tavLst>
                                        <p:tav tm="0">
                                          <p:val>
                                            <p:fltVal val="0.5"/>
                                          </p:val>
                                        </p:tav>
                                        <p:tav tm="100000">
                                          <p:val>
                                            <p:strVal val="#ppt_x"/>
                                          </p:val>
                                        </p:tav>
                                      </p:tavLst>
                                    </p:anim>
                                    <p:anim calcmode="lin" valueType="num">
                                      <p:cBhvr>
                                        <p:cTn id="17" dur="2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9189" y="476071"/>
            <a:ext cx="3048000" cy="1569660"/>
          </a:xfrm>
          <a:prstGeom prst="rect">
            <a:avLst/>
          </a:prstGeom>
          <a:noFill/>
        </p:spPr>
        <p:txBody>
          <a:bodyPr wrap="square" rtlCol="0">
            <a:spAutoFit/>
          </a:bodyPr>
          <a:lstStyle/>
          <a:p>
            <a:r>
              <a:rPr lang="en-US" sz="2400" dirty="0">
                <a:latin typeface="Times New Roman" pitchFamily="18" charset="0"/>
                <a:cs typeface="Times New Roman" pitchFamily="18" charset="0"/>
              </a:rPr>
              <a:t>x + 2y = 9------(</a:t>
            </a:r>
            <a:r>
              <a:rPr lang="en-US" sz="2400" dirty="0">
                <a:latin typeface="Times New Roman"/>
                <a:cs typeface="Times New Roman"/>
              </a:rPr>
              <a:t>i)</a:t>
            </a:r>
          </a:p>
          <a:p>
            <a:r>
              <a:rPr lang="en-US" sz="2400" dirty="0">
                <a:latin typeface="Times New Roman"/>
                <a:cs typeface="Times New Roman"/>
              </a:rPr>
              <a:t>2x – </a:t>
            </a:r>
            <a:r>
              <a:rPr lang="en-US" sz="2400" dirty="0">
                <a:latin typeface="Times New Roman"/>
                <a:cs typeface="Times New Roman"/>
              </a:rPr>
              <a:t>y</a:t>
            </a:r>
            <a:r>
              <a:rPr lang="en-US" sz="2400" dirty="0">
                <a:latin typeface="Times New Roman"/>
                <a:cs typeface="Times New Roman"/>
              </a:rPr>
              <a:t> = 3--------(ii)</a:t>
            </a:r>
            <a:endParaRPr lang="bn-IN" sz="2400" dirty="0">
              <a:latin typeface="Times New Roman"/>
              <a:cs typeface="Times New Roman"/>
            </a:endParaRPr>
          </a:p>
          <a:p>
            <a:endParaRPr lang="en-US" sz="2400" dirty="0">
              <a:latin typeface="Times New Roman"/>
              <a:cs typeface="Times New Roman"/>
            </a:endParaRPr>
          </a:p>
          <a:p>
            <a:r>
              <a:rPr lang="bn-IN" sz="2400" dirty="0">
                <a:latin typeface="NikoshBAN" pitchFamily="2" charset="0"/>
                <a:cs typeface="NikoshBAN" pitchFamily="2" charset="0"/>
              </a:rPr>
              <a:t>সমীকরণ </a:t>
            </a:r>
            <a:r>
              <a:rPr lang="en-US" sz="2400" dirty="0">
                <a:latin typeface="Times New Roman"/>
                <a:cs typeface="Times New Roman"/>
              </a:rPr>
              <a:t>(i)</a:t>
            </a:r>
            <a:r>
              <a:rPr lang="bn-IN" sz="2400" dirty="0">
                <a:latin typeface="NikoshBAN" pitchFamily="2" charset="0"/>
                <a:cs typeface="NikoshBAN" pitchFamily="2" charset="0"/>
              </a:rPr>
              <a:t> হতে পাই,</a:t>
            </a:r>
            <a:endParaRPr lang="en-US" sz="2400" dirty="0">
              <a:latin typeface="Times New Roman" pitchFamily="18" charset="0"/>
              <a:cs typeface="Times New Roman" pitchFamily="18" charset="0"/>
            </a:endParaRPr>
          </a:p>
        </p:txBody>
      </p:sp>
      <p:graphicFrame>
        <p:nvGraphicFramePr>
          <p:cNvPr id="4" name="Table 3"/>
          <p:cNvGraphicFramePr>
            <a:graphicFrameLocks noGrp="1"/>
          </p:cNvGraphicFramePr>
          <p:nvPr>
            <p:extLst/>
          </p:nvPr>
        </p:nvGraphicFramePr>
        <p:xfrm>
          <a:off x="2059189" y="2636520"/>
          <a:ext cx="2971800" cy="792480"/>
        </p:xfrm>
        <a:graphic>
          <a:graphicData uri="http://schemas.openxmlformats.org/drawingml/2006/table">
            <a:tbl>
              <a:tblPr firstRow="1" bandRow="1">
                <a:effectLst/>
                <a:tableStyleId>{5C22544A-7EE6-4342-B048-85BDC9FD1C3A}</a:tableStyleId>
              </a:tblPr>
              <a:tblGrid>
                <a:gridCol w="594360"/>
                <a:gridCol w="594360"/>
                <a:gridCol w="563880"/>
                <a:gridCol w="624840"/>
                <a:gridCol w="594360"/>
              </a:tblGrid>
              <a:tr h="342900">
                <a:tc>
                  <a:txBody>
                    <a:bodyPr/>
                    <a:lstStyle/>
                    <a:p>
                      <a:pPr algn="ctr"/>
                      <a:r>
                        <a:rPr lang="en-US" sz="2000" b="0" dirty="0" smtClean="0">
                          <a:solidFill>
                            <a:schemeClr val="tx1"/>
                          </a:solidFill>
                        </a:rPr>
                        <a:t>x</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-3</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3</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-7</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7</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r>
              <a:tr h="152401">
                <a:tc>
                  <a:txBody>
                    <a:bodyPr/>
                    <a:lstStyle/>
                    <a:p>
                      <a:pPr algn="ctr"/>
                      <a:r>
                        <a:rPr lang="en-US" sz="2000" dirty="0" smtClean="0">
                          <a:latin typeface="Times New Roman" pitchFamily="18" charset="0"/>
                          <a:cs typeface="Times New Roman" pitchFamily="18" charset="0"/>
                        </a:rPr>
                        <a:t>y</a:t>
                      </a:r>
                      <a:endParaRPr lang="en-US" sz="2000" dirty="0">
                        <a:latin typeface="Times New Roman" pitchFamily="18" charset="0"/>
                        <a:cs typeface="Times New Roman" pitchFamily="18" charset="0"/>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t>6</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t>3</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t>8</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t>1</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r>
            </a:tbl>
          </a:graphicData>
        </a:graphic>
      </p:graphicFrame>
      <p:sp>
        <p:nvSpPr>
          <p:cNvPr id="5" name="TextBox 4"/>
          <p:cNvSpPr txBox="1"/>
          <p:nvPr/>
        </p:nvSpPr>
        <p:spPr>
          <a:xfrm>
            <a:off x="2059189" y="4034136"/>
            <a:ext cx="3048000" cy="461665"/>
          </a:xfrm>
          <a:prstGeom prst="rect">
            <a:avLst/>
          </a:prstGeom>
          <a:noFill/>
        </p:spPr>
        <p:txBody>
          <a:bodyPr wrap="square" rtlCol="0">
            <a:spAutoFit/>
          </a:bodyPr>
          <a:lstStyle/>
          <a:p>
            <a:r>
              <a:rPr lang="bn-IN" sz="2400" dirty="0">
                <a:latin typeface="NikoshBAN" pitchFamily="2" charset="0"/>
                <a:cs typeface="NikoshBAN" pitchFamily="2" charset="0"/>
              </a:rPr>
              <a:t>সমীকরণ </a:t>
            </a:r>
            <a:r>
              <a:rPr lang="en-US" sz="2400" dirty="0">
                <a:latin typeface="Times New Roman"/>
                <a:cs typeface="Times New Roman"/>
              </a:rPr>
              <a:t>(ii)</a:t>
            </a:r>
            <a:r>
              <a:rPr lang="bn-IN" sz="2400" dirty="0">
                <a:latin typeface="NikoshBAN" pitchFamily="2" charset="0"/>
                <a:cs typeface="NikoshBAN" pitchFamily="2" charset="0"/>
              </a:rPr>
              <a:t> হতে পাই,</a:t>
            </a:r>
          </a:p>
        </p:txBody>
      </p:sp>
      <p:graphicFrame>
        <p:nvGraphicFramePr>
          <p:cNvPr id="6" name="Table 5"/>
          <p:cNvGraphicFramePr>
            <a:graphicFrameLocks noGrp="1"/>
          </p:cNvGraphicFramePr>
          <p:nvPr>
            <p:extLst/>
          </p:nvPr>
        </p:nvGraphicFramePr>
        <p:xfrm>
          <a:off x="2057400" y="5074920"/>
          <a:ext cx="2971800" cy="792480"/>
        </p:xfrm>
        <a:graphic>
          <a:graphicData uri="http://schemas.openxmlformats.org/drawingml/2006/table">
            <a:tbl>
              <a:tblPr firstRow="1" bandRow="1">
                <a:effectLst/>
                <a:tableStyleId>{5C22544A-7EE6-4342-B048-85BDC9FD1C3A}</a:tableStyleId>
              </a:tblPr>
              <a:tblGrid>
                <a:gridCol w="594360"/>
                <a:gridCol w="594360"/>
                <a:gridCol w="594360"/>
                <a:gridCol w="594360"/>
                <a:gridCol w="594360"/>
              </a:tblGrid>
              <a:tr h="342900">
                <a:tc>
                  <a:txBody>
                    <a:bodyPr/>
                    <a:lstStyle/>
                    <a:p>
                      <a:pPr algn="ctr"/>
                      <a:r>
                        <a:rPr lang="en-US" sz="2000" b="0" dirty="0" smtClean="0">
                          <a:solidFill>
                            <a:schemeClr val="tx1"/>
                          </a:solidFill>
                        </a:rPr>
                        <a:t>x</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-1</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3</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-3</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5</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r>
              <a:tr h="152401">
                <a:tc>
                  <a:txBody>
                    <a:bodyPr/>
                    <a:lstStyle/>
                    <a:p>
                      <a:pPr algn="ctr"/>
                      <a:r>
                        <a:rPr lang="en-US" sz="2000" dirty="0" smtClean="0">
                          <a:latin typeface="Times New Roman" pitchFamily="18" charset="0"/>
                          <a:cs typeface="Times New Roman" pitchFamily="18" charset="0"/>
                        </a:rPr>
                        <a:t>y</a:t>
                      </a:r>
                      <a:endParaRPr lang="en-US" sz="2000" dirty="0">
                        <a:latin typeface="Times New Roman" pitchFamily="18" charset="0"/>
                        <a:cs typeface="Times New Roman" pitchFamily="18" charset="0"/>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latin typeface="Times New Roman"/>
                          <a:cs typeface="Times New Roman"/>
                        </a:rPr>
                        <a:t>–5</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t>3</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latin typeface="Times New Roman"/>
                          <a:cs typeface="Times New Roman"/>
                        </a:rPr>
                        <a:t>–</a:t>
                      </a:r>
                      <a:r>
                        <a:rPr lang="en-US" sz="2000" dirty="0" smtClean="0"/>
                        <a:t>9</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t>7</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78169"/>
            <a:ext cx="5105400" cy="5486400"/>
          </a:xfrm>
          <a:prstGeom prst="rect">
            <a:avLst/>
          </a:prstGeom>
        </p:spPr>
      </p:pic>
      <p:cxnSp>
        <p:nvCxnSpPr>
          <p:cNvPr id="10" name="Straight Connector 9"/>
          <p:cNvCxnSpPr/>
          <p:nvPr/>
        </p:nvCxnSpPr>
        <p:spPr>
          <a:xfrm>
            <a:off x="5107190" y="3449969"/>
            <a:ext cx="5103611"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91401" y="478169"/>
            <a:ext cx="0" cy="5486402"/>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715000" y="1385408"/>
            <a:ext cx="152400" cy="1385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077200" y="2667000"/>
            <a:ext cx="152400" cy="1385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629400" y="1864183"/>
            <a:ext cx="152400" cy="1815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915400" y="3138006"/>
            <a:ext cx="152400" cy="1385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162800" y="4585808"/>
            <a:ext cx="152400" cy="1385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629400" y="5638800"/>
            <a:ext cx="152400" cy="1385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534400" y="1614008"/>
            <a:ext cx="152400" cy="1385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5107190" y="1087769"/>
            <a:ext cx="5103611" cy="27432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604379" y="492432"/>
            <a:ext cx="2590800" cy="5457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059189" y="6284035"/>
            <a:ext cx="8151611" cy="523220"/>
          </a:xfrm>
          <a:prstGeom prst="rect">
            <a:avLst/>
          </a:prstGeom>
          <a:solidFill>
            <a:schemeClr val="accent2">
              <a:lumMod val="75000"/>
            </a:schemeClr>
          </a:solidFill>
        </p:spPr>
        <p:txBody>
          <a:bodyPr wrap="square" rtlCol="0">
            <a:spAutoFit/>
          </a:bodyPr>
          <a:lstStyle/>
          <a:p>
            <a:pPr algn="ctr"/>
            <a:r>
              <a:rPr lang="bn-IN" sz="2800" dirty="0">
                <a:latin typeface="NikoshBAN" pitchFamily="2" charset="0"/>
                <a:cs typeface="NikoshBAN" pitchFamily="2" charset="0"/>
              </a:rPr>
              <a:t>সরল সহসমীকরণের প্রত্যেকটি লেখচিত্র ভিন্ন ভিন্ন সরলরেখা।</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604778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1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1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1000"/>
                                        <p:tgtEl>
                                          <p:spTgt spid="10"/>
                                        </p:tgtEl>
                                      </p:cBhvr>
                                    </p:animEffect>
                                  </p:childTnLst>
                                </p:cTn>
                              </p:par>
                            </p:childTnLst>
                          </p:cTn>
                        </p:par>
                        <p:par>
                          <p:cTn id="45" fill="hold">
                            <p:stCondLst>
                              <p:cond delay="1000"/>
                            </p:stCondLst>
                            <p:childTnLst>
                              <p:par>
                                <p:cTn id="46" presetID="22" presetClass="entr" presetSubtype="4"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1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up)">
                                      <p:cBhvr>
                                        <p:cTn id="75" dur="10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anim calcmode="lin" valueType="num">
                                      <p:cBhvr>
                                        <p:cTn id="86" dur="1000" fill="hold"/>
                                        <p:tgtEl>
                                          <p:spTgt spid="21"/>
                                        </p:tgtEl>
                                        <p:attrNameLst>
                                          <p:attrName>ppt_x</p:attrName>
                                        </p:attrNameLst>
                                      </p:cBhvr>
                                      <p:tavLst>
                                        <p:tav tm="0">
                                          <p:val>
                                            <p:strVal val="#ppt_x"/>
                                          </p:val>
                                        </p:tav>
                                        <p:tav tm="100000">
                                          <p:val>
                                            <p:strVal val="#ppt_x"/>
                                          </p:val>
                                        </p:tav>
                                      </p:tavLst>
                                    </p:anim>
                                    <p:anim calcmode="lin" valueType="num">
                                      <p:cBhvr>
                                        <p:cTn id="87" dur="1000" fill="hold"/>
                                        <p:tgtEl>
                                          <p:spTgt spid="2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1000"/>
                                        <p:tgtEl>
                                          <p:spTgt spid="22"/>
                                        </p:tgtEl>
                                      </p:cBhvr>
                                    </p:animEffect>
                                    <p:anim calcmode="lin" valueType="num">
                                      <p:cBhvr>
                                        <p:cTn id="91" dur="1000" fill="hold"/>
                                        <p:tgtEl>
                                          <p:spTgt spid="22"/>
                                        </p:tgtEl>
                                        <p:attrNameLst>
                                          <p:attrName>ppt_x</p:attrName>
                                        </p:attrNameLst>
                                      </p:cBhvr>
                                      <p:tavLst>
                                        <p:tav tm="0">
                                          <p:val>
                                            <p:strVal val="#ppt_x"/>
                                          </p:val>
                                        </p:tav>
                                        <p:tav tm="100000">
                                          <p:val>
                                            <p:strVal val="#ppt_x"/>
                                          </p:val>
                                        </p:tav>
                                      </p:tavLst>
                                    </p:anim>
                                    <p:anim calcmode="lin" valueType="num">
                                      <p:cBhvr>
                                        <p:cTn id="9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10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 calcmode="lin" valueType="num">
                                      <p:cBhvr additive="base">
                                        <p:cTn id="102" dur="500" fill="hold"/>
                                        <p:tgtEl>
                                          <p:spTgt spid="39"/>
                                        </p:tgtEl>
                                        <p:attrNameLst>
                                          <p:attrName>ppt_x</p:attrName>
                                        </p:attrNameLst>
                                      </p:cBhvr>
                                      <p:tavLst>
                                        <p:tav tm="0">
                                          <p:val>
                                            <p:strVal val="#ppt_x"/>
                                          </p:val>
                                        </p:tav>
                                        <p:tav tm="100000">
                                          <p:val>
                                            <p:strVal val="#ppt_x"/>
                                          </p:val>
                                        </p:tav>
                                      </p:tavLst>
                                    </p:anim>
                                    <p:anim calcmode="lin" valueType="num">
                                      <p:cBhvr additive="base">
                                        <p:cTn id="10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P spid="16" grpId="0" animBg="1"/>
      <p:bldP spid="18" grpId="0" animBg="1"/>
      <p:bldP spid="19" grpId="0" animBg="1"/>
      <p:bldP spid="20" grpId="0" animBg="1"/>
      <p:bldP spid="21" grpId="0" animBg="1"/>
      <p:bldP spid="22" grpId="0" animBg="1"/>
      <p:bldP spid="24"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01498" y="533401"/>
            <a:ext cx="7848600" cy="769441"/>
          </a:xfrm>
          <a:prstGeom prst="rect">
            <a:avLst/>
          </a:prstGeom>
          <a:solidFill>
            <a:schemeClr val="accent2">
              <a:lumMod val="75000"/>
            </a:schemeClr>
          </a:solidFill>
          <a:ln w="19050">
            <a:solidFill>
              <a:schemeClr val="tx1"/>
            </a:solidFill>
          </a:ln>
        </p:spPr>
        <p:txBody>
          <a:bodyPr wrap="square" rtlCol="0">
            <a:spAutoFit/>
          </a:bodyPr>
          <a:lstStyle/>
          <a:p>
            <a:pPr algn="ctr" fontAlgn="base">
              <a:spcBef>
                <a:spcPct val="0"/>
              </a:spcBef>
              <a:spcAft>
                <a:spcPct val="0"/>
              </a:spcAft>
            </a:pPr>
            <a:r>
              <a:rPr lang="bn-IN" sz="4400" dirty="0">
                <a:solidFill>
                  <a:prstClr val="black"/>
                </a:solidFill>
                <a:latin typeface="NikoshBAN" pitchFamily="2" charset="0"/>
                <a:cs typeface="NikoshBAN" pitchFamily="2" charset="0"/>
              </a:rPr>
              <a:t>একক</a:t>
            </a:r>
            <a:r>
              <a:rPr lang="bn-BD" sz="4400" dirty="0">
                <a:solidFill>
                  <a:prstClr val="black"/>
                </a:solidFill>
                <a:latin typeface="NikoshBAN" pitchFamily="2" charset="0"/>
                <a:cs typeface="NikoshBAN" pitchFamily="2" charset="0"/>
              </a:rPr>
              <a:t> কাজ</a:t>
            </a:r>
            <a:endParaRPr lang="en-US" sz="4400" dirty="0">
              <a:solidFill>
                <a:prstClr val="black"/>
              </a:solidFill>
              <a:latin typeface="NikoshBAN" pitchFamily="2" charset="0"/>
              <a:cs typeface="NikoshBAN" pitchFamily="2" charset="0"/>
            </a:endParaRPr>
          </a:p>
        </p:txBody>
      </p:sp>
      <p:sp>
        <p:nvSpPr>
          <p:cNvPr id="5" name="TextBox 4"/>
          <p:cNvSpPr txBox="1"/>
          <p:nvPr/>
        </p:nvSpPr>
        <p:spPr>
          <a:xfrm>
            <a:off x="2101497" y="2398456"/>
            <a:ext cx="7848600" cy="2554545"/>
          </a:xfrm>
          <a:prstGeom prst="rect">
            <a:avLst/>
          </a:prstGeom>
          <a:solidFill>
            <a:srgbClr val="CCFFCC"/>
          </a:solidFill>
          <a:ln w="19050">
            <a:solidFill>
              <a:schemeClr val="tx1"/>
            </a:solidFill>
          </a:ln>
        </p:spPr>
        <p:txBody>
          <a:bodyPr wrap="square" rtlCol="0">
            <a:spAutoFit/>
          </a:bodyPr>
          <a:lstStyle/>
          <a:p>
            <a:pPr algn="ctr" fontAlgn="base">
              <a:spcBef>
                <a:spcPct val="0"/>
              </a:spcBef>
              <a:spcAft>
                <a:spcPct val="0"/>
              </a:spcAft>
            </a:pPr>
            <a:endParaRPr lang="bn-IN" sz="3200" dirty="0">
              <a:solidFill>
                <a:prstClr val="black"/>
              </a:solidFill>
              <a:latin typeface="Times New Roman" pitchFamily="18" charset="0"/>
              <a:cs typeface="Times New Roman" pitchFamily="18" charset="0"/>
            </a:endParaRPr>
          </a:p>
          <a:p>
            <a:pPr algn="ctr" fontAlgn="base">
              <a:spcBef>
                <a:spcPct val="0"/>
              </a:spcBef>
              <a:spcAft>
                <a:spcPct val="0"/>
              </a:spcAft>
            </a:pPr>
            <a:r>
              <a:rPr lang="en-US" sz="3200" dirty="0">
                <a:solidFill>
                  <a:prstClr val="black"/>
                </a:solidFill>
                <a:latin typeface="Times New Roman" pitchFamily="18" charset="0"/>
                <a:cs typeface="Times New Roman" pitchFamily="18" charset="0"/>
              </a:rPr>
              <a:t>4x </a:t>
            </a:r>
            <a:r>
              <a:rPr lang="en-US" sz="3200" dirty="0">
                <a:solidFill>
                  <a:prstClr val="black"/>
                </a:solidFill>
                <a:latin typeface="Times New Roman"/>
                <a:cs typeface="Times New Roman"/>
              </a:rPr>
              <a:t>–</a:t>
            </a:r>
            <a:r>
              <a:rPr lang="en-US" sz="3200" dirty="0">
                <a:solidFill>
                  <a:prstClr val="black"/>
                </a:solidFill>
                <a:latin typeface="Times New Roman" pitchFamily="18" charset="0"/>
                <a:cs typeface="Times New Roman" pitchFamily="18" charset="0"/>
              </a:rPr>
              <a:t> 3y =</a:t>
            </a:r>
            <a:r>
              <a:rPr lang="bn-IN" sz="3200" dirty="0">
                <a:solidFill>
                  <a:prstClr val="black"/>
                </a:solidFill>
                <a:latin typeface="Times New Roman" pitchFamily="18" charset="0"/>
                <a:cs typeface="Times New Roman" pitchFamily="18" charset="0"/>
              </a:rPr>
              <a:t> </a:t>
            </a:r>
            <a:r>
              <a:rPr lang="en-US" sz="3200" dirty="0">
                <a:solidFill>
                  <a:prstClr val="black"/>
                </a:solidFill>
                <a:latin typeface="Times New Roman"/>
                <a:cs typeface="Times New Roman"/>
              </a:rPr>
              <a:t>–</a:t>
            </a:r>
            <a:r>
              <a:rPr lang="en-US" sz="3200" dirty="0">
                <a:solidFill>
                  <a:prstClr val="black"/>
                </a:solidFill>
                <a:latin typeface="Times New Roman" pitchFamily="18" charset="0"/>
                <a:cs typeface="Times New Roman" pitchFamily="18" charset="0"/>
              </a:rPr>
              <a:t>1</a:t>
            </a:r>
            <a:r>
              <a:rPr lang="bn-IN" sz="3200" dirty="0">
                <a:solidFill>
                  <a:prstClr val="black"/>
                </a:solidFill>
                <a:latin typeface="Times New Roman" pitchFamily="18" charset="0"/>
                <a:cs typeface="Times New Roman" pitchFamily="18" charset="0"/>
              </a:rPr>
              <a:t>-----------------------(</a:t>
            </a:r>
            <a:r>
              <a:rPr lang="en-US" sz="3200" dirty="0">
                <a:solidFill>
                  <a:prstClr val="black"/>
                </a:solidFill>
                <a:latin typeface="Times New Roman"/>
                <a:cs typeface="Times New Roman"/>
              </a:rPr>
              <a:t>i</a:t>
            </a:r>
            <a:r>
              <a:rPr lang="bn-IN" sz="3200" dirty="0">
                <a:solidFill>
                  <a:prstClr val="black"/>
                </a:solidFill>
                <a:latin typeface="Times New Roman"/>
                <a:cs typeface="Times New Roman"/>
              </a:rPr>
              <a:t>)</a:t>
            </a:r>
            <a:endParaRPr lang="bn-IN" sz="3200" dirty="0">
              <a:solidFill>
                <a:prstClr val="black"/>
              </a:solidFill>
              <a:latin typeface="Times New Roman" pitchFamily="18" charset="0"/>
              <a:cs typeface="Times New Roman" pitchFamily="18" charset="0"/>
            </a:endParaRPr>
          </a:p>
          <a:p>
            <a:pPr algn="ctr" fontAlgn="base">
              <a:spcBef>
                <a:spcPct val="0"/>
              </a:spcBef>
              <a:spcAft>
                <a:spcPct val="0"/>
              </a:spcAft>
            </a:pPr>
            <a:r>
              <a:rPr lang="en-US" sz="3200" dirty="0">
                <a:solidFill>
                  <a:prstClr val="black"/>
                </a:solidFill>
                <a:latin typeface="Times New Roman" pitchFamily="18" charset="0"/>
                <a:cs typeface="Times New Roman" pitchFamily="18" charset="0"/>
              </a:rPr>
              <a:t> 3x </a:t>
            </a:r>
            <a:r>
              <a:rPr lang="en-US" sz="3200" dirty="0">
                <a:solidFill>
                  <a:prstClr val="black"/>
                </a:solidFill>
                <a:latin typeface="Times New Roman"/>
                <a:cs typeface="Times New Roman"/>
              </a:rPr>
              <a:t>–</a:t>
            </a:r>
            <a:r>
              <a:rPr lang="en-US" sz="3200" dirty="0">
                <a:solidFill>
                  <a:prstClr val="black"/>
                </a:solidFill>
                <a:latin typeface="Times New Roman" pitchFamily="18" charset="0"/>
                <a:cs typeface="Times New Roman" pitchFamily="18" charset="0"/>
              </a:rPr>
              <a:t> 2y = 0</a:t>
            </a:r>
            <a:r>
              <a:rPr lang="bn-IN" sz="3200" dirty="0">
                <a:solidFill>
                  <a:prstClr val="black"/>
                </a:solidFill>
                <a:latin typeface="Times New Roman" pitchFamily="18" charset="0"/>
                <a:cs typeface="Times New Roman" pitchFamily="18" charset="0"/>
              </a:rPr>
              <a:t>------------------------(</a:t>
            </a:r>
            <a:r>
              <a:rPr lang="en-US" sz="3200" dirty="0">
                <a:solidFill>
                  <a:prstClr val="black"/>
                </a:solidFill>
                <a:latin typeface="Times New Roman"/>
                <a:cs typeface="Times New Roman"/>
              </a:rPr>
              <a:t>ii</a:t>
            </a:r>
            <a:r>
              <a:rPr lang="bn-IN" sz="3200" dirty="0">
                <a:solidFill>
                  <a:prstClr val="black"/>
                </a:solidFill>
                <a:latin typeface="Times New Roman"/>
                <a:cs typeface="Times New Roman"/>
              </a:rPr>
              <a:t>)</a:t>
            </a:r>
          </a:p>
          <a:p>
            <a:pPr algn="ctr" fontAlgn="base">
              <a:spcBef>
                <a:spcPct val="0"/>
              </a:spcBef>
              <a:spcAft>
                <a:spcPct val="0"/>
              </a:spcAft>
            </a:pPr>
            <a:endParaRPr lang="en-US" sz="3200" dirty="0">
              <a:solidFill>
                <a:prstClr val="black"/>
              </a:solidFill>
              <a:latin typeface="Times New Roman" pitchFamily="18" charset="0"/>
              <a:cs typeface="Times New Roman" pitchFamily="18" charset="0"/>
            </a:endParaRPr>
          </a:p>
          <a:p>
            <a:pPr algn="ctr" fontAlgn="base">
              <a:spcBef>
                <a:spcPct val="0"/>
              </a:spcBef>
              <a:spcAft>
                <a:spcPct val="0"/>
              </a:spcAft>
            </a:pPr>
            <a:r>
              <a:rPr lang="bn-BD" sz="3200" dirty="0">
                <a:solidFill>
                  <a:prstClr val="black"/>
                </a:solidFill>
                <a:latin typeface="NikoshBAN" pitchFamily="2" charset="0"/>
                <a:cs typeface="NikoshBAN" pitchFamily="2" charset="0"/>
              </a:rPr>
              <a:t>  </a:t>
            </a:r>
            <a:r>
              <a:rPr lang="bn-IN" sz="3200" dirty="0">
                <a:solidFill>
                  <a:prstClr val="black"/>
                </a:solidFill>
                <a:latin typeface="NikoshBAN" pitchFamily="2" charset="0"/>
                <a:cs typeface="NikoshBAN" pitchFamily="2" charset="0"/>
              </a:rPr>
              <a:t>প্রদত্ত সরল সহসমীকরণের লেখচিত্র অঙ্কন</a:t>
            </a:r>
            <a:r>
              <a:rPr lang="bn-BD" sz="3200" dirty="0">
                <a:solidFill>
                  <a:prstClr val="black"/>
                </a:solidFill>
                <a:latin typeface="NikoshBAN" pitchFamily="2" charset="0"/>
                <a:cs typeface="NikoshBAN" pitchFamily="2" charset="0"/>
              </a:rPr>
              <a:t> কর</a:t>
            </a:r>
            <a:r>
              <a:rPr lang="bn-IN" sz="3200" dirty="0">
                <a:solidFill>
                  <a:prstClr val="black"/>
                </a:solidFill>
                <a:latin typeface="NikoshBAN" pitchFamily="2" charset="0"/>
                <a:cs typeface="NikoshBAN" pitchFamily="2" charset="0"/>
              </a:rPr>
              <a:t>।</a:t>
            </a:r>
          </a:p>
        </p:txBody>
      </p:sp>
    </p:spTree>
    <p:extLst>
      <p:ext uri="{BB962C8B-B14F-4D97-AF65-F5344CB8AC3E}">
        <p14:creationId xmlns:p14="http://schemas.microsoft.com/office/powerpoint/2010/main" val="3272388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3600" y="609600"/>
            <a:ext cx="7848600" cy="1569660"/>
          </a:xfrm>
          <a:prstGeom prst="rect">
            <a:avLst/>
          </a:prstGeom>
          <a:solidFill>
            <a:schemeClr val="accent2">
              <a:lumMod val="75000"/>
            </a:schemeClr>
          </a:solidFill>
          <a:ln>
            <a:solidFill>
              <a:schemeClr val="tx1"/>
            </a:solidFill>
          </a:ln>
        </p:spPr>
        <p:txBody>
          <a:bodyPr wrap="square">
            <a:spAutoFit/>
          </a:bodyPr>
          <a:lstStyle/>
          <a:p>
            <a:pPr lvl="0" algn="ctr">
              <a:defRPr/>
            </a:pPr>
            <a:r>
              <a:rPr lang="en-US" sz="3200" dirty="0">
                <a:solidFill>
                  <a:prstClr val="black"/>
                </a:solidFill>
                <a:latin typeface="Times New Roman" pitchFamily="18" charset="0"/>
                <a:cs typeface="Times New Roman" pitchFamily="18" charset="0"/>
              </a:rPr>
              <a:t>4x </a:t>
            </a:r>
            <a:r>
              <a:rPr lang="en-US" sz="3200" b="1" dirty="0">
                <a:solidFill>
                  <a:prstClr val="black"/>
                </a:solidFill>
                <a:latin typeface="Times New Roman" pitchFamily="18" charset="0"/>
                <a:cs typeface="Times New Roman" pitchFamily="18" charset="0"/>
              </a:rPr>
              <a:t>+</a:t>
            </a:r>
            <a:r>
              <a:rPr lang="en-US" sz="3200" dirty="0">
                <a:solidFill>
                  <a:prstClr val="black"/>
                </a:solidFill>
                <a:latin typeface="Times New Roman" pitchFamily="18" charset="0"/>
                <a:cs typeface="Times New Roman" pitchFamily="18" charset="0"/>
              </a:rPr>
              <a:t> 3y </a:t>
            </a:r>
            <a:r>
              <a:rPr lang="en-US" sz="3200" b="1" dirty="0">
                <a:solidFill>
                  <a:prstClr val="black"/>
                </a:solidFill>
                <a:latin typeface="Times New Roman" pitchFamily="18" charset="0"/>
                <a:cs typeface="Times New Roman" pitchFamily="18" charset="0"/>
              </a:rPr>
              <a:t>=</a:t>
            </a:r>
            <a:r>
              <a:rPr lang="en-US" sz="3200" dirty="0">
                <a:solidFill>
                  <a:prstClr val="black"/>
                </a:solidFill>
                <a:latin typeface="Times New Roman" pitchFamily="18" charset="0"/>
                <a:cs typeface="Times New Roman" pitchFamily="18" charset="0"/>
              </a:rPr>
              <a:t> </a:t>
            </a:r>
            <a:r>
              <a:rPr lang="en-US" sz="3200" dirty="0">
                <a:solidFill>
                  <a:prstClr val="black"/>
                </a:solidFill>
                <a:latin typeface="Times New Roman" pitchFamily="18" charset="0"/>
                <a:cs typeface="Times New Roman" pitchFamily="18" charset="0"/>
              </a:rPr>
              <a:t>18----------------</a:t>
            </a:r>
            <a:r>
              <a:rPr lang="bn-BD" sz="3200" dirty="0">
                <a:solidFill>
                  <a:prstClr val="black"/>
                </a:solidFill>
                <a:latin typeface="Times New Roman"/>
                <a:cs typeface="Times New Roman" pitchFamily="18" charset="0"/>
              </a:rPr>
              <a:t>(</a:t>
            </a:r>
            <a:r>
              <a:rPr lang="en-US" sz="3200" dirty="0">
                <a:solidFill>
                  <a:prstClr val="black"/>
                </a:solidFill>
                <a:latin typeface="Times New Roman"/>
                <a:cs typeface="Times New Roman"/>
              </a:rPr>
              <a:t>i</a:t>
            </a:r>
            <a:r>
              <a:rPr lang="en-US" sz="3200" dirty="0">
                <a:solidFill>
                  <a:prstClr val="black"/>
                </a:solidFill>
                <a:latin typeface="Times New Roman"/>
                <a:cs typeface="Times New Roman" pitchFamily="18" charset="0"/>
              </a:rPr>
              <a:t>)</a:t>
            </a:r>
          </a:p>
          <a:p>
            <a:pPr lvl="0" algn="ctr">
              <a:defRPr/>
            </a:pPr>
            <a:r>
              <a:rPr lang="en-US" sz="3200" dirty="0">
                <a:solidFill>
                  <a:prstClr val="black"/>
                </a:solidFill>
                <a:latin typeface="Times New Roman"/>
                <a:cs typeface="Times New Roman" pitchFamily="18" charset="0"/>
              </a:rPr>
              <a:t>3x </a:t>
            </a:r>
            <a:r>
              <a:rPr lang="en-US" sz="3200" b="1" dirty="0">
                <a:solidFill>
                  <a:prstClr val="black"/>
                </a:solidFill>
                <a:latin typeface="Times New Roman"/>
                <a:cs typeface="Times New Roman"/>
              </a:rPr>
              <a:t>–</a:t>
            </a:r>
            <a:r>
              <a:rPr lang="en-US" sz="3200" dirty="0">
                <a:solidFill>
                  <a:prstClr val="black"/>
                </a:solidFill>
                <a:latin typeface="Times New Roman"/>
                <a:cs typeface="Times New Roman"/>
              </a:rPr>
              <a:t> 2y </a:t>
            </a:r>
            <a:r>
              <a:rPr lang="en-US" sz="3200" b="1" dirty="0">
                <a:solidFill>
                  <a:prstClr val="black"/>
                </a:solidFill>
                <a:latin typeface="Times New Roman"/>
                <a:cs typeface="Times New Roman"/>
              </a:rPr>
              <a:t>=</a:t>
            </a:r>
            <a:r>
              <a:rPr lang="en-US" sz="3200" dirty="0">
                <a:solidFill>
                  <a:prstClr val="black"/>
                </a:solidFill>
                <a:latin typeface="Times New Roman"/>
                <a:cs typeface="Times New Roman"/>
              </a:rPr>
              <a:t> 5------------------(i)</a:t>
            </a:r>
            <a:endParaRPr lang="bn-IN" sz="3200" dirty="0">
              <a:solidFill>
                <a:prstClr val="black"/>
              </a:solidFill>
              <a:latin typeface="Times New Roman"/>
              <a:cs typeface="Times New Roman"/>
            </a:endParaRPr>
          </a:p>
          <a:p>
            <a:pPr lvl="0" algn="ctr">
              <a:defRPr/>
            </a:pPr>
            <a:r>
              <a:rPr lang="bn-IN" sz="3200" dirty="0">
                <a:solidFill>
                  <a:prstClr val="black"/>
                </a:solidFill>
                <a:latin typeface="NikoshBAN" pitchFamily="2" charset="0"/>
                <a:cs typeface="NikoshBAN" pitchFamily="2" charset="0"/>
              </a:rPr>
              <a:t>লেখচিত্রের সাহায্যে সমাধান নির্ণয় কর।</a:t>
            </a:r>
            <a:endParaRPr lang="en-US" sz="3200" dirty="0">
              <a:solidFill>
                <a:prstClr val="black"/>
              </a:solidFill>
              <a:latin typeface="NikoshBAN" pitchFamily="2" charset="0"/>
              <a:cs typeface="NikoshBAN" pitchFamily="2" charset="0"/>
            </a:endParaRPr>
          </a:p>
        </p:txBody>
      </p:sp>
      <mc:AlternateContent xmlns:mc="http://schemas.openxmlformats.org/markup-compatibility/2006">
        <mc:Choice xmlns:a14="http://schemas.microsoft.com/office/drawing/2010/main" Requires="a14">
          <p:sp>
            <p:nvSpPr>
              <p:cNvPr id="16" name="TextBox 15"/>
              <p:cNvSpPr txBox="1"/>
              <p:nvPr/>
            </p:nvSpPr>
            <p:spPr>
              <a:xfrm>
                <a:off x="2133600" y="2209801"/>
                <a:ext cx="3657600" cy="2379113"/>
              </a:xfrm>
              <a:prstGeom prst="rect">
                <a:avLst/>
              </a:prstGeom>
              <a:solidFill>
                <a:schemeClr val="accent2">
                  <a:lumMod val="75000"/>
                </a:schemeClr>
              </a:solidFill>
            </p:spPr>
            <p:txBody>
              <a:bodyPr wrap="square" rtlCol="0">
                <a:spAutoFit/>
              </a:bodyPr>
              <a:lstStyle/>
              <a:p>
                <a:pPr algn="ctr">
                  <a:defRPr/>
                </a:pPr>
                <a:r>
                  <a:rPr lang="bn-IN" sz="3200" dirty="0">
                    <a:solidFill>
                      <a:prstClr val="black"/>
                    </a:solidFill>
                    <a:latin typeface="NikoshBAN" pitchFamily="2" charset="0"/>
                    <a:cs typeface="NikoshBAN" pitchFamily="2" charset="0"/>
                  </a:rPr>
                  <a:t>সমীকরণ(</a:t>
                </a:r>
                <a:r>
                  <a:rPr lang="en-US" sz="3200" dirty="0">
                    <a:solidFill>
                      <a:prstClr val="black"/>
                    </a:solidFill>
                    <a:latin typeface="Times New Roman"/>
                    <a:cs typeface="Times New Roman"/>
                  </a:rPr>
                  <a:t>i</a:t>
                </a:r>
                <a:r>
                  <a:rPr lang="bn-IN" sz="3200" dirty="0">
                    <a:solidFill>
                      <a:prstClr val="black"/>
                    </a:solidFill>
                    <a:latin typeface="Times New Roman"/>
                    <a:cs typeface="Times New Roman"/>
                  </a:rPr>
                  <a:t>)</a:t>
                </a:r>
                <a:r>
                  <a:rPr lang="bn-IN" sz="3200" dirty="0">
                    <a:solidFill>
                      <a:prstClr val="black"/>
                    </a:solidFill>
                    <a:latin typeface="NikoshBAN" pitchFamily="2" charset="0"/>
                    <a:cs typeface="NikoshBAN" pitchFamily="2" charset="0"/>
                  </a:rPr>
                  <a:t>থেকে পাই,</a:t>
                </a:r>
                <a:endParaRPr lang="en-US" sz="3200" dirty="0">
                  <a:solidFill>
                    <a:prstClr val="black"/>
                  </a:solidFill>
                  <a:latin typeface="NikoshBAN" pitchFamily="2" charset="0"/>
                  <a:cs typeface="NikoshBAN" pitchFamily="2" charset="0"/>
                </a:endParaRPr>
              </a:p>
              <a:p>
                <a:pPr algn="ctr">
                  <a:defRPr/>
                </a:pPr>
                <a:r>
                  <a:rPr lang="en-US" sz="3200" dirty="0">
                    <a:solidFill>
                      <a:prstClr val="black"/>
                    </a:solidFill>
                    <a:latin typeface="Times New Roman" pitchFamily="18" charset="0"/>
                    <a:cs typeface="Times New Roman" pitchFamily="18" charset="0"/>
                  </a:rPr>
                  <a:t>4x + 3y = 18</a:t>
                </a:r>
              </a:p>
              <a:p>
                <a:pPr algn="ctr">
                  <a:defRPr/>
                </a:pPr>
                <a:r>
                  <a:rPr lang="en-US" sz="2800" dirty="0">
                    <a:solidFill>
                      <a:prstClr val="black"/>
                    </a:solidFill>
                    <a:latin typeface="Times New Roman" pitchFamily="18" charset="0"/>
                    <a:cs typeface="Times New Roman" pitchFamily="18" charset="0"/>
                  </a:rPr>
                  <a:t>O</a:t>
                </a:r>
                <a:r>
                  <a:rPr lang="en-US" sz="3200" dirty="0">
                    <a:solidFill>
                      <a:prstClr val="black"/>
                    </a:solidFill>
                    <a:latin typeface="Times New Roman" pitchFamily="18" charset="0"/>
                    <a:cs typeface="Times New Roman" pitchFamily="18" charset="0"/>
                  </a:rPr>
                  <a:t>r, 3y = 18 </a:t>
                </a:r>
                <a:r>
                  <a:rPr lang="en-US" sz="3200" dirty="0">
                    <a:solidFill>
                      <a:prstClr val="black"/>
                    </a:solidFill>
                    <a:latin typeface="Times New Roman"/>
                    <a:cs typeface="Times New Roman"/>
                  </a:rPr>
                  <a:t>– 4x</a:t>
                </a:r>
              </a:p>
              <a:p>
                <a:pPr algn="ctr">
                  <a:defRPr/>
                </a:pPr>
                <a14:m>
                  <m:oMathPara xmlns:m="http://schemas.openxmlformats.org/officeDocument/2006/math">
                    <m:oMathParaPr>
                      <m:jc m:val="centerGroup"/>
                    </m:oMathParaPr>
                    <m:oMath xmlns:m="http://schemas.openxmlformats.org/officeDocument/2006/math">
                      <m:r>
                        <a:rPr lang="bn-BD" sz="2800" i="1">
                          <a:solidFill>
                            <a:prstClr val="black"/>
                          </a:solidFill>
                          <a:latin typeface="Cambria Math"/>
                          <a:ea typeface="Cambria Math"/>
                          <a:cs typeface="Times New Roman" pitchFamily="18" charset="0"/>
                        </a:rPr>
                        <m:t>∴</m:t>
                      </m:r>
                      <m:r>
                        <m:rPr>
                          <m:sty m:val="p"/>
                        </m:rPr>
                        <a:rPr lang="en-US" sz="2800">
                          <a:solidFill>
                            <a:prstClr val="black"/>
                          </a:solidFill>
                          <a:latin typeface="Cambria Math"/>
                          <a:ea typeface="Cambria Math"/>
                          <a:cs typeface="Times New Roman" pitchFamily="18" charset="0"/>
                        </a:rPr>
                        <m:t>y</m:t>
                      </m:r>
                      <m:r>
                        <a:rPr lang="en-US" sz="2800">
                          <a:solidFill>
                            <a:prstClr val="black"/>
                          </a:solidFill>
                          <a:latin typeface="Cambria Math"/>
                          <a:ea typeface="Cambria Math"/>
                          <a:cs typeface="Times New Roman" pitchFamily="18" charset="0"/>
                        </a:rPr>
                        <m:t>= </m:t>
                      </m:r>
                      <m:f>
                        <m:fPr>
                          <m:ctrlPr>
                            <a:rPr lang="en-US" sz="2800" i="1">
                              <a:solidFill>
                                <a:prstClr val="black"/>
                              </a:solidFill>
                              <a:latin typeface="Cambria Math" panose="02040503050406030204" pitchFamily="18" charset="0"/>
                              <a:ea typeface="Cambria Math"/>
                              <a:cs typeface="Times New Roman" pitchFamily="18" charset="0"/>
                            </a:rPr>
                          </m:ctrlPr>
                        </m:fPr>
                        <m:num>
                          <m:r>
                            <a:rPr lang="en-US" sz="2800">
                              <a:solidFill>
                                <a:prstClr val="black"/>
                              </a:solidFill>
                              <a:latin typeface="Cambria Math"/>
                              <a:ea typeface="Cambria Math"/>
                              <a:cs typeface="Times New Roman" pitchFamily="18" charset="0"/>
                            </a:rPr>
                            <m:t>18</m:t>
                          </m:r>
                          <m:r>
                            <a:rPr lang="en-US" sz="2800">
                              <a:solidFill>
                                <a:prstClr val="black"/>
                              </a:solidFill>
                              <a:latin typeface="Cambria Math"/>
                              <a:ea typeface="Cambria Math"/>
                              <a:cs typeface="Times New Roman" pitchFamily="18" charset="0"/>
                            </a:rPr>
                            <m:t>−</m:t>
                          </m:r>
                          <m:r>
                            <a:rPr lang="en-US" sz="2800">
                              <a:solidFill>
                                <a:prstClr val="black"/>
                              </a:solidFill>
                              <a:latin typeface="Cambria Math"/>
                              <a:ea typeface="Cambria Math"/>
                              <a:cs typeface="Times New Roman" pitchFamily="18" charset="0"/>
                            </a:rPr>
                            <m:t>4</m:t>
                          </m:r>
                          <m:r>
                            <m:rPr>
                              <m:sty m:val="p"/>
                            </m:rPr>
                            <a:rPr lang="en-US" sz="2800">
                              <a:solidFill>
                                <a:prstClr val="black"/>
                              </a:solidFill>
                              <a:latin typeface="Cambria Math"/>
                              <a:ea typeface="Cambria Math"/>
                              <a:cs typeface="Times New Roman" pitchFamily="18" charset="0"/>
                            </a:rPr>
                            <m:t>x</m:t>
                          </m:r>
                        </m:num>
                        <m:den>
                          <m:r>
                            <a:rPr lang="en-US" sz="2800">
                              <a:solidFill>
                                <a:prstClr val="black"/>
                              </a:solidFill>
                              <a:latin typeface="Cambria Math"/>
                              <a:ea typeface="Cambria Math"/>
                              <a:cs typeface="Times New Roman" pitchFamily="18" charset="0"/>
                            </a:rPr>
                            <m:t>3</m:t>
                          </m:r>
                        </m:den>
                      </m:f>
                    </m:oMath>
                  </m:oMathPara>
                </a14:m>
                <a:endParaRPr lang="bn-IN" sz="2800" dirty="0">
                  <a:solidFill>
                    <a:prstClr val="black"/>
                  </a:solidFill>
                  <a:latin typeface="Times New Roman" pitchFamily="18" charset="0"/>
                  <a:ea typeface="Cambria Math"/>
                  <a:cs typeface="Times New Roman" pitchFamily="18"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2133600" y="2209801"/>
                <a:ext cx="3657600" cy="2379113"/>
              </a:xfrm>
              <a:prstGeom prst="rect">
                <a:avLst/>
              </a:prstGeom>
              <a:blipFill rotWithShape="0">
                <a:blip r:embed="rId3"/>
                <a:stretch>
                  <a:fillRect t="-4615"/>
                </a:stretch>
              </a:blipFill>
            </p:spPr>
            <p:txBody>
              <a:bodyPr/>
              <a:lstStyle/>
              <a:p>
                <a:r>
                  <a:rPr lang="en-US">
                    <a:noFill/>
                  </a:rPr>
                  <a:t> </a:t>
                </a:r>
              </a:p>
            </p:txBody>
          </p:sp>
        </mc:Fallback>
      </mc:AlternateContent>
      <p:graphicFrame>
        <p:nvGraphicFramePr>
          <p:cNvPr id="19" name="Table 18"/>
          <p:cNvGraphicFramePr>
            <a:graphicFrameLocks noGrp="1"/>
          </p:cNvGraphicFramePr>
          <p:nvPr>
            <p:extLst/>
          </p:nvPr>
        </p:nvGraphicFramePr>
        <p:xfrm>
          <a:off x="2133601" y="5029201"/>
          <a:ext cx="3657600" cy="1143001"/>
        </p:xfrm>
        <a:graphic>
          <a:graphicData uri="http://schemas.openxmlformats.org/drawingml/2006/table">
            <a:tbl>
              <a:tblPr firstRow="1" bandRow="1">
                <a:effectLst/>
                <a:tableStyleId>{5C22544A-7EE6-4342-B048-85BDC9FD1C3A}</a:tableStyleId>
              </a:tblPr>
              <a:tblGrid>
                <a:gridCol w="731520"/>
                <a:gridCol w="731520"/>
                <a:gridCol w="731520"/>
                <a:gridCol w="731520"/>
                <a:gridCol w="731520"/>
              </a:tblGrid>
              <a:tr h="594535">
                <a:tc>
                  <a:txBody>
                    <a:bodyPr/>
                    <a:lstStyle/>
                    <a:p>
                      <a:pPr algn="ctr"/>
                      <a:r>
                        <a:rPr lang="en-US" sz="2400" b="0" dirty="0" smtClean="0">
                          <a:solidFill>
                            <a:schemeClr val="tx1"/>
                          </a:solidFill>
                        </a:rPr>
                        <a:t>x</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-3</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3</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-6</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9</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r>
              <a:tr h="548466">
                <a:tc>
                  <a:txBody>
                    <a:bodyPr/>
                    <a:lstStyle/>
                    <a:p>
                      <a:pPr algn="ctr"/>
                      <a:r>
                        <a:rPr lang="en-US" sz="2800" dirty="0" smtClean="0">
                          <a:latin typeface="Times New Roman" pitchFamily="18" charset="0"/>
                          <a:cs typeface="Times New Roman" pitchFamily="18" charset="0"/>
                        </a:rPr>
                        <a:t>y</a:t>
                      </a:r>
                      <a:endParaRPr lang="en-US" sz="2800" dirty="0">
                        <a:latin typeface="Times New Roman" pitchFamily="18" charset="0"/>
                        <a:cs typeface="Times New Roman" pitchFamily="18" charset="0"/>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800" dirty="0" smtClean="0"/>
                        <a:t>10</a:t>
                      </a:r>
                      <a:endParaRPr lang="en-US" sz="28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800" dirty="0" smtClean="0"/>
                        <a:t>2</a:t>
                      </a:r>
                      <a:endParaRPr lang="en-US" sz="28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800" dirty="0" smtClean="0"/>
                        <a:t>14</a:t>
                      </a:r>
                      <a:endParaRPr lang="en-US" sz="28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800" dirty="0" smtClean="0"/>
                        <a:t>-6</a:t>
                      </a:r>
                      <a:endParaRPr lang="en-US" sz="28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r>
            </a:tbl>
          </a:graphicData>
        </a:graphic>
      </p:graphicFrame>
      <p:cxnSp>
        <p:nvCxnSpPr>
          <p:cNvPr id="22" name="Straight Connector 21"/>
          <p:cNvCxnSpPr>
            <a:stCxn id="7" idx="2"/>
          </p:cNvCxnSpPr>
          <p:nvPr/>
        </p:nvCxnSpPr>
        <p:spPr>
          <a:xfrm>
            <a:off x="6057900" y="2179260"/>
            <a:ext cx="0" cy="406914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TextBox 27"/>
              <p:cNvSpPr txBox="1"/>
              <p:nvPr/>
            </p:nvSpPr>
            <p:spPr>
              <a:xfrm>
                <a:off x="6358467" y="2192888"/>
                <a:ext cx="3657600" cy="2379113"/>
              </a:xfrm>
              <a:prstGeom prst="rect">
                <a:avLst/>
              </a:prstGeom>
              <a:solidFill>
                <a:schemeClr val="accent2">
                  <a:lumMod val="75000"/>
                </a:schemeClr>
              </a:solidFill>
            </p:spPr>
            <p:txBody>
              <a:bodyPr wrap="square" rtlCol="0">
                <a:spAutoFit/>
              </a:bodyPr>
              <a:lstStyle/>
              <a:p>
                <a:pPr algn="ctr">
                  <a:defRPr/>
                </a:pPr>
                <a:r>
                  <a:rPr lang="bn-IN" sz="3200" dirty="0">
                    <a:solidFill>
                      <a:prstClr val="black"/>
                    </a:solidFill>
                    <a:latin typeface="NikoshBAN" pitchFamily="2" charset="0"/>
                    <a:cs typeface="NikoshBAN" pitchFamily="2" charset="0"/>
                  </a:rPr>
                  <a:t>সমীকরণ(</a:t>
                </a:r>
                <a:r>
                  <a:rPr lang="en-US" sz="3200" dirty="0">
                    <a:solidFill>
                      <a:prstClr val="black"/>
                    </a:solidFill>
                    <a:latin typeface="Times New Roman"/>
                    <a:cs typeface="Times New Roman"/>
                  </a:rPr>
                  <a:t>ii</a:t>
                </a:r>
                <a:r>
                  <a:rPr lang="bn-IN" sz="3200" dirty="0">
                    <a:solidFill>
                      <a:prstClr val="black"/>
                    </a:solidFill>
                    <a:latin typeface="Times New Roman"/>
                    <a:cs typeface="Times New Roman"/>
                  </a:rPr>
                  <a:t>)</a:t>
                </a:r>
                <a:r>
                  <a:rPr lang="bn-IN" sz="3200" dirty="0">
                    <a:solidFill>
                      <a:prstClr val="black"/>
                    </a:solidFill>
                    <a:latin typeface="NikoshBAN" pitchFamily="2" charset="0"/>
                    <a:cs typeface="NikoshBAN" pitchFamily="2" charset="0"/>
                  </a:rPr>
                  <a:t>থেকে পাই,</a:t>
                </a:r>
                <a:endParaRPr lang="en-US" sz="3200" dirty="0">
                  <a:solidFill>
                    <a:prstClr val="black"/>
                  </a:solidFill>
                  <a:latin typeface="NikoshBAN" pitchFamily="2" charset="0"/>
                  <a:cs typeface="NikoshBAN" pitchFamily="2" charset="0"/>
                </a:endParaRPr>
              </a:p>
              <a:p>
                <a:pPr algn="ctr">
                  <a:defRPr/>
                </a:pPr>
                <a:r>
                  <a:rPr lang="en-US" sz="3200" dirty="0">
                    <a:solidFill>
                      <a:prstClr val="black"/>
                    </a:solidFill>
                    <a:latin typeface="Times New Roman" pitchFamily="18" charset="0"/>
                    <a:cs typeface="Times New Roman" pitchFamily="18" charset="0"/>
                  </a:rPr>
                  <a:t>3</a:t>
                </a:r>
                <a:r>
                  <a:rPr lang="en-US" sz="3200" dirty="0">
                    <a:solidFill>
                      <a:prstClr val="black"/>
                    </a:solidFill>
                    <a:latin typeface="Times New Roman" pitchFamily="18" charset="0"/>
                    <a:cs typeface="Times New Roman" pitchFamily="18" charset="0"/>
                  </a:rPr>
                  <a:t>x </a:t>
                </a:r>
                <a:r>
                  <a:rPr lang="en-US" sz="3200" dirty="0">
                    <a:solidFill>
                      <a:prstClr val="black"/>
                    </a:solidFill>
                    <a:latin typeface="Times New Roman"/>
                    <a:cs typeface="Times New Roman"/>
                  </a:rPr>
                  <a:t>–</a:t>
                </a:r>
                <a:r>
                  <a:rPr lang="en-US" sz="3200" dirty="0">
                    <a:solidFill>
                      <a:prstClr val="black"/>
                    </a:solidFill>
                    <a:latin typeface="Times New Roman" pitchFamily="18" charset="0"/>
                    <a:cs typeface="Times New Roman" pitchFamily="18" charset="0"/>
                  </a:rPr>
                  <a:t> </a:t>
                </a:r>
                <a:r>
                  <a:rPr lang="en-US" sz="3200" dirty="0">
                    <a:solidFill>
                      <a:prstClr val="black"/>
                    </a:solidFill>
                    <a:latin typeface="Times New Roman" pitchFamily="18" charset="0"/>
                    <a:cs typeface="Times New Roman" pitchFamily="18" charset="0"/>
                  </a:rPr>
                  <a:t>2</a:t>
                </a:r>
                <a:r>
                  <a:rPr lang="en-US" sz="3200" dirty="0">
                    <a:solidFill>
                      <a:prstClr val="black"/>
                    </a:solidFill>
                    <a:latin typeface="Times New Roman" pitchFamily="18" charset="0"/>
                    <a:cs typeface="Times New Roman" pitchFamily="18" charset="0"/>
                  </a:rPr>
                  <a:t>y = </a:t>
                </a:r>
                <a:r>
                  <a:rPr lang="en-US" sz="3200" dirty="0">
                    <a:solidFill>
                      <a:prstClr val="black"/>
                    </a:solidFill>
                    <a:latin typeface="Times New Roman" pitchFamily="18" charset="0"/>
                    <a:cs typeface="Times New Roman" pitchFamily="18" charset="0"/>
                  </a:rPr>
                  <a:t>5</a:t>
                </a:r>
                <a:endParaRPr lang="en-US" sz="3200" dirty="0">
                  <a:solidFill>
                    <a:prstClr val="black"/>
                  </a:solidFill>
                  <a:latin typeface="Times New Roman" pitchFamily="18" charset="0"/>
                  <a:cs typeface="Times New Roman" pitchFamily="18" charset="0"/>
                </a:endParaRPr>
              </a:p>
              <a:p>
                <a:pPr algn="ctr">
                  <a:defRPr/>
                </a:pPr>
                <a:r>
                  <a:rPr lang="en-US" sz="2800" dirty="0">
                    <a:solidFill>
                      <a:prstClr val="black"/>
                    </a:solidFill>
                    <a:latin typeface="Times New Roman" pitchFamily="18" charset="0"/>
                    <a:cs typeface="Times New Roman" pitchFamily="18" charset="0"/>
                  </a:rPr>
                  <a:t>O</a:t>
                </a:r>
                <a:r>
                  <a:rPr lang="en-US" sz="3200" dirty="0">
                    <a:solidFill>
                      <a:prstClr val="black"/>
                    </a:solidFill>
                    <a:latin typeface="Times New Roman" pitchFamily="18" charset="0"/>
                    <a:cs typeface="Times New Roman" pitchFamily="18" charset="0"/>
                  </a:rPr>
                  <a:t>r, 2y = 3x </a:t>
                </a:r>
                <a:r>
                  <a:rPr lang="en-US" sz="3200" dirty="0">
                    <a:solidFill>
                      <a:prstClr val="black"/>
                    </a:solidFill>
                    <a:latin typeface="Times New Roman"/>
                    <a:cs typeface="Times New Roman"/>
                  </a:rPr>
                  <a:t>– 5</a:t>
                </a:r>
              </a:p>
              <a:p>
                <a:pPr algn="ctr">
                  <a:defRPr/>
                </a:pPr>
                <a14:m>
                  <m:oMathPara xmlns:m="http://schemas.openxmlformats.org/officeDocument/2006/math">
                    <m:oMathParaPr>
                      <m:jc m:val="centerGroup"/>
                    </m:oMathParaPr>
                    <m:oMath xmlns:m="http://schemas.openxmlformats.org/officeDocument/2006/math">
                      <m:r>
                        <a:rPr lang="bn-BD" sz="2800" i="1">
                          <a:solidFill>
                            <a:prstClr val="black"/>
                          </a:solidFill>
                          <a:latin typeface="Cambria Math"/>
                          <a:ea typeface="Cambria Math"/>
                          <a:cs typeface="Times New Roman" pitchFamily="18" charset="0"/>
                        </a:rPr>
                        <m:t>∴</m:t>
                      </m:r>
                      <m:r>
                        <m:rPr>
                          <m:sty m:val="p"/>
                        </m:rPr>
                        <a:rPr lang="en-US" sz="2800">
                          <a:solidFill>
                            <a:prstClr val="black"/>
                          </a:solidFill>
                          <a:latin typeface="Cambria Math"/>
                          <a:ea typeface="Cambria Math"/>
                          <a:cs typeface="Times New Roman" pitchFamily="18" charset="0"/>
                        </a:rPr>
                        <m:t>y</m:t>
                      </m:r>
                      <m:r>
                        <a:rPr lang="en-US" sz="2800">
                          <a:solidFill>
                            <a:prstClr val="black"/>
                          </a:solidFill>
                          <a:latin typeface="Cambria Math"/>
                          <a:ea typeface="Cambria Math"/>
                          <a:cs typeface="Times New Roman" pitchFamily="18" charset="0"/>
                        </a:rPr>
                        <m:t>= </m:t>
                      </m:r>
                      <m:f>
                        <m:fPr>
                          <m:ctrlPr>
                            <a:rPr lang="en-US" sz="2800" i="1">
                              <a:solidFill>
                                <a:prstClr val="black"/>
                              </a:solidFill>
                              <a:latin typeface="Cambria Math" panose="02040503050406030204" pitchFamily="18" charset="0"/>
                              <a:ea typeface="Cambria Math"/>
                              <a:cs typeface="Times New Roman" pitchFamily="18" charset="0"/>
                            </a:rPr>
                          </m:ctrlPr>
                        </m:fPr>
                        <m:num>
                          <m:r>
                            <a:rPr lang="en-US" sz="2800">
                              <a:solidFill>
                                <a:prstClr val="black"/>
                              </a:solidFill>
                              <a:latin typeface="Cambria Math"/>
                              <a:ea typeface="Cambria Math"/>
                              <a:cs typeface="Times New Roman" pitchFamily="18" charset="0"/>
                            </a:rPr>
                            <m:t>3</m:t>
                          </m:r>
                          <m:r>
                            <m:rPr>
                              <m:sty m:val="p"/>
                            </m:rPr>
                            <a:rPr lang="en-US" sz="2800">
                              <a:solidFill>
                                <a:prstClr val="black"/>
                              </a:solidFill>
                              <a:latin typeface="Cambria Math"/>
                              <a:ea typeface="Cambria Math"/>
                              <a:cs typeface="Times New Roman" pitchFamily="18" charset="0"/>
                            </a:rPr>
                            <m:t>x</m:t>
                          </m:r>
                          <m:r>
                            <a:rPr lang="en-US" sz="2800">
                              <a:solidFill>
                                <a:prstClr val="black"/>
                              </a:solidFill>
                              <a:latin typeface="Cambria Math"/>
                              <a:ea typeface="Cambria Math"/>
                              <a:cs typeface="Times New Roman" pitchFamily="18" charset="0"/>
                            </a:rPr>
                            <m:t>−</m:t>
                          </m:r>
                          <m:r>
                            <a:rPr lang="en-US" sz="2800">
                              <a:solidFill>
                                <a:prstClr val="black"/>
                              </a:solidFill>
                              <a:latin typeface="Cambria Math"/>
                              <a:ea typeface="Cambria Math"/>
                              <a:cs typeface="Times New Roman" pitchFamily="18" charset="0"/>
                            </a:rPr>
                            <m:t>5</m:t>
                          </m:r>
                        </m:num>
                        <m:den>
                          <m:r>
                            <a:rPr lang="en-US" sz="2800">
                              <a:solidFill>
                                <a:prstClr val="black"/>
                              </a:solidFill>
                              <a:latin typeface="Cambria Math"/>
                              <a:ea typeface="Cambria Math"/>
                              <a:cs typeface="Times New Roman" pitchFamily="18" charset="0"/>
                            </a:rPr>
                            <m:t>2</m:t>
                          </m:r>
                        </m:den>
                      </m:f>
                    </m:oMath>
                  </m:oMathPara>
                </a14:m>
                <a:endParaRPr lang="bn-IN" sz="2800" dirty="0">
                  <a:solidFill>
                    <a:prstClr val="black"/>
                  </a:solidFill>
                  <a:latin typeface="Times New Roman" pitchFamily="18" charset="0"/>
                  <a:ea typeface="Cambria Math"/>
                  <a:cs typeface="Times New Roman" pitchFamily="18" charset="0"/>
                </a:endParaRPr>
              </a:p>
            </p:txBody>
          </p:sp>
        </mc:Choice>
        <mc:Fallback>
          <p:sp>
            <p:nvSpPr>
              <p:cNvPr id="28" name="TextBox 27"/>
              <p:cNvSpPr txBox="1">
                <a:spLocks noRot="1" noChangeAspect="1" noMove="1" noResize="1" noEditPoints="1" noAdjustHandles="1" noChangeArrowheads="1" noChangeShapeType="1" noTextEdit="1"/>
              </p:cNvSpPr>
              <p:nvPr/>
            </p:nvSpPr>
            <p:spPr>
              <a:xfrm>
                <a:off x="6358467" y="2192888"/>
                <a:ext cx="3657600" cy="2379113"/>
              </a:xfrm>
              <a:prstGeom prst="rect">
                <a:avLst/>
              </a:prstGeom>
              <a:blipFill rotWithShape="0">
                <a:blip r:embed="rId4"/>
                <a:stretch>
                  <a:fillRect t="-4615"/>
                </a:stretch>
              </a:blipFill>
            </p:spPr>
            <p:txBody>
              <a:bodyPr/>
              <a:lstStyle/>
              <a:p>
                <a:r>
                  <a:rPr lang="en-US">
                    <a:noFill/>
                  </a:rPr>
                  <a:t> </a:t>
                </a:r>
              </a:p>
            </p:txBody>
          </p:sp>
        </mc:Fallback>
      </mc:AlternateContent>
      <p:graphicFrame>
        <p:nvGraphicFramePr>
          <p:cNvPr id="29" name="Table 28"/>
          <p:cNvGraphicFramePr>
            <a:graphicFrameLocks noGrp="1"/>
          </p:cNvGraphicFramePr>
          <p:nvPr>
            <p:extLst/>
          </p:nvPr>
        </p:nvGraphicFramePr>
        <p:xfrm>
          <a:off x="6279444" y="5029201"/>
          <a:ext cx="3657600" cy="1143001"/>
        </p:xfrm>
        <a:graphic>
          <a:graphicData uri="http://schemas.openxmlformats.org/drawingml/2006/table">
            <a:tbl>
              <a:tblPr firstRow="1" bandRow="1">
                <a:effectLst/>
                <a:tableStyleId>{5C22544A-7EE6-4342-B048-85BDC9FD1C3A}</a:tableStyleId>
              </a:tblPr>
              <a:tblGrid>
                <a:gridCol w="731520"/>
                <a:gridCol w="731520"/>
                <a:gridCol w="731520"/>
                <a:gridCol w="731520"/>
                <a:gridCol w="731520"/>
              </a:tblGrid>
              <a:tr h="594535">
                <a:tc>
                  <a:txBody>
                    <a:bodyPr/>
                    <a:lstStyle/>
                    <a:p>
                      <a:pPr algn="ctr"/>
                      <a:r>
                        <a:rPr lang="en-US" sz="2400" b="0" dirty="0" smtClean="0">
                          <a:solidFill>
                            <a:schemeClr val="tx1"/>
                          </a:solidFill>
                        </a:rPr>
                        <a:t>x</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-9</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3</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-3</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9</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r>
              <a:tr h="548466">
                <a:tc>
                  <a:txBody>
                    <a:bodyPr/>
                    <a:lstStyle/>
                    <a:p>
                      <a:pPr algn="ctr"/>
                      <a:r>
                        <a:rPr lang="en-US" sz="2400" dirty="0" smtClean="0">
                          <a:latin typeface="Times New Roman" pitchFamily="18" charset="0"/>
                          <a:cs typeface="Times New Roman" pitchFamily="18" charset="0"/>
                        </a:rPr>
                        <a:t>y</a:t>
                      </a:r>
                      <a:endParaRPr lang="en-US" sz="2400" dirty="0">
                        <a:latin typeface="Times New Roman" pitchFamily="18" charset="0"/>
                        <a:cs typeface="Times New Roman" pitchFamily="18" charset="0"/>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400" dirty="0" smtClean="0"/>
                        <a:t>-16</a:t>
                      </a:r>
                      <a:endParaRPr lang="en-US" sz="24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400" dirty="0" smtClean="0"/>
                        <a:t>2</a:t>
                      </a:r>
                      <a:endParaRPr lang="en-US" sz="24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400" dirty="0" smtClean="0"/>
                        <a:t>-7</a:t>
                      </a:r>
                      <a:endParaRPr lang="en-US" sz="24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400" dirty="0" smtClean="0"/>
                        <a:t>11</a:t>
                      </a:r>
                      <a:endParaRPr lang="en-US" sz="24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r>
            </a:tbl>
          </a:graphicData>
        </a:graphic>
      </p:graphicFrame>
    </p:spTree>
    <p:extLst>
      <p:ext uri="{BB962C8B-B14F-4D97-AF65-F5344CB8AC3E}">
        <p14:creationId xmlns:p14="http://schemas.microsoft.com/office/powerpoint/2010/main" val="380954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1000"/>
                                        <p:tgtEl>
                                          <p:spTgt spid="7">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1000"/>
                                        <p:tgtEl>
                                          <p:spTgt spid="7">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10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bg/>
                                          </p:spTgt>
                                        </p:tgtEl>
                                        <p:attrNameLst>
                                          <p:attrName>style.visibility</p:attrName>
                                        </p:attrNameLst>
                                      </p:cBhvr>
                                      <p:to>
                                        <p:strVal val="visible"/>
                                      </p:to>
                                    </p:set>
                                    <p:animEffect transition="in" filter="wipe(left)">
                                      <p:cBhvr>
                                        <p:cTn id="25" dur="1000"/>
                                        <p:tgtEl>
                                          <p:spTgt spid="16">
                                            <p:bg/>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left)">
                                      <p:cBhvr>
                                        <p:cTn id="30" dur="1000"/>
                                        <p:tgtEl>
                                          <p:spTgt spid="16">
                                            <p:txEl>
                                              <p:pRg st="0" end="0"/>
                                            </p:txEl>
                                          </p:spTgt>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6">
                                            <p:txEl>
                                              <p:pRg st="1" end="1"/>
                                            </p:txEl>
                                          </p:spTgt>
                                        </p:tgtEl>
                                        <p:attrNameLst>
                                          <p:attrName>style.visibility</p:attrName>
                                        </p:attrNameLst>
                                      </p:cBhvr>
                                      <p:to>
                                        <p:strVal val="visible"/>
                                      </p:to>
                                    </p:set>
                                    <p:animEffect transition="in" filter="wipe(left)">
                                      <p:cBhvr>
                                        <p:cTn id="34" dur="1000"/>
                                        <p:tgtEl>
                                          <p:spTgt spid="16">
                                            <p:txEl>
                                              <p:pRg st="1" end="1"/>
                                            </p:txEl>
                                          </p:spTgt>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6">
                                            <p:txEl>
                                              <p:pRg st="2" end="2"/>
                                            </p:txEl>
                                          </p:spTgt>
                                        </p:tgtEl>
                                        <p:attrNameLst>
                                          <p:attrName>style.visibility</p:attrName>
                                        </p:attrNameLst>
                                      </p:cBhvr>
                                      <p:to>
                                        <p:strVal val="visible"/>
                                      </p:to>
                                    </p:set>
                                    <p:animEffect transition="in" filter="wipe(left)">
                                      <p:cBhvr>
                                        <p:cTn id="38" dur="1000"/>
                                        <p:tgtEl>
                                          <p:spTgt spid="16">
                                            <p:txEl>
                                              <p:pRg st="2" end="2"/>
                                            </p:txEl>
                                          </p:spTgt>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16">
                                            <p:txEl>
                                              <p:pRg st="3" end="3"/>
                                            </p:txEl>
                                          </p:spTgt>
                                        </p:tgtEl>
                                        <p:attrNameLst>
                                          <p:attrName>style.visibility</p:attrName>
                                        </p:attrNameLst>
                                      </p:cBhvr>
                                      <p:to>
                                        <p:strVal val="visible"/>
                                      </p:to>
                                    </p:set>
                                    <p:animEffect transition="in" filter="wipe(left)">
                                      <p:cBhvr>
                                        <p:cTn id="42" dur="1000"/>
                                        <p:tgtEl>
                                          <p:spTgt spid="1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1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up)">
                                      <p:cBhvr>
                                        <p:cTn id="52" dur="1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8">
                                            <p:bg/>
                                          </p:spTgt>
                                        </p:tgtEl>
                                        <p:attrNameLst>
                                          <p:attrName>style.visibility</p:attrName>
                                        </p:attrNameLst>
                                      </p:cBhvr>
                                      <p:to>
                                        <p:strVal val="visible"/>
                                      </p:to>
                                    </p:set>
                                    <p:animEffect transition="in" filter="wipe(left)">
                                      <p:cBhvr>
                                        <p:cTn id="57" dur="1000"/>
                                        <p:tgtEl>
                                          <p:spTgt spid="28">
                                            <p:bg/>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wipe(left)">
                                      <p:cBhvr>
                                        <p:cTn id="62" dur="1000"/>
                                        <p:tgtEl>
                                          <p:spTgt spid="28">
                                            <p:txEl>
                                              <p:pRg st="0" end="0"/>
                                            </p:txEl>
                                          </p:spTgt>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28">
                                            <p:txEl>
                                              <p:pRg st="1" end="1"/>
                                            </p:txEl>
                                          </p:spTgt>
                                        </p:tgtEl>
                                        <p:attrNameLst>
                                          <p:attrName>style.visibility</p:attrName>
                                        </p:attrNameLst>
                                      </p:cBhvr>
                                      <p:to>
                                        <p:strVal val="visible"/>
                                      </p:to>
                                    </p:set>
                                    <p:animEffect transition="in" filter="wipe(left)">
                                      <p:cBhvr>
                                        <p:cTn id="66" dur="1000"/>
                                        <p:tgtEl>
                                          <p:spTgt spid="28">
                                            <p:txEl>
                                              <p:pRg st="1" end="1"/>
                                            </p:txEl>
                                          </p:spTgt>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28">
                                            <p:txEl>
                                              <p:pRg st="2" end="2"/>
                                            </p:txEl>
                                          </p:spTgt>
                                        </p:tgtEl>
                                        <p:attrNameLst>
                                          <p:attrName>style.visibility</p:attrName>
                                        </p:attrNameLst>
                                      </p:cBhvr>
                                      <p:to>
                                        <p:strVal val="visible"/>
                                      </p:to>
                                    </p:set>
                                    <p:animEffect transition="in" filter="wipe(left)">
                                      <p:cBhvr>
                                        <p:cTn id="70" dur="1000"/>
                                        <p:tgtEl>
                                          <p:spTgt spid="28">
                                            <p:txEl>
                                              <p:pRg st="2" end="2"/>
                                            </p:txEl>
                                          </p:spTgt>
                                        </p:tgtEl>
                                      </p:cBhvr>
                                    </p:animEffect>
                                  </p:childTnLst>
                                </p:cTn>
                              </p:par>
                            </p:childTnLst>
                          </p:cTn>
                        </p:par>
                        <p:par>
                          <p:cTn id="71" fill="hold">
                            <p:stCondLst>
                              <p:cond delay="3000"/>
                            </p:stCondLst>
                            <p:childTnLst>
                              <p:par>
                                <p:cTn id="72" presetID="22" presetClass="entr" presetSubtype="8" fill="hold" grpId="0" nodeType="afterEffect">
                                  <p:stCondLst>
                                    <p:cond delay="0"/>
                                  </p:stCondLst>
                                  <p:childTnLst>
                                    <p:set>
                                      <p:cBhvr>
                                        <p:cTn id="73" dur="1" fill="hold">
                                          <p:stCondLst>
                                            <p:cond delay="0"/>
                                          </p:stCondLst>
                                        </p:cTn>
                                        <p:tgtEl>
                                          <p:spTgt spid="28">
                                            <p:txEl>
                                              <p:pRg st="3" end="3"/>
                                            </p:txEl>
                                          </p:spTgt>
                                        </p:tgtEl>
                                        <p:attrNameLst>
                                          <p:attrName>style.visibility</p:attrName>
                                        </p:attrNameLst>
                                      </p:cBhvr>
                                      <p:to>
                                        <p:strVal val="visible"/>
                                      </p:to>
                                    </p:set>
                                    <p:animEffect transition="in" filter="wipe(left)">
                                      <p:cBhvr>
                                        <p:cTn id="74" dur="1000"/>
                                        <p:tgtEl>
                                          <p:spTgt spid="28">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6" grpId="0" build="p" animBg="1"/>
      <p:bldP spid="28"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2054"/>
          <p:cNvPicPr>
            <a:picLocks noChangeAspect="1"/>
          </p:cNvPicPr>
          <p:nvPr/>
        </p:nvPicPr>
        <p:blipFill rotWithShape="1">
          <a:blip r:embed="rId3">
            <a:extLst>
              <a:ext uri="{28A0092B-C50C-407E-A947-70E740481C1C}">
                <a14:useLocalDpi xmlns:a14="http://schemas.microsoft.com/office/drawing/2010/main" val="0"/>
              </a:ext>
            </a:extLst>
          </a:blip>
          <a:srcRect b="19773"/>
          <a:stretch/>
        </p:blipFill>
        <p:spPr>
          <a:xfrm>
            <a:off x="2634611" y="914401"/>
            <a:ext cx="6965246" cy="4953000"/>
          </a:xfrm>
          <a:prstGeom prst="rect">
            <a:avLst/>
          </a:prstGeom>
        </p:spPr>
      </p:pic>
      <p:cxnSp>
        <p:nvCxnSpPr>
          <p:cNvPr id="11" name="Straight Connector 10"/>
          <p:cNvCxnSpPr>
            <a:stCxn id="2055" idx="1"/>
            <a:endCxn id="2055" idx="3"/>
          </p:cNvCxnSpPr>
          <p:nvPr/>
        </p:nvCxnSpPr>
        <p:spPr>
          <a:xfrm>
            <a:off x="2634611" y="3390901"/>
            <a:ext cx="6965246" cy="0"/>
          </a:xfrm>
          <a:prstGeom prst="line">
            <a:avLst/>
          </a:prstGeom>
          <a:ln w="57150">
            <a:solidFill>
              <a:srgbClr val="00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055" idx="0"/>
            <a:endCxn id="2055" idx="2"/>
          </p:cNvCxnSpPr>
          <p:nvPr/>
        </p:nvCxnSpPr>
        <p:spPr>
          <a:xfrm>
            <a:off x="6117234" y="914401"/>
            <a:ext cx="0" cy="4953000"/>
          </a:xfrm>
          <a:prstGeom prst="line">
            <a:avLst/>
          </a:prstGeom>
          <a:ln w="57150">
            <a:solidFill>
              <a:srgbClr val="00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60" name="TextBox 2059"/>
          <p:cNvSpPr txBox="1"/>
          <p:nvPr/>
        </p:nvSpPr>
        <p:spPr>
          <a:xfrm>
            <a:off x="9677400" y="3134053"/>
            <a:ext cx="364202" cy="523220"/>
          </a:xfrm>
          <a:prstGeom prst="rect">
            <a:avLst/>
          </a:prstGeom>
          <a:noFill/>
        </p:spPr>
        <p:txBody>
          <a:bodyPr wrap="none" rtlCol="0">
            <a:spAutoFit/>
          </a:bodyPr>
          <a:lstStyle/>
          <a:p>
            <a:pPr algn="ctr"/>
            <a:r>
              <a:rPr lang="en-US" sz="2800" dirty="0">
                <a:latin typeface="Times New Roman" pitchFamily="18" charset="0"/>
                <a:cs typeface="Times New Roman" pitchFamily="18" charset="0"/>
              </a:rPr>
              <a:t>x</a:t>
            </a:r>
            <a:endParaRPr lang="en-US" sz="2800" dirty="0">
              <a:latin typeface="Times New Roman" pitchFamily="18" charset="0"/>
              <a:cs typeface="Times New Roman" pitchFamily="18" charset="0"/>
            </a:endParaRPr>
          </a:p>
        </p:txBody>
      </p:sp>
      <p:sp>
        <p:nvSpPr>
          <p:cNvPr id="48" name="TextBox 47"/>
          <p:cNvSpPr txBox="1"/>
          <p:nvPr/>
        </p:nvSpPr>
        <p:spPr>
          <a:xfrm>
            <a:off x="5935133" y="391180"/>
            <a:ext cx="364202" cy="523220"/>
          </a:xfrm>
          <a:prstGeom prst="rect">
            <a:avLst/>
          </a:prstGeom>
          <a:noFill/>
        </p:spPr>
        <p:txBody>
          <a:bodyPr wrap="none" rtlCol="0">
            <a:spAutoFit/>
          </a:bodyPr>
          <a:lstStyle/>
          <a:p>
            <a:pPr algn="ctr"/>
            <a:r>
              <a:rPr lang="en-US" sz="2800" dirty="0">
                <a:latin typeface="Times New Roman" pitchFamily="18" charset="0"/>
                <a:cs typeface="Times New Roman" pitchFamily="18" charset="0"/>
              </a:rPr>
              <a:t>y</a:t>
            </a:r>
          </a:p>
        </p:txBody>
      </p:sp>
      <p:sp>
        <p:nvSpPr>
          <p:cNvPr id="52" name="TextBox 51"/>
          <p:cNvSpPr txBox="1"/>
          <p:nvPr/>
        </p:nvSpPr>
        <p:spPr>
          <a:xfrm>
            <a:off x="5943600" y="5715000"/>
            <a:ext cx="423514" cy="523220"/>
          </a:xfrm>
          <a:prstGeom prst="rect">
            <a:avLst/>
          </a:prstGeom>
          <a:noFill/>
        </p:spPr>
        <p:txBody>
          <a:bodyPr wrap="none" rtlCol="0">
            <a:spAutoFit/>
          </a:bodyPr>
          <a:lstStyle/>
          <a:p>
            <a:pPr algn="ctr"/>
            <a:r>
              <a:rPr lang="en-US" sz="2800" dirty="0">
                <a:latin typeface="Times New Roman" pitchFamily="18" charset="0"/>
                <a:cs typeface="Times New Roman" pitchFamily="18" charset="0"/>
              </a:rPr>
              <a:t>y</a:t>
            </a:r>
            <a:r>
              <a:rPr lang="en-US" sz="2800" baseline="30000" dirty="0">
                <a:latin typeface="Times New Roman" pitchFamily="18" charset="0"/>
                <a:cs typeface="Times New Roman" pitchFamily="18" charset="0"/>
                <a:sym typeface="Symbol"/>
              </a:rPr>
              <a:t></a:t>
            </a:r>
            <a:endParaRPr lang="en-US" sz="2800" dirty="0">
              <a:latin typeface="Times New Roman" pitchFamily="18" charset="0"/>
              <a:cs typeface="Times New Roman" pitchFamily="18" charset="0"/>
            </a:endParaRPr>
          </a:p>
        </p:txBody>
      </p:sp>
      <p:sp>
        <p:nvSpPr>
          <p:cNvPr id="2063" name="TextBox 2062"/>
          <p:cNvSpPr txBox="1"/>
          <p:nvPr/>
        </p:nvSpPr>
        <p:spPr>
          <a:xfrm>
            <a:off x="4419601" y="1981201"/>
            <a:ext cx="1031051" cy="461665"/>
          </a:xfrm>
          <a:prstGeom prst="rect">
            <a:avLst/>
          </a:prstGeom>
          <a:solidFill>
            <a:schemeClr val="accent6">
              <a:lumMod val="20000"/>
              <a:lumOff val="80000"/>
            </a:schemeClr>
          </a:solidFill>
        </p:spPr>
        <p:txBody>
          <a:bodyPr wrap="none" rtlCol="0">
            <a:spAutoFit/>
          </a:bodyPr>
          <a:lstStyle/>
          <a:p>
            <a:r>
              <a:rPr lang="en-US" sz="2400" dirty="0">
                <a:latin typeface="Times New Roman" pitchFamily="18" charset="0"/>
                <a:cs typeface="Times New Roman" pitchFamily="18" charset="0"/>
              </a:rPr>
              <a:t>(-3,10)</a:t>
            </a:r>
            <a:endParaRPr lang="en-US" sz="2400" dirty="0">
              <a:latin typeface="Times New Roman" pitchFamily="18" charset="0"/>
              <a:cs typeface="Times New Roman" pitchFamily="18" charset="0"/>
            </a:endParaRPr>
          </a:p>
        </p:txBody>
      </p:sp>
      <p:sp>
        <p:nvSpPr>
          <p:cNvPr id="55" name="TextBox 54"/>
          <p:cNvSpPr txBox="1"/>
          <p:nvPr/>
        </p:nvSpPr>
        <p:spPr>
          <a:xfrm>
            <a:off x="6781801" y="2891136"/>
            <a:ext cx="774571" cy="461665"/>
          </a:xfrm>
          <a:prstGeom prst="rect">
            <a:avLst/>
          </a:prstGeom>
          <a:solidFill>
            <a:schemeClr val="accent6">
              <a:lumMod val="20000"/>
              <a:lumOff val="80000"/>
            </a:schemeClr>
          </a:solidFill>
        </p:spPr>
        <p:txBody>
          <a:bodyPr wrap="none" rtlCol="0">
            <a:spAutoFit/>
          </a:bodyPr>
          <a:lstStyle/>
          <a:p>
            <a:r>
              <a:rPr lang="en-US" sz="2400" dirty="0">
                <a:latin typeface="Times New Roman" pitchFamily="18" charset="0"/>
                <a:cs typeface="Times New Roman" pitchFamily="18" charset="0"/>
              </a:rPr>
              <a:t>(3,2)</a:t>
            </a:r>
            <a:endParaRPr lang="en-US" sz="2400" dirty="0">
              <a:latin typeface="Times New Roman" pitchFamily="18" charset="0"/>
              <a:cs typeface="Times New Roman" pitchFamily="18" charset="0"/>
            </a:endParaRPr>
          </a:p>
        </p:txBody>
      </p:sp>
      <p:sp>
        <p:nvSpPr>
          <p:cNvPr id="58" name="TextBox 57"/>
          <p:cNvSpPr txBox="1"/>
          <p:nvPr/>
        </p:nvSpPr>
        <p:spPr>
          <a:xfrm>
            <a:off x="3523075" y="1031784"/>
            <a:ext cx="1031051" cy="461665"/>
          </a:xfrm>
          <a:prstGeom prst="rect">
            <a:avLst/>
          </a:prstGeom>
          <a:solidFill>
            <a:schemeClr val="accent6">
              <a:lumMod val="20000"/>
              <a:lumOff val="80000"/>
            </a:schemeClr>
          </a:solidFill>
        </p:spPr>
        <p:txBody>
          <a:bodyPr wrap="none" rtlCol="0">
            <a:spAutoFit/>
          </a:bodyPr>
          <a:lstStyle/>
          <a:p>
            <a:r>
              <a:rPr lang="en-US" sz="2400" dirty="0">
                <a:latin typeface="Times New Roman" pitchFamily="18" charset="0"/>
                <a:cs typeface="Times New Roman" pitchFamily="18" charset="0"/>
              </a:rPr>
              <a:t>(-9,18)</a:t>
            </a:r>
            <a:endParaRPr lang="en-US" sz="2400" dirty="0">
              <a:latin typeface="Times New Roman" pitchFamily="18" charset="0"/>
              <a:cs typeface="Times New Roman" pitchFamily="18" charset="0"/>
            </a:endParaRPr>
          </a:p>
        </p:txBody>
      </p:sp>
      <p:sp>
        <p:nvSpPr>
          <p:cNvPr id="60" name="TextBox 59"/>
          <p:cNvSpPr txBox="1"/>
          <p:nvPr/>
        </p:nvSpPr>
        <p:spPr>
          <a:xfrm>
            <a:off x="7581038" y="3810001"/>
            <a:ext cx="877163" cy="461665"/>
          </a:xfrm>
          <a:prstGeom prst="rect">
            <a:avLst/>
          </a:prstGeom>
          <a:solidFill>
            <a:schemeClr val="accent6">
              <a:lumMod val="20000"/>
              <a:lumOff val="80000"/>
            </a:schemeClr>
          </a:solidFill>
        </p:spPr>
        <p:txBody>
          <a:bodyPr wrap="none" rtlCol="0">
            <a:spAutoFit/>
          </a:bodyPr>
          <a:lstStyle/>
          <a:p>
            <a:r>
              <a:rPr lang="en-US" sz="2400" dirty="0">
                <a:latin typeface="Times New Roman" pitchFamily="18" charset="0"/>
                <a:cs typeface="Times New Roman" pitchFamily="18" charset="0"/>
              </a:rPr>
              <a:t>(9,-</a:t>
            </a:r>
            <a:r>
              <a:rPr lang="en-US" sz="2400" dirty="0">
                <a:latin typeface="Times New Roman" pitchFamily="18" charset="0"/>
                <a:cs typeface="Times New Roman" pitchFamily="18" charset="0"/>
              </a:rPr>
              <a:t>6</a:t>
            </a:r>
            <a:r>
              <a:rPr lang="en-US"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2" name="TextBox 71"/>
          <p:cNvSpPr txBox="1"/>
          <p:nvPr/>
        </p:nvSpPr>
        <p:spPr>
          <a:xfrm>
            <a:off x="5731798" y="2981980"/>
            <a:ext cx="364203" cy="523220"/>
          </a:xfrm>
          <a:prstGeom prst="rect">
            <a:avLst/>
          </a:prstGeom>
          <a:noFill/>
        </p:spPr>
        <p:txBody>
          <a:bodyPr wrap="none" rtlCol="0">
            <a:spAutoFit/>
          </a:bodyPr>
          <a:lstStyle/>
          <a:p>
            <a:pPr algn="ctr"/>
            <a:r>
              <a:rPr lang="en-US" sz="2800" b="1" dirty="0">
                <a:latin typeface="Times New Roman" pitchFamily="18" charset="0"/>
                <a:cs typeface="Times New Roman" pitchFamily="18" charset="0"/>
              </a:rPr>
              <a:t>0</a:t>
            </a:r>
            <a:endParaRPr lang="en-US" sz="2800" b="1" dirty="0">
              <a:latin typeface="Times New Roman" pitchFamily="18" charset="0"/>
              <a:cs typeface="Times New Roman" pitchFamily="18" charset="0"/>
            </a:endParaRPr>
          </a:p>
        </p:txBody>
      </p:sp>
      <p:sp>
        <p:nvSpPr>
          <p:cNvPr id="73" name="TextBox 72"/>
          <p:cNvSpPr txBox="1"/>
          <p:nvPr/>
        </p:nvSpPr>
        <p:spPr>
          <a:xfrm>
            <a:off x="2163336" y="3124200"/>
            <a:ext cx="503664" cy="523220"/>
          </a:xfrm>
          <a:prstGeom prst="rect">
            <a:avLst/>
          </a:prstGeom>
          <a:noFill/>
        </p:spPr>
        <p:txBody>
          <a:bodyPr wrap="none" rtlCol="0">
            <a:spAutoFit/>
          </a:bodyPr>
          <a:lstStyle/>
          <a:p>
            <a:pPr algn="ctr"/>
            <a:r>
              <a:rPr lang="en-US" sz="2800" dirty="0">
                <a:latin typeface="Times New Roman" pitchFamily="18" charset="0"/>
                <a:cs typeface="Times New Roman" pitchFamily="18" charset="0"/>
              </a:rPr>
              <a:t>X</a:t>
            </a:r>
            <a:r>
              <a:rPr lang="en-US" sz="2800" baseline="30000" dirty="0">
                <a:latin typeface="Times New Roman" pitchFamily="18" charset="0"/>
                <a:cs typeface="Times New Roman" pitchFamily="18" charset="0"/>
                <a:sym typeface="Symbol"/>
              </a:rPr>
              <a:t></a:t>
            </a:r>
            <a:endParaRPr lang="en-US" sz="2800" dirty="0">
              <a:latin typeface="Times New Roman" pitchFamily="18" charset="0"/>
              <a:cs typeface="Times New Roman" pitchFamily="18" charset="0"/>
            </a:endParaRPr>
          </a:p>
        </p:txBody>
      </p:sp>
      <p:sp>
        <p:nvSpPr>
          <p:cNvPr id="24" name="TextBox 23"/>
          <p:cNvSpPr txBox="1"/>
          <p:nvPr/>
        </p:nvSpPr>
        <p:spPr>
          <a:xfrm>
            <a:off x="3548722" y="5000389"/>
            <a:ext cx="1133644" cy="461665"/>
          </a:xfrm>
          <a:prstGeom prst="rect">
            <a:avLst/>
          </a:prstGeom>
          <a:solidFill>
            <a:schemeClr val="accent6">
              <a:lumMod val="20000"/>
              <a:lumOff val="80000"/>
            </a:schemeClr>
          </a:solidFill>
        </p:spPr>
        <p:txBody>
          <a:bodyPr wrap="none" rtlCol="0">
            <a:spAutoFit/>
          </a:bodyPr>
          <a:lstStyle/>
          <a:p>
            <a:r>
              <a:rPr lang="en-US" sz="2400" dirty="0">
                <a:latin typeface="Times New Roman" pitchFamily="18" charset="0"/>
                <a:cs typeface="Times New Roman" pitchFamily="18" charset="0"/>
              </a:rPr>
              <a:t>(-9,-16)</a:t>
            </a:r>
            <a:endParaRPr lang="en-US" sz="2400" dirty="0">
              <a:latin typeface="Times New Roman" pitchFamily="18" charset="0"/>
              <a:cs typeface="Times New Roman" pitchFamily="18" charset="0"/>
            </a:endParaRPr>
          </a:p>
        </p:txBody>
      </p:sp>
      <p:sp>
        <p:nvSpPr>
          <p:cNvPr id="26" name="TextBox 25"/>
          <p:cNvSpPr txBox="1"/>
          <p:nvPr/>
        </p:nvSpPr>
        <p:spPr>
          <a:xfrm>
            <a:off x="4430446" y="4023078"/>
            <a:ext cx="979755" cy="461665"/>
          </a:xfrm>
          <a:prstGeom prst="rect">
            <a:avLst/>
          </a:prstGeom>
          <a:solidFill>
            <a:schemeClr val="accent6">
              <a:lumMod val="20000"/>
              <a:lumOff val="80000"/>
            </a:schemeClr>
          </a:solidFill>
        </p:spPr>
        <p:txBody>
          <a:bodyPr wrap="none" rtlCol="0">
            <a:spAutoFit/>
          </a:bodyPr>
          <a:lstStyle/>
          <a:p>
            <a:r>
              <a:rPr lang="en-US" sz="2400" dirty="0">
                <a:latin typeface="Times New Roman" pitchFamily="18" charset="0"/>
                <a:cs typeface="Times New Roman" pitchFamily="18" charset="0"/>
              </a:rPr>
              <a:t>(-3,-</a:t>
            </a:r>
            <a:r>
              <a:rPr lang="en-US" sz="2400" dirty="0">
                <a:latin typeface="Times New Roman" pitchFamily="18" charset="0"/>
                <a:cs typeface="Times New Roman" pitchFamily="18" charset="0"/>
              </a:rPr>
              <a:t>7</a:t>
            </a:r>
            <a:r>
              <a:rPr lang="en-US"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7" name="TextBox 26"/>
          <p:cNvSpPr txBox="1"/>
          <p:nvPr/>
        </p:nvSpPr>
        <p:spPr>
          <a:xfrm>
            <a:off x="7607429" y="1900536"/>
            <a:ext cx="917046" cy="461665"/>
          </a:xfrm>
          <a:prstGeom prst="rect">
            <a:avLst/>
          </a:prstGeom>
          <a:solidFill>
            <a:schemeClr val="accent6">
              <a:lumMod val="20000"/>
              <a:lumOff val="80000"/>
            </a:schemeClr>
          </a:solidFill>
        </p:spPr>
        <p:txBody>
          <a:bodyPr wrap="none" rtlCol="0">
            <a:spAutoFit/>
          </a:bodyPr>
          <a:lstStyle/>
          <a:p>
            <a:r>
              <a:rPr lang="en-US" sz="2400" dirty="0">
                <a:latin typeface="Times New Roman" pitchFamily="18" charset="0"/>
                <a:cs typeface="Times New Roman" pitchFamily="18" charset="0"/>
              </a:rPr>
              <a:t>(9,11)</a:t>
            </a:r>
            <a:endParaRPr lang="en-US" sz="2400" dirty="0">
              <a:latin typeface="Times New Roman" pitchFamily="18" charset="0"/>
              <a:cs typeface="Times New Roman" pitchFamily="18" charset="0"/>
            </a:endParaRPr>
          </a:p>
        </p:txBody>
      </p:sp>
      <p:sp>
        <p:nvSpPr>
          <p:cNvPr id="2" name="Oval 1"/>
          <p:cNvSpPr/>
          <p:nvPr/>
        </p:nvSpPr>
        <p:spPr>
          <a:xfrm>
            <a:off x="4800600" y="5231222"/>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264502" y="4023078"/>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239000" y="1946720"/>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604934" y="4144138"/>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400800" y="3021422"/>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H="1">
            <a:off x="4554126" y="914402"/>
            <a:ext cx="3599275" cy="4876799"/>
          </a:xfrm>
          <a:prstGeom prst="line">
            <a:avLst/>
          </a:prstGeom>
          <a:ln w="571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5601240" y="2057401"/>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63040" y="1066801"/>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4732756" y="1000780"/>
            <a:ext cx="4030245" cy="4790421"/>
          </a:xfrm>
          <a:prstGeom prst="line">
            <a:avLst/>
          </a:prstGeom>
          <a:ln w="5715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00801" y="5891692"/>
            <a:ext cx="3199057" cy="523220"/>
          </a:xfrm>
          <a:prstGeom prst="rect">
            <a:avLst/>
          </a:prstGeom>
          <a:solidFill>
            <a:srgbClr val="CCFFCC"/>
          </a:solidFill>
          <a:ln w="19050">
            <a:solidFill>
              <a:schemeClr val="tx1"/>
            </a:solidFill>
          </a:ln>
        </p:spPr>
        <p:txBody>
          <a:bodyPr wrap="square" rtlCol="0">
            <a:spAutoFit/>
          </a:bodyPr>
          <a:lstStyle/>
          <a:p>
            <a:pPr algn="ctr"/>
            <a:r>
              <a:rPr lang="en-US" sz="2800" b="1" dirty="0">
                <a:latin typeface="Times New Roman" pitchFamily="18" charset="0"/>
                <a:cs typeface="Times New Roman" pitchFamily="18" charset="0"/>
                <a:sym typeface="Symbol"/>
              </a:rPr>
              <a:t></a:t>
            </a:r>
            <a:r>
              <a:rPr lang="bn-IN" sz="2800" dirty="0">
                <a:latin typeface="Times New Roman" pitchFamily="18" charset="0"/>
                <a:cs typeface="Times New Roman" pitchFamily="18" charset="0"/>
                <a:sym typeface="Symbol"/>
              </a:rPr>
              <a:t> </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x,y</a:t>
            </a:r>
            <a:r>
              <a:rPr lang="en-US" sz="2800" dirty="0">
                <a:latin typeface="Times New Roman" pitchFamily="18" charset="0"/>
                <a:cs typeface="Times New Roman" pitchFamily="18" charset="0"/>
              </a:rPr>
              <a:t>) = (3,2)</a:t>
            </a:r>
            <a:endParaRPr lang="en-US" sz="2800" dirty="0">
              <a:latin typeface="Times New Roman" pitchFamily="18" charset="0"/>
              <a:cs typeface="Times New Roman" pitchFamily="18" charset="0"/>
            </a:endParaRPr>
          </a:p>
        </p:txBody>
      </p:sp>
      <p:sp>
        <p:nvSpPr>
          <p:cNvPr id="15" name="Oval 14"/>
          <p:cNvSpPr/>
          <p:nvPr/>
        </p:nvSpPr>
        <p:spPr>
          <a:xfrm>
            <a:off x="6197300" y="1480810"/>
            <a:ext cx="702666" cy="652790"/>
          </a:xfrm>
          <a:prstGeom prst="ellipse">
            <a:avLst/>
          </a:prstGeom>
          <a:solidFill>
            <a:srgbClr val="F1FFD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P</a:t>
            </a:r>
            <a:endParaRPr lang="en-US" sz="2800" dirty="0">
              <a:solidFill>
                <a:schemeClr val="tx1"/>
              </a:solidFill>
              <a:latin typeface="Times New Roman" pitchFamily="18" charset="0"/>
              <a:cs typeface="Times New Roman" pitchFamily="18" charset="0"/>
            </a:endParaRPr>
          </a:p>
        </p:txBody>
      </p:sp>
      <p:cxnSp>
        <p:nvCxnSpPr>
          <p:cNvPr id="17" name="Straight Arrow Connector 16"/>
          <p:cNvCxnSpPr>
            <a:stCxn id="39" idx="0"/>
          </p:cNvCxnSpPr>
          <p:nvPr/>
        </p:nvCxnSpPr>
        <p:spPr>
          <a:xfrm flipV="1">
            <a:off x="6495781" y="2089367"/>
            <a:ext cx="27453" cy="93205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634610" y="5891692"/>
            <a:ext cx="3279288" cy="523220"/>
          </a:xfrm>
          <a:prstGeom prst="rect">
            <a:avLst/>
          </a:prstGeom>
          <a:solidFill>
            <a:srgbClr val="CCFFCC"/>
          </a:solidFill>
          <a:ln w="19050">
            <a:solidFill>
              <a:schemeClr val="tx1"/>
            </a:solidFill>
          </a:ln>
        </p:spPr>
        <p:txBody>
          <a:bodyPr wrap="square" rtlCol="0">
            <a:spAutoFit/>
          </a:bodyPr>
          <a:lstStyle/>
          <a:p>
            <a:pPr algn="ctr"/>
            <a:r>
              <a:rPr lang="en-US" sz="2800" dirty="0">
                <a:latin typeface="Times New Roman" pitchFamily="18" charset="0"/>
                <a:cs typeface="Times New Roman" pitchFamily="18" charset="0"/>
              </a:rPr>
              <a:t>(</a:t>
            </a:r>
            <a:r>
              <a:rPr lang="bn-IN" sz="2800" dirty="0">
                <a:latin typeface="NikoshBAN" pitchFamily="2" charset="0"/>
                <a:cs typeface="NikoshBAN" pitchFamily="2" charset="0"/>
              </a:rPr>
              <a:t>ভুজ </a:t>
            </a:r>
            <a:r>
              <a:rPr lang="en-US" sz="2800" dirty="0">
                <a:latin typeface="Times New Roman" pitchFamily="18" charset="0"/>
                <a:cs typeface="Times New Roman" pitchFamily="18" charset="0"/>
              </a:rPr>
              <a:t>3</a:t>
            </a:r>
            <a:r>
              <a:rPr lang="bn-IN" sz="2800" dirty="0">
                <a:latin typeface="Times New Roman" pitchFamily="18" charset="0"/>
                <a:cs typeface="Times New Roman" pitchFamily="18" charset="0"/>
              </a:rPr>
              <a:t> </a:t>
            </a:r>
            <a:r>
              <a:rPr lang="bn-IN" sz="2800" dirty="0">
                <a:latin typeface="NikoshBAN" pitchFamily="2" charset="0"/>
                <a:cs typeface="NikoshBAN" pitchFamily="2" charset="0"/>
              </a:rPr>
              <a:t>এবং কোটি </a:t>
            </a:r>
            <a:r>
              <a:rPr lang="en-US" sz="2800" dirty="0">
                <a:latin typeface="Times New Roman" pitchFamily="18" charset="0"/>
                <a:cs typeface="Times New Roman" pitchFamily="18" charset="0"/>
              </a:rPr>
              <a:t>2)</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340466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1000"/>
                                        <p:tgtEl>
                                          <p:spTgt spid="2055"/>
                                        </p:tgtEl>
                                      </p:cBhvr>
                                    </p:animEffect>
                                    <p:anim calcmode="lin" valueType="num">
                                      <p:cBhvr>
                                        <p:cTn id="8" dur="1000" fill="hold"/>
                                        <p:tgtEl>
                                          <p:spTgt spid="2055"/>
                                        </p:tgtEl>
                                        <p:attrNameLst>
                                          <p:attrName>ppt_x</p:attrName>
                                        </p:attrNameLst>
                                      </p:cBhvr>
                                      <p:tavLst>
                                        <p:tav tm="0">
                                          <p:val>
                                            <p:strVal val="#ppt_x"/>
                                          </p:val>
                                        </p:tav>
                                        <p:tav tm="100000">
                                          <p:val>
                                            <p:strVal val="#ppt_x"/>
                                          </p:val>
                                        </p:tav>
                                      </p:tavLst>
                                    </p:anim>
                                    <p:anim calcmode="lin" valueType="num">
                                      <p:cBhvr>
                                        <p:cTn id="9"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10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60"/>
                                        </p:tgtEl>
                                        <p:attrNameLst>
                                          <p:attrName>style.visibility</p:attrName>
                                        </p:attrNameLst>
                                      </p:cBhvr>
                                      <p:to>
                                        <p:strVal val="visible"/>
                                      </p:to>
                                    </p:set>
                                    <p:animEffect transition="in" filter="fade">
                                      <p:cBhvr>
                                        <p:cTn id="24" dur="1000"/>
                                        <p:tgtEl>
                                          <p:spTgt spid="2060"/>
                                        </p:tgtEl>
                                      </p:cBhvr>
                                    </p:animEffect>
                                    <p:anim calcmode="lin" valueType="num">
                                      <p:cBhvr>
                                        <p:cTn id="25" dur="1000" fill="hold"/>
                                        <p:tgtEl>
                                          <p:spTgt spid="2060"/>
                                        </p:tgtEl>
                                        <p:attrNameLst>
                                          <p:attrName>ppt_x</p:attrName>
                                        </p:attrNameLst>
                                      </p:cBhvr>
                                      <p:tavLst>
                                        <p:tav tm="0">
                                          <p:val>
                                            <p:strVal val="#ppt_x"/>
                                          </p:val>
                                        </p:tav>
                                        <p:tav tm="100000">
                                          <p:val>
                                            <p:strVal val="#ppt_x"/>
                                          </p:val>
                                        </p:tav>
                                      </p:tavLst>
                                    </p:anim>
                                    <p:anim calcmode="lin" valueType="num">
                                      <p:cBhvr>
                                        <p:cTn id="26" dur="1000" fill="hold"/>
                                        <p:tgtEl>
                                          <p:spTgt spid="206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1000"/>
                                        <p:tgtEl>
                                          <p:spTgt spid="52"/>
                                        </p:tgtEl>
                                      </p:cBhvr>
                                    </p:animEffect>
                                    <p:anim calcmode="lin" valueType="num">
                                      <p:cBhvr>
                                        <p:cTn id="30" dur="1000" fill="hold"/>
                                        <p:tgtEl>
                                          <p:spTgt spid="52"/>
                                        </p:tgtEl>
                                        <p:attrNameLst>
                                          <p:attrName>ppt_x</p:attrName>
                                        </p:attrNameLst>
                                      </p:cBhvr>
                                      <p:tavLst>
                                        <p:tav tm="0">
                                          <p:val>
                                            <p:strVal val="#ppt_x"/>
                                          </p:val>
                                        </p:tav>
                                        <p:tav tm="100000">
                                          <p:val>
                                            <p:strVal val="#ppt_x"/>
                                          </p:val>
                                        </p:tav>
                                      </p:tavLst>
                                    </p:anim>
                                    <p:anim calcmode="lin" valueType="num">
                                      <p:cBhvr>
                                        <p:cTn id="31" dur="1000" fill="hold"/>
                                        <p:tgtEl>
                                          <p:spTgt spid="5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1000"/>
                                        <p:tgtEl>
                                          <p:spTgt spid="73"/>
                                        </p:tgtEl>
                                      </p:cBhvr>
                                    </p:animEffect>
                                    <p:anim calcmode="lin" valueType="num">
                                      <p:cBhvr>
                                        <p:cTn id="35" dur="1000" fill="hold"/>
                                        <p:tgtEl>
                                          <p:spTgt spid="73"/>
                                        </p:tgtEl>
                                        <p:attrNameLst>
                                          <p:attrName>ppt_x</p:attrName>
                                        </p:attrNameLst>
                                      </p:cBhvr>
                                      <p:tavLst>
                                        <p:tav tm="0">
                                          <p:val>
                                            <p:strVal val="#ppt_x"/>
                                          </p:val>
                                        </p:tav>
                                        <p:tav tm="100000">
                                          <p:val>
                                            <p:strVal val="#ppt_x"/>
                                          </p:val>
                                        </p:tav>
                                      </p:tavLst>
                                    </p:anim>
                                    <p:anim calcmode="lin" valueType="num">
                                      <p:cBhvr>
                                        <p:cTn id="36" dur="1000" fill="hold"/>
                                        <p:tgtEl>
                                          <p:spTgt spid="7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1000"/>
                                        <p:tgtEl>
                                          <p:spTgt spid="48"/>
                                        </p:tgtEl>
                                      </p:cBhvr>
                                    </p:animEffect>
                                    <p:anim calcmode="lin" valueType="num">
                                      <p:cBhvr>
                                        <p:cTn id="40" dur="1000" fill="hold"/>
                                        <p:tgtEl>
                                          <p:spTgt spid="48"/>
                                        </p:tgtEl>
                                        <p:attrNameLst>
                                          <p:attrName>ppt_x</p:attrName>
                                        </p:attrNameLst>
                                      </p:cBhvr>
                                      <p:tavLst>
                                        <p:tav tm="0">
                                          <p:val>
                                            <p:strVal val="#ppt_x"/>
                                          </p:val>
                                        </p:tav>
                                        <p:tav tm="100000">
                                          <p:val>
                                            <p:strVal val="#ppt_x"/>
                                          </p:val>
                                        </p:tav>
                                      </p:tavLst>
                                    </p:anim>
                                    <p:anim calcmode="lin" valueType="num">
                                      <p:cBhvr>
                                        <p:cTn id="41" dur="1000" fill="hold"/>
                                        <p:tgtEl>
                                          <p:spTgt spid="4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1000"/>
                                        <p:tgtEl>
                                          <p:spTgt spid="42"/>
                                        </p:tgtEl>
                                      </p:cBhvr>
                                    </p:animEffect>
                                    <p:anim calcmode="lin" valueType="num">
                                      <p:cBhvr>
                                        <p:cTn id="52" dur="1000" fill="hold"/>
                                        <p:tgtEl>
                                          <p:spTgt spid="42"/>
                                        </p:tgtEl>
                                        <p:attrNameLst>
                                          <p:attrName>ppt_x</p:attrName>
                                        </p:attrNameLst>
                                      </p:cBhvr>
                                      <p:tavLst>
                                        <p:tav tm="0">
                                          <p:val>
                                            <p:strVal val="#ppt_x"/>
                                          </p:val>
                                        </p:tav>
                                        <p:tav tm="100000">
                                          <p:val>
                                            <p:strVal val="#ppt_x"/>
                                          </p:val>
                                        </p:tav>
                                      </p:tavLst>
                                    </p:anim>
                                    <p:anim calcmode="lin" valueType="num">
                                      <p:cBhvr>
                                        <p:cTn id="53" dur="1000" fill="hold"/>
                                        <p:tgtEl>
                                          <p:spTgt spid="42"/>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1000"/>
                                        <p:tgtEl>
                                          <p:spTgt spid="58"/>
                                        </p:tgtEl>
                                      </p:cBhvr>
                                    </p:animEffect>
                                    <p:anim calcmode="lin" valueType="num">
                                      <p:cBhvr>
                                        <p:cTn id="58" dur="1000" fill="hold"/>
                                        <p:tgtEl>
                                          <p:spTgt spid="58"/>
                                        </p:tgtEl>
                                        <p:attrNameLst>
                                          <p:attrName>ppt_x</p:attrName>
                                        </p:attrNameLst>
                                      </p:cBhvr>
                                      <p:tavLst>
                                        <p:tav tm="0">
                                          <p:val>
                                            <p:strVal val="#ppt_x"/>
                                          </p:val>
                                        </p:tav>
                                        <p:tav tm="100000">
                                          <p:val>
                                            <p:strVal val="#ppt_x"/>
                                          </p:val>
                                        </p:tav>
                                      </p:tavLst>
                                    </p:anim>
                                    <p:anim calcmode="lin" valueType="num">
                                      <p:cBhvr>
                                        <p:cTn id="5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42" presetClass="entr" presetSubtype="0" fill="hold" grpId="0" nodeType="afterEffect">
                                  <p:stCondLst>
                                    <p:cond delay="0"/>
                                  </p:stCondLst>
                                  <p:childTnLst>
                                    <p:set>
                                      <p:cBhvr>
                                        <p:cTn id="69" dur="1" fill="hold">
                                          <p:stCondLst>
                                            <p:cond delay="0"/>
                                          </p:stCondLst>
                                        </p:cTn>
                                        <p:tgtEl>
                                          <p:spTgt spid="2063"/>
                                        </p:tgtEl>
                                        <p:attrNameLst>
                                          <p:attrName>style.visibility</p:attrName>
                                        </p:attrNameLst>
                                      </p:cBhvr>
                                      <p:to>
                                        <p:strVal val="visible"/>
                                      </p:to>
                                    </p:set>
                                    <p:animEffect transition="in" filter="fade">
                                      <p:cBhvr>
                                        <p:cTn id="70" dur="1000"/>
                                        <p:tgtEl>
                                          <p:spTgt spid="2063"/>
                                        </p:tgtEl>
                                      </p:cBhvr>
                                    </p:animEffect>
                                    <p:anim calcmode="lin" valueType="num">
                                      <p:cBhvr>
                                        <p:cTn id="71" dur="1000" fill="hold"/>
                                        <p:tgtEl>
                                          <p:spTgt spid="2063"/>
                                        </p:tgtEl>
                                        <p:attrNameLst>
                                          <p:attrName>ppt_x</p:attrName>
                                        </p:attrNameLst>
                                      </p:cBhvr>
                                      <p:tavLst>
                                        <p:tav tm="0">
                                          <p:val>
                                            <p:strVal val="#ppt_x"/>
                                          </p:val>
                                        </p:tav>
                                        <p:tav tm="100000">
                                          <p:val>
                                            <p:strVal val="#ppt_x"/>
                                          </p:val>
                                        </p:tav>
                                      </p:tavLst>
                                    </p:anim>
                                    <p:anim calcmode="lin" valueType="num">
                                      <p:cBhvr>
                                        <p:cTn id="72" dur="1000" fill="hold"/>
                                        <p:tgtEl>
                                          <p:spTgt spid="206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1000" fill="hold"/>
                                        <p:tgtEl>
                                          <p:spTgt spid="39"/>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42" presetClass="entr" presetSubtype="0"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fade">
                                      <p:cBhvr>
                                        <p:cTn id="83" dur="1000"/>
                                        <p:tgtEl>
                                          <p:spTgt spid="55"/>
                                        </p:tgtEl>
                                      </p:cBhvr>
                                    </p:animEffect>
                                    <p:anim calcmode="lin" valueType="num">
                                      <p:cBhvr>
                                        <p:cTn id="84" dur="1000" fill="hold"/>
                                        <p:tgtEl>
                                          <p:spTgt spid="55"/>
                                        </p:tgtEl>
                                        <p:attrNameLst>
                                          <p:attrName>ppt_x</p:attrName>
                                        </p:attrNameLst>
                                      </p:cBhvr>
                                      <p:tavLst>
                                        <p:tav tm="0">
                                          <p:val>
                                            <p:strVal val="#ppt_x"/>
                                          </p:val>
                                        </p:tav>
                                        <p:tav tm="100000">
                                          <p:val>
                                            <p:strVal val="#ppt_x"/>
                                          </p:val>
                                        </p:tav>
                                      </p:tavLst>
                                    </p:anim>
                                    <p:anim calcmode="lin" valueType="num">
                                      <p:cBhvr>
                                        <p:cTn id="8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000"/>
                                        <p:tgtEl>
                                          <p:spTgt spid="29"/>
                                        </p:tgtEl>
                                      </p:cBhvr>
                                    </p:animEffect>
                                    <p:anim calcmode="lin" valueType="num">
                                      <p:cBhvr>
                                        <p:cTn id="91" dur="1000" fill="hold"/>
                                        <p:tgtEl>
                                          <p:spTgt spid="29"/>
                                        </p:tgtEl>
                                        <p:attrNameLst>
                                          <p:attrName>ppt_x</p:attrName>
                                        </p:attrNameLst>
                                      </p:cBhvr>
                                      <p:tavLst>
                                        <p:tav tm="0">
                                          <p:val>
                                            <p:strVal val="#ppt_x"/>
                                          </p:val>
                                        </p:tav>
                                        <p:tav tm="100000">
                                          <p:val>
                                            <p:strVal val="#ppt_x"/>
                                          </p:val>
                                        </p:tav>
                                      </p:tavLst>
                                    </p:anim>
                                    <p:anim calcmode="lin" valueType="num">
                                      <p:cBhvr>
                                        <p:cTn id="92" dur="100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1000"/>
                            </p:stCondLst>
                            <p:childTnLst>
                              <p:par>
                                <p:cTn id="94" presetID="42" presetClass="entr" presetSubtype="0" fill="hold" grpId="0" nodeType="after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fade">
                                      <p:cBhvr>
                                        <p:cTn id="96" dur="1000"/>
                                        <p:tgtEl>
                                          <p:spTgt spid="60"/>
                                        </p:tgtEl>
                                      </p:cBhvr>
                                    </p:animEffect>
                                    <p:anim calcmode="lin" valueType="num">
                                      <p:cBhvr>
                                        <p:cTn id="97" dur="1000" fill="hold"/>
                                        <p:tgtEl>
                                          <p:spTgt spid="60"/>
                                        </p:tgtEl>
                                        <p:attrNameLst>
                                          <p:attrName>ppt_x</p:attrName>
                                        </p:attrNameLst>
                                      </p:cBhvr>
                                      <p:tavLst>
                                        <p:tav tm="0">
                                          <p:val>
                                            <p:strVal val="#ppt_x"/>
                                          </p:val>
                                        </p:tav>
                                        <p:tav tm="100000">
                                          <p:val>
                                            <p:strVal val="#ppt_x"/>
                                          </p:val>
                                        </p:tav>
                                      </p:tavLst>
                                    </p:anim>
                                    <p:anim calcmode="lin" valueType="num">
                                      <p:cBhvr>
                                        <p:cTn id="9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wipe(down)">
                                      <p:cBhvr>
                                        <p:cTn id="103" dur="1000"/>
                                        <p:tgtEl>
                                          <p:spTgt spid="62"/>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00"/>
                            </p:stCondLst>
                            <p:childTnLst>
                              <p:par>
                                <p:cTn id="112" presetID="42" presetClass="entr" presetSubtype="0"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fade">
                                      <p:cBhvr>
                                        <p:cTn id="114" dur="1000"/>
                                        <p:tgtEl>
                                          <p:spTgt spid="26"/>
                                        </p:tgtEl>
                                      </p:cBhvr>
                                    </p:animEffect>
                                    <p:anim calcmode="lin" valueType="num">
                                      <p:cBhvr>
                                        <p:cTn id="115" dur="1000" fill="hold"/>
                                        <p:tgtEl>
                                          <p:spTgt spid="26"/>
                                        </p:tgtEl>
                                        <p:attrNameLst>
                                          <p:attrName>ppt_x</p:attrName>
                                        </p:attrNameLst>
                                      </p:cBhvr>
                                      <p:tavLst>
                                        <p:tav tm="0">
                                          <p:val>
                                            <p:strVal val="#ppt_x"/>
                                          </p:val>
                                        </p:tav>
                                        <p:tav tm="100000">
                                          <p:val>
                                            <p:strVal val="#ppt_x"/>
                                          </p:val>
                                        </p:tav>
                                      </p:tavLst>
                                    </p:anim>
                                    <p:anim calcmode="lin" valueType="num">
                                      <p:cBhvr>
                                        <p:cTn id="1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2"/>
                                        </p:tgtEl>
                                        <p:attrNameLst>
                                          <p:attrName>style.visibility</p:attrName>
                                        </p:attrNameLst>
                                      </p:cBhvr>
                                      <p:to>
                                        <p:strVal val="visible"/>
                                      </p:to>
                                    </p:set>
                                    <p:animEffect transition="in" filter="fade">
                                      <p:cBhvr>
                                        <p:cTn id="121" dur="1000"/>
                                        <p:tgtEl>
                                          <p:spTgt spid="2"/>
                                        </p:tgtEl>
                                      </p:cBhvr>
                                    </p:animEffect>
                                    <p:anim calcmode="lin" valueType="num">
                                      <p:cBhvr>
                                        <p:cTn id="122" dur="1000" fill="hold"/>
                                        <p:tgtEl>
                                          <p:spTgt spid="2"/>
                                        </p:tgtEl>
                                        <p:attrNameLst>
                                          <p:attrName>ppt_x</p:attrName>
                                        </p:attrNameLst>
                                      </p:cBhvr>
                                      <p:tavLst>
                                        <p:tav tm="0">
                                          <p:val>
                                            <p:strVal val="#ppt_x"/>
                                          </p:val>
                                        </p:tav>
                                        <p:tav tm="100000">
                                          <p:val>
                                            <p:strVal val="#ppt_x"/>
                                          </p:val>
                                        </p:tav>
                                      </p:tavLst>
                                    </p:anim>
                                    <p:anim calcmode="lin" valueType="num">
                                      <p:cBhvr>
                                        <p:cTn id="123" dur="1000" fill="hold"/>
                                        <p:tgtEl>
                                          <p:spTgt spid="2"/>
                                        </p:tgtEl>
                                        <p:attrNameLst>
                                          <p:attrName>ppt_y</p:attrName>
                                        </p:attrNameLst>
                                      </p:cBhvr>
                                      <p:tavLst>
                                        <p:tav tm="0">
                                          <p:val>
                                            <p:strVal val="#ppt_y+.1"/>
                                          </p:val>
                                        </p:tav>
                                        <p:tav tm="100000">
                                          <p:val>
                                            <p:strVal val="#ppt_y"/>
                                          </p:val>
                                        </p:tav>
                                      </p:tavLst>
                                    </p:anim>
                                  </p:childTnLst>
                                </p:cTn>
                              </p:par>
                            </p:childTnLst>
                          </p:cTn>
                        </p:par>
                        <p:par>
                          <p:cTn id="124" fill="hold">
                            <p:stCondLst>
                              <p:cond delay="1000"/>
                            </p:stCondLst>
                            <p:childTnLst>
                              <p:par>
                                <p:cTn id="125" presetID="42" presetClass="entr" presetSubtype="0" fill="hold" grpId="0" nodeType="after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1000"/>
                                        <p:tgtEl>
                                          <p:spTgt spid="24"/>
                                        </p:tgtEl>
                                      </p:cBhvr>
                                    </p:animEffect>
                                    <p:anim calcmode="lin" valueType="num">
                                      <p:cBhvr>
                                        <p:cTn id="128" dur="1000" fill="hold"/>
                                        <p:tgtEl>
                                          <p:spTgt spid="24"/>
                                        </p:tgtEl>
                                        <p:attrNameLst>
                                          <p:attrName>ppt_x</p:attrName>
                                        </p:attrNameLst>
                                      </p:cBhvr>
                                      <p:tavLst>
                                        <p:tav tm="0">
                                          <p:val>
                                            <p:strVal val="#ppt_x"/>
                                          </p:val>
                                        </p:tav>
                                        <p:tav tm="100000">
                                          <p:val>
                                            <p:strVal val="#ppt_x"/>
                                          </p:val>
                                        </p:tav>
                                      </p:tavLst>
                                    </p:anim>
                                    <p:anim calcmode="lin" valueType="num">
                                      <p:cBhvr>
                                        <p:cTn id="1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1000"/>
                                        <p:tgtEl>
                                          <p:spTgt spid="30"/>
                                        </p:tgtEl>
                                      </p:cBhvr>
                                    </p:animEffect>
                                    <p:anim calcmode="lin" valueType="num">
                                      <p:cBhvr>
                                        <p:cTn id="135" dur="1000" fill="hold"/>
                                        <p:tgtEl>
                                          <p:spTgt spid="30"/>
                                        </p:tgtEl>
                                        <p:attrNameLst>
                                          <p:attrName>ppt_x</p:attrName>
                                        </p:attrNameLst>
                                      </p:cBhvr>
                                      <p:tavLst>
                                        <p:tav tm="0">
                                          <p:val>
                                            <p:strVal val="#ppt_x"/>
                                          </p:val>
                                        </p:tav>
                                        <p:tav tm="100000">
                                          <p:val>
                                            <p:strVal val="#ppt_x"/>
                                          </p:val>
                                        </p:tav>
                                      </p:tavLst>
                                    </p:anim>
                                    <p:anim calcmode="lin" valueType="num">
                                      <p:cBhvr>
                                        <p:cTn id="136" dur="1000" fill="hold"/>
                                        <p:tgtEl>
                                          <p:spTgt spid="30"/>
                                        </p:tgtEl>
                                        <p:attrNameLst>
                                          <p:attrName>ppt_y</p:attrName>
                                        </p:attrNameLst>
                                      </p:cBhvr>
                                      <p:tavLst>
                                        <p:tav tm="0">
                                          <p:val>
                                            <p:strVal val="#ppt_y+.1"/>
                                          </p:val>
                                        </p:tav>
                                        <p:tav tm="100000">
                                          <p:val>
                                            <p:strVal val="#ppt_y"/>
                                          </p:val>
                                        </p:tav>
                                      </p:tavLst>
                                    </p:anim>
                                  </p:childTnLst>
                                </p:cTn>
                              </p:par>
                            </p:childTnLst>
                          </p:cTn>
                        </p:par>
                        <p:par>
                          <p:cTn id="137" fill="hold">
                            <p:stCondLst>
                              <p:cond delay="1000"/>
                            </p:stCondLst>
                            <p:childTnLst>
                              <p:par>
                                <p:cTn id="138" presetID="42" presetClass="entr" presetSubtype="0"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fade">
                                      <p:cBhvr>
                                        <p:cTn id="140" dur="1000"/>
                                        <p:tgtEl>
                                          <p:spTgt spid="27"/>
                                        </p:tgtEl>
                                      </p:cBhvr>
                                    </p:animEffect>
                                    <p:anim calcmode="lin" valueType="num">
                                      <p:cBhvr>
                                        <p:cTn id="141" dur="1000" fill="hold"/>
                                        <p:tgtEl>
                                          <p:spTgt spid="27"/>
                                        </p:tgtEl>
                                        <p:attrNameLst>
                                          <p:attrName>ppt_x</p:attrName>
                                        </p:attrNameLst>
                                      </p:cBhvr>
                                      <p:tavLst>
                                        <p:tav tm="0">
                                          <p:val>
                                            <p:strVal val="#ppt_x"/>
                                          </p:val>
                                        </p:tav>
                                        <p:tav tm="100000">
                                          <p:val>
                                            <p:strVal val="#ppt_x"/>
                                          </p:val>
                                        </p:tav>
                                      </p:tavLst>
                                    </p:anim>
                                    <p:anim calcmode="lin" valueType="num">
                                      <p:cBhvr>
                                        <p:cTn id="14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nodeType="click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wipe(down)">
                                      <p:cBhvr>
                                        <p:cTn id="147" dur="1000"/>
                                        <p:tgtEl>
                                          <p:spTgt spid="3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nodeType="clickEffect">
                                  <p:stCondLst>
                                    <p:cond delay="0"/>
                                  </p:stCondLst>
                                  <p:childTnLst>
                                    <p:set>
                                      <p:cBhvr>
                                        <p:cTn id="151" dur="1" fill="hold">
                                          <p:stCondLst>
                                            <p:cond delay="0"/>
                                          </p:stCondLst>
                                        </p:cTn>
                                        <p:tgtEl>
                                          <p:spTgt spid="17"/>
                                        </p:tgtEl>
                                        <p:attrNameLst>
                                          <p:attrName>style.visibility</p:attrName>
                                        </p:attrNameLst>
                                      </p:cBhvr>
                                      <p:to>
                                        <p:strVal val="visible"/>
                                      </p:to>
                                    </p:set>
                                    <p:animEffect transition="in" filter="wipe(down)">
                                      <p:cBhvr>
                                        <p:cTn id="152" dur="1000"/>
                                        <p:tgtEl>
                                          <p:spTgt spid="17"/>
                                        </p:tgtEl>
                                      </p:cBhvr>
                                    </p:animEffect>
                                  </p:childTnLst>
                                </p:cTn>
                              </p:par>
                              <p:par>
                                <p:cTn id="153" presetID="47" presetClass="entr" presetSubtype="0" fill="hold" grpId="0" nodeType="withEffect">
                                  <p:stCondLst>
                                    <p:cond delay="0"/>
                                  </p:stCondLst>
                                  <p:childTnLst>
                                    <p:set>
                                      <p:cBhvr>
                                        <p:cTn id="154" dur="1" fill="hold">
                                          <p:stCondLst>
                                            <p:cond delay="0"/>
                                          </p:stCondLst>
                                        </p:cTn>
                                        <p:tgtEl>
                                          <p:spTgt spid="15"/>
                                        </p:tgtEl>
                                        <p:attrNameLst>
                                          <p:attrName>style.visibility</p:attrName>
                                        </p:attrNameLst>
                                      </p:cBhvr>
                                      <p:to>
                                        <p:strVal val="visible"/>
                                      </p:to>
                                    </p:set>
                                    <p:animEffect transition="in" filter="fade">
                                      <p:cBhvr>
                                        <p:cTn id="155" dur="1000"/>
                                        <p:tgtEl>
                                          <p:spTgt spid="15"/>
                                        </p:tgtEl>
                                      </p:cBhvr>
                                    </p:animEffect>
                                    <p:anim calcmode="lin" valueType="num">
                                      <p:cBhvr>
                                        <p:cTn id="156" dur="1000" fill="hold"/>
                                        <p:tgtEl>
                                          <p:spTgt spid="15"/>
                                        </p:tgtEl>
                                        <p:attrNameLst>
                                          <p:attrName>ppt_x</p:attrName>
                                        </p:attrNameLst>
                                      </p:cBhvr>
                                      <p:tavLst>
                                        <p:tav tm="0">
                                          <p:val>
                                            <p:strVal val="#ppt_x"/>
                                          </p:val>
                                        </p:tav>
                                        <p:tav tm="100000">
                                          <p:val>
                                            <p:strVal val="#ppt_x"/>
                                          </p:val>
                                        </p:tav>
                                      </p:tavLst>
                                    </p:anim>
                                    <p:anim calcmode="lin" valueType="num">
                                      <p:cBhvr>
                                        <p:cTn id="1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wipe(left)">
                                      <p:cBhvr>
                                        <p:cTn id="162" dur="1000"/>
                                        <p:tgtEl>
                                          <p:spTgt spid="53"/>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14"/>
                                        </p:tgtEl>
                                        <p:attrNameLst>
                                          <p:attrName>style.visibility</p:attrName>
                                        </p:attrNameLst>
                                      </p:cBhvr>
                                      <p:to>
                                        <p:strVal val="visible"/>
                                      </p:to>
                                    </p:set>
                                    <p:animEffect transition="in" filter="wipe(left)">
                                      <p:cBhvr>
                                        <p:cTn id="16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48" grpId="0"/>
      <p:bldP spid="52" grpId="0"/>
      <p:bldP spid="2063" grpId="0" animBg="1"/>
      <p:bldP spid="55" grpId="0" animBg="1"/>
      <p:bldP spid="58" grpId="0" animBg="1"/>
      <p:bldP spid="60" grpId="0" animBg="1"/>
      <p:bldP spid="72" grpId="0"/>
      <p:bldP spid="73" grpId="0"/>
      <p:bldP spid="24" grpId="0" animBg="1"/>
      <p:bldP spid="26" grpId="0" animBg="1"/>
      <p:bldP spid="27" grpId="0" animBg="1"/>
      <p:bldP spid="2" grpId="0" animBg="1"/>
      <p:bldP spid="29" grpId="0" animBg="1"/>
      <p:bldP spid="30" grpId="0" animBg="1"/>
      <p:bldP spid="31" grpId="0" animBg="1"/>
      <p:bldP spid="39" grpId="0" animBg="1"/>
      <p:bldP spid="40" grpId="0" animBg="1"/>
      <p:bldP spid="42" grpId="0" animBg="1"/>
      <p:bldP spid="14" grpId="0" animBg="1"/>
      <p:bldP spid="15"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1" y="533401"/>
            <a:ext cx="7772400" cy="769441"/>
          </a:xfrm>
          <a:prstGeom prst="rect">
            <a:avLst/>
          </a:prstGeom>
          <a:solidFill>
            <a:schemeClr val="accent2">
              <a:lumMod val="75000"/>
            </a:schemeClr>
          </a:solidFill>
          <a:ln w="19050">
            <a:solidFill>
              <a:schemeClr val="tx1"/>
            </a:solidFill>
          </a:ln>
        </p:spPr>
        <p:txBody>
          <a:bodyPr wrap="square" rtlCol="0">
            <a:spAutoFit/>
          </a:bodyPr>
          <a:lstStyle/>
          <a:p>
            <a:pPr algn="ctr"/>
            <a:r>
              <a:rPr lang="bn-IN" sz="4400" dirty="0">
                <a:latin typeface="NikoshBAN" pitchFamily="2" charset="0"/>
                <a:cs typeface="NikoshBAN" pitchFamily="2" charset="0"/>
              </a:rPr>
              <a:t>জোড়ায়</a:t>
            </a:r>
            <a:r>
              <a:rPr lang="bn-BD" sz="4400" dirty="0">
                <a:latin typeface="NikoshBAN" pitchFamily="2" charset="0"/>
                <a:cs typeface="NikoshBAN" pitchFamily="2" charset="0"/>
              </a:rPr>
              <a:t> কাজ</a:t>
            </a:r>
            <a:endParaRPr lang="en-US" sz="4400" dirty="0">
              <a:latin typeface="NikoshBAN" pitchFamily="2" charset="0"/>
              <a:cs typeface="NikoshBAN" pitchFamily="2" charset="0"/>
            </a:endParaRPr>
          </a:p>
        </p:txBody>
      </p:sp>
      <p:sp>
        <p:nvSpPr>
          <p:cNvPr id="3" name="TextBox 2"/>
          <p:cNvSpPr txBox="1"/>
          <p:nvPr/>
        </p:nvSpPr>
        <p:spPr>
          <a:xfrm>
            <a:off x="2209801" y="2743200"/>
            <a:ext cx="7772400" cy="1569660"/>
          </a:xfrm>
          <a:prstGeom prst="rect">
            <a:avLst/>
          </a:prstGeom>
          <a:solidFill>
            <a:srgbClr val="E1FFFF"/>
          </a:solidFill>
          <a:ln w="19050">
            <a:solidFill>
              <a:schemeClr val="tx1"/>
            </a:solidFill>
          </a:ln>
        </p:spPr>
        <p:txBody>
          <a:bodyPr wrap="square" rtlCol="0">
            <a:spAutoFit/>
          </a:bodyPr>
          <a:lstStyle/>
          <a:p>
            <a:pPr algn="ctr"/>
            <a:r>
              <a:rPr lang="en-US" sz="3200" dirty="0">
                <a:latin typeface="Times New Roman" pitchFamily="18" charset="0"/>
                <a:cs typeface="Times New Roman" pitchFamily="18" charset="0"/>
              </a:rPr>
              <a:t>5x </a:t>
            </a:r>
            <a:r>
              <a:rPr lang="en-US" sz="3200" dirty="0">
                <a:latin typeface="Times New Roman"/>
                <a:cs typeface="Times New Roman"/>
              </a:rPr>
              <a:t>+</a:t>
            </a:r>
            <a:r>
              <a:rPr lang="en-US" sz="3200" dirty="0">
                <a:latin typeface="Times New Roman"/>
                <a:cs typeface="Times New Roman"/>
              </a:rPr>
              <a:t> 4y = 9</a:t>
            </a:r>
            <a:r>
              <a:rPr lang="bn-IN" sz="3200" dirty="0">
                <a:latin typeface="Times New Roman"/>
                <a:cs typeface="Times New Roman"/>
              </a:rPr>
              <a:t>------------------(</a:t>
            </a:r>
            <a:r>
              <a:rPr lang="en-US" sz="3200" dirty="0">
                <a:latin typeface="Times New Roman"/>
                <a:cs typeface="Times New Roman"/>
              </a:rPr>
              <a:t>i</a:t>
            </a:r>
            <a:r>
              <a:rPr lang="bn-IN" sz="3200" dirty="0">
                <a:latin typeface="Times New Roman"/>
                <a:cs typeface="Times New Roman"/>
              </a:rPr>
              <a:t>)</a:t>
            </a:r>
            <a:r>
              <a:rPr lang="en-US" sz="3200" dirty="0">
                <a:latin typeface="Times New Roman"/>
                <a:cs typeface="Times New Roman"/>
              </a:rPr>
              <a:t>  </a:t>
            </a:r>
            <a:endParaRPr lang="bn-IN" sz="3200" dirty="0">
              <a:latin typeface="Times New Roman"/>
              <a:cs typeface="Times New Roman"/>
            </a:endParaRPr>
          </a:p>
          <a:p>
            <a:pPr algn="ctr"/>
            <a:r>
              <a:rPr lang="en-US" sz="3200" dirty="0">
                <a:latin typeface="Times New Roman"/>
                <a:cs typeface="Times New Roman"/>
              </a:rPr>
              <a:t>2x − 3y = −1</a:t>
            </a:r>
            <a:r>
              <a:rPr lang="bn-IN" sz="3200" dirty="0">
                <a:latin typeface="Times New Roman"/>
                <a:cs typeface="Times New Roman"/>
              </a:rPr>
              <a:t>----------------(</a:t>
            </a:r>
            <a:r>
              <a:rPr lang="en-US" sz="3200" dirty="0">
                <a:latin typeface="Times New Roman"/>
                <a:cs typeface="Times New Roman"/>
              </a:rPr>
              <a:t>ii</a:t>
            </a:r>
            <a:r>
              <a:rPr lang="bn-IN" sz="3200" dirty="0">
                <a:latin typeface="Times New Roman"/>
                <a:cs typeface="Times New Roman"/>
              </a:rPr>
              <a:t>)</a:t>
            </a:r>
            <a:endParaRPr lang="bn-IN" sz="3200" dirty="0">
              <a:latin typeface="NikoshBAN" pitchFamily="2" charset="0"/>
              <a:cs typeface="NikoshBAN" pitchFamily="2" charset="0"/>
            </a:endParaRPr>
          </a:p>
          <a:p>
            <a:pPr algn="ctr"/>
            <a:r>
              <a:rPr lang="bn-BD" sz="3200" dirty="0">
                <a:latin typeface="NikoshBAN" pitchFamily="2" charset="0"/>
                <a:cs typeface="NikoshBAN" pitchFamily="2" charset="0"/>
              </a:rPr>
              <a:t>  লেখ</a:t>
            </a:r>
            <a:r>
              <a:rPr lang="bn-IN" sz="3200" dirty="0">
                <a:latin typeface="NikoshBAN" pitchFamily="2" charset="0"/>
                <a:cs typeface="NikoshBAN" pitchFamily="2" charset="0"/>
              </a:rPr>
              <a:t>চিত্রের</a:t>
            </a:r>
            <a:r>
              <a:rPr lang="bn-BD" sz="3200" dirty="0">
                <a:latin typeface="NikoshBAN" pitchFamily="2" charset="0"/>
                <a:cs typeface="NikoshBAN" pitchFamily="2" charset="0"/>
              </a:rPr>
              <a:t> সাহায্যে</a:t>
            </a:r>
            <a:r>
              <a:rPr lang="en-US" sz="3200" dirty="0">
                <a:latin typeface="NikoshBAN" pitchFamily="2" charset="0"/>
                <a:cs typeface="NikoshBAN" pitchFamily="2" charset="0"/>
              </a:rPr>
              <a:t> </a:t>
            </a:r>
            <a:r>
              <a:rPr lang="bn-IN" sz="3200" dirty="0">
                <a:latin typeface="NikoshBAN" pitchFamily="2" charset="0"/>
                <a:cs typeface="NikoshBAN" pitchFamily="2" charset="0"/>
              </a:rPr>
              <a:t>প্রদত্ত সরল সহসমীকর</a:t>
            </a:r>
            <a:r>
              <a:rPr lang="en-US" sz="3200" dirty="0" err="1">
                <a:latin typeface="NikoshBAN" pitchFamily="2" charset="0"/>
                <a:cs typeface="NikoshBAN" pitchFamily="2" charset="0"/>
              </a:rPr>
              <a:t>ণে</a:t>
            </a:r>
            <a:r>
              <a:rPr lang="bn-IN" sz="3200" dirty="0">
                <a:latin typeface="NikoshBAN" pitchFamily="2" charset="0"/>
                <a:cs typeface="NikoshBAN" pitchFamily="2" charset="0"/>
              </a:rPr>
              <a:t>র</a:t>
            </a:r>
            <a:r>
              <a:rPr lang="bn-BD" sz="3200" dirty="0">
                <a:latin typeface="NikoshBAN" pitchFamily="2" charset="0"/>
                <a:cs typeface="NikoshBAN" pitchFamily="2" charset="0"/>
              </a:rPr>
              <a:t> সমাধান কর</a:t>
            </a:r>
            <a:r>
              <a:rPr lang="bn-IN" sz="3200" dirty="0">
                <a:latin typeface="NikoshBAN" pitchFamily="2" charset="0"/>
                <a:cs typeface="NikoshBAN" pitchFamily="2" charset="0"/>
              </a:rPr>
              <a:t>।</a:t>
            </a:r>
          </a:p>
        </p:txBody>
      </p:sp>
    </p:spTree>
    <p:extLst>
      <p:ext uri="{BB962C8B-B14F-4D97-AF65-F5344CB8AC3E}">
        <p14:creationId xmlns:p14="http://schemas.microsoft.com/office/powerpoint/2010/main" val="2744454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475" t="2403" r="2890" b="3303"/>
          <a:stretch/>
        </p:blipFill>
        <p:spPr>
          <a:xfrm>
            <a:off x="1959522" y="914400"/>
            <a:ext cx="5127078" cy="5105400"/>
          </a:xfrm>
          <a:prstGeom prst="rect">
            <a:avLst/>
          </a:prstGeom>
        </p:spPr>
      </p:pic>
      <p:sp>
        <p:nvSpPr>
          <p:cNvPr id="4" name="TextBox 3"/>
          <p:cNvSpPr txBox="1"/>
          <p:nvPr/>
        </p:nvSpPr>
        <p:spPr>
          <a:xfrm>
            <a:off x="1959522" y="381001"/>
            <a:ext cx="8175078" cy="584775"/>
          </a:xfrm>
          <a:prstGeom prst="rect">
            <a:avLst/>
          </a:prstGeom>
          <a:solidFill>
            <a:schemeClr val="accent2">
              <a:lumMod val="75000"/>
            </a:schemeClr>
          </a:solidFill>
          <a:ln w="19050">
            <a:solidFill>
              <a:schemeClr val="tx1"/>
            </a:solidFill>
          </a:ln>
        </p:spPr>
        <p:txBody>
          <a:bodyPr wrap="square" rtlCol="0">
            <a:spAutoFit/>
          </a:bodyPr>
          <a:lstStyle/>
          <a:p>
            <a:pPr algn="ctr"/>
            <a:r>
              <a:rPr lang="bn-IN" sz="3200" dirty="0">
                <a:latin typeface="NikoshBAN" pitchFamily="2" charset="0"/>
                <a:cs typeface="NikoshBAN" pitchFamily="2" charset="0"/>
              </a:rPr>
              <a:t>মূল্যায়ন</a:t>
            </a:r>
            <a:endParaRPr lang="en-US" sz="3200" dirty="0">
              <a:latin typeface="NikoshBAN" pitchFamily="2" charset="0"/>
              <a:cs typeface="NikoshBAN" pitchFamily="2" charset="0"/>
            </a:endParaRPr>
          </a:p>
        </p:txBody>
      </p:sp>
      <p:sp>
        <p:nvSpPr>
          <p:cNvPr id="5" name="TextBox 4"/>
          <p:cNvSpPr txBox="1"/>
          <p:nvPr/>
        </p:nvSpPr>
        <p:spPr>
          <a:xfrm>
            <a:off x="1752601" y="6015336"/>
            <a:ext cx="5257800" cy="461665"/>
          </a:xfrm>
          <a:prstGeom prst="rect">
            <a:avLst/>
          </a:prstGeom>
          <a:solidFill>
            <a:srgbClr val="FFCCFF"/>
          </a:solidFill>
          <a:ln w="19050">
            <a:solidFill>
              <a:schemeClr val="tx1"/>
            </a:solidFill>
          </a:ln>
        </p:spPr>
        <p:txBody>
          <a:bodyPr wrap="square" rtlCol="0">
            <a:spAutoFit/>
          </a:bodyPr>
          <a:lstStyle/>
          <a:p>
            <a:pPr algn="ctr"/>
            <a:r>
              <a:rPr lang="bn-IN" sz="2400" dirty="0">
                <a:latin typeface="NikoshBAN" pitchFamily="2" charset="0"/>
                <a:cs typeface="NikoshBAN" pitchFamily="2" charset="0"/>
              </a:rPr>
              <a:t>প্রতি ক্ষুদ্রতম ঘরের বাহুর দৈর্ঘ্য = </a:t>
            </a:r>
            <a:r>
              <a:rPr lang="en-US" sz="2400" dirty="0">
                <a:latin typeface="Times New Roman" pitchFamily="18" charset="0"/>
                <a:cs typeface="Times New Roman" pitchFamily="18" charset="0"/>
              </a:rPr>
              <a:t>1</a:t>
            </a:r>
            <a:r>
              <a:rPr lang="bn-IN" sz="2400" dirty="0">
                <a:latin typeface="NikoshBAN" pitchFamily="2" charset="0"/>
                <a:cs typeface="NikoshBAN" pitchFamily="2" charset="0"/>
              </a:rPr>
              <a:t> </a:t>
            </a:r>
            <a:r>
              <a:rPr lang="en-US" sz="2400" dirty="0" err="1">
                <a:latin typeface="NikoshBAN" pitchFamily="2" charset="0"/>
                <a:cs typeface="NikoshBAN" pitchFamily="2" charset="0"/>
              </a:rPr>
              <a:t>একক</a:t>
            </a:r>
            <a:r>
              <a:rPr lang="en-US" sz="2400" dirty="0">
                <a:latin typeface="NikoshBAN" pitchFamily="2" charset="0"/>
                <a:cs typeface="NikoshBAN" pitchFamily="2" charset="0"/>
              </a:rPr>
              <a:t> </a:t>
            </a:r>
            <a:r>
              <a:rPr lang="bn-IN" sz="2400" dirty="0">
                <a:latin typeface="NikoshBAN" pitchFamily="2" charset="0"/>
                <a:cs typeface="NikoshBAN" pitchFamily="2" charset="0"/>
              </a:rPr>
              <a:t>ধরা হয়েছে।</a:t>
            </a:r>
            <a:endParaRPr lang="en-US" sz="2400" dirty="0">
              <a:latin typeface="NikoshBAN" pitchFamily="2" charset="0"/>
              <a:cs typeface="NikoshBAN" pitchFamily="2" charset="0"/>
            </a:endParaRPr>
          </a:p>
        </p:txBody>
      </p:sp>
      <p:cxnSp>
        <p:nvCxnSpPr>
          <p:cNvPr id="7" name="Straight Connector 6"/>
          <p:cNvCxnSpPr>
            <a:stCxn id="3" idx="1"/>
          </p:cNvCxnSpPr>
          <p:nvPr/>
        </p:nvCxnSpPr>
        <p:spPr>
          <a:xfrm>
            <a:off x="1959522" y="3467101"/>
            <a:ext cx="5050878" cy="1411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16005" y="914401"/>
            <a:ext cx="7056" cy="5050877"/>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2209800" y="996819"/>
            <a:ext cx="4720168" cy="349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788356" y="996819"/>
            <a:ext cx="3612444" cy="4968458"/>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1993390" y="3200401"/>
            <a:ext cx="4936578" cy="276487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148534" y="1027838"/>
            <a:ext cx="2986066" cy="584775"/>
          </a:xfrm>
          <a:prstGeom prst="rect">
            <a:avLst/>
          </a:prstGeom>
          <a:solidFill>
            <a:srgbClr val="E1FFFF"/>
          </a:solidFill>
          <a:ln>
            <a:solidFill>
              <a:schemeClr val="tx1"/>
            </a:solidFill>
          </a:ln>
        </p:spPr>
        <p:txBody>
          <a:bodyPr wrap="square" rtlCol="0">
            <a:spAutoFit/>
          </a:bodyPr>
          <a:lstStyle/>
          <a:p>
            <a:r>
              <a:rPr lang="bn-IN" sz="3200" b="1" dirty="0">
                <a:latin typeface="Times New Roman" pitchFamily="18" charset="0"/>
              </a:rPr>
              <a:t>(</a:t>
            </a:r>
            <a:r>
              <a:rPr lang="en-US" sz="3200" b="1" dirty="0">
                <a:latin typeface="Times New Roman" pitchFamily="18" charset="0"/>
                <a:cs typeface="Times New Roman" pitchFamily="18" charset="0"/>
              </a:rPr>
              <a:t>x, y) = ?</a:t>
            </a:r>
            <a:endParaRPr lang="en-US" sz="3200" b="1" dirty="0">
              <a:latin typeface="Times New Roman" pitchFamily="18" charset="0"/>
              <a:cs typeface="Times New Roman" pitchFamily="18" charset="0"/>
            </a:endParaRPr>
          </a:p>
        </p:txBody>
      </p:sp>
      <p:sp>
        <p:nvSpPr>
          <p:cNvPr id="49" name="TextBox 48"/>
          <p:cNvSpPr txBox="1"/>
          <p:nvPr/>
        </p:nvSpPr>
        <p:spPr>
          <a:xfrm>
            <a:off x="7154178" y="2453922"/>
            <a:ext cx="2980422" cy="584775"/>
          </a:xfrm>
          <a:prstGeom prst="rect">
            <a:avLst/>
          </a:prstGeom>
          <a:solidFill>
            <a:srgbClr val="E1FFFF"/>
          </a:solidFill>
          <a:ln>
            <a:solidFill>
              <a:schemeClr val="tx1"/>
            </a:solidFill>
          </a:ln>
        </p:spPr>
        <p:txBody>
          <a:bodyPr wrap="square" rtlCol="0">
            <a:spAutoFit/>
          </a:bodyPr>
          <a:lstStyle/>
          <a:p>
            <a:r>
              <a:rPr lang="bn-IN" sz="3200" b="1" dirty="0">
                <a:latin typeface="Times New Roman" pitchFamily="18" charset="0"/>
              </a:rPr>
              <a:t>(</a:t>
            </a:r>
            <a:r>
              <a:rPr lang="en-US" sz="3200" b="1" dirty="0">
                <a:latin typeface="Times New Roman" pitchFamily="18" charset="0"/>
                <a:cs typeface="Times New Roman" pitchFamily="18" charset="0"/>
              </a:rPr>
              <a:t>x</a:t>
            </a:r>
            <a:r>
              <a:rPr lang="en-US" sz="3200" b="1" baseline="-25000" dirty="0">
                <a:latin typeface="Times New Roman" pitchFamily="18" charset="0"/>
                <a:cs typeface="Times New Roman" pitchFamily="18" charset="0"/>
              </a:rPr>
              <a:t>1</a:t>
            </a:r>
            <a:r>
              <a:rPr lang="en-US" sz="3200" b="1" dirty="0">
                <a:latin typeface="Times New Roman" pitchFamily="18" charset="0"/>
                <a:cs typeface="Times New Roman" pitchFamily="18" charset="0"/>
              </a:rPr>
              <a:t> ,y</a:t>
            </a:r>
            <a:r>
              <a:rPr lang="en-US" sz="3200" b="1" baseline="-25000" dirty="0">
                <a:latin typeface="Times New Roman" pitchFamily="18" charset="0"/>
                <a:cs typeface="Times New Roman" pitchFamily="18" charset="0"/>
              </a:rPr>
              <a:t>1</a:t>
            </a:r>
            <a:r>
              <a:rPr lang="en-US" sz="3200" b="1" dirty="0">
                <a:latin typeface="Times New Roman" pitchFamily="18" charset="0"/>
                <a:cs typeface="Times New Roman" pitchFamily="18" charset="0"/>
              </a:rPr>
              <a:t>) = ?</a:t>
            </a:r>
            <a:endParaRPr lang="en-US" sz="3200" b="1" dirty="0">
              <a:latin typeface="Times New Roman" pitchFamily="18" charset="0"/>
              <a:cs typeface="Times New Roman" pitchFamily="18" charset="0"/>
            </a:endParaRPr>
          </a:p>
        </p:txBody>
      </p:sp>
      <p:sp>
        <p:nvSpPr>
          <p:cNvPr id="50" name="TextBox 49"/>
          <p:cNvSpPr txBox="1"/>
          <p:nvPr/>
        </p:nvSpPr>
        <p:spPr>
          <a:xfrm>
            <a:off x="3501146" y="1339982"/>
            <a:ext cx="1018227" cy="584775"/>
          </a:xfrm>
          <a:prstGeom prst="rect">
            <a:avLst/>
          </a:prstGeom>
          <a:solidFill>
            <a:schemeClr val="bg1"/>
          </a:solidFill>
        </p:spPr>
        <p:txBody>
          <a:bodyPr wrap="none" rtlCol="0">
            <a:spAutoFit/>
          </a:bodyPr>
          <a:lstStyle/>
          <a:p>
            <a:r>
              <a:rPr lang="bn-IN" sz="3200" b="1" dirty="0">
                <a:latin typeface="Times New Roman" pitchFamily="18" charset="0"/>
              </a:rPr>
              <a:t>(</a:t>
            </a:r>
            <a:r>
              <a:rPr lang="en-US" sz="3200" b="1" dirty="0" err="1">
                <a:latin typeface="Times New Roman" pitchFamily="18" charset="0"/>
                <a:cs typeface="Times New Roman" pitchFamily="18" charset="0"/>
              </a:rPr>
              <a:t>x,y</a:t>
            </a:r>
            <a:r>
              <a:rPr lang="en-US" sz="3200" b="1" dirty="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51" name="TextBox 50"/>
          <p:cNvSpPr txBox="1"/>
          <p:nvPr/>
        </p:nvSpPr>
        <p:spPr>
          <a:xfrm>
            <a:off x="4599848" y="5380502"/>
            <a:ext cx="1245854" cy="523220"/>
          </a:xfrm>
          <a:prstGeom prst="rect">
            <a:avLst/>
          </a:prstGeom>
          <a:solidFill>
            <a:schemeClr val="bg1"/>
          </a:solidFill>
        </p:spPr>
        <p:txBody>
          <a:bodyPr wrap="none" rtlCol="0">
            <a:spAutoFit/>
          </a:bodyPr>
          <a:lstStyle/>
          <a:p>
            <a:r>
              <a:rPr lang="bn-IN" sz="2800" b="1" dirty="0">
                <a:latin typeface="Times New Roman" pitchFamily="18" charset="0"/>
              </a:rPr>
              <a:t>(</a:t>
            </a:r>
            <a:r>
              <a:rPr lang="en-US" sz="2800" b="1" dirty="0">
                <a:latin typeface="Times New Roman" pitchFamily="18" charset="0"/>
                <a:cs typeface="Times New Roman" pitchFamily="18" charset="0"/>
              </a:rPr>
              <a:t>x</a:t>
            </a:r>
            <a:r>
              <a:rPr lang="en-US" sz="2800" b="1" baseline="-25000" dirty="0">
                <a:latin typeface="Times New Roman" pitchFamily="18" charset="0"/>
                <a:cs typeface="Times New Roman" pitchFamily="18" charset="0"/>
              </a:rPr>
              <a:t>1</a:t>
            </a:r>
            <a:r>
              <a:rPr lang="en-US" sz="2800" b="1" dirty="0">
                <a:latin typeface="Times New Roman" pitchFamily="18" charset="0"/>
                <a:cs typeface="Times New Roman" pitchFamily="18" charset="0"/>
              </a:rPr>
              <a:t> ,y</a:t>
            </a:r>
            <a:r>
              <a:rPr lang="en-US" sz="2800" b="1" baseline="-25000" dirty="0">
                <a:latin typeface="Times New Roman" pitchFamily="18" charset="0"/>
                <a:cs typeface="Times New Roman" pitchFamily="18" charset="0"/>
              </a:rPr>
              <a:t>1</a:t>
            </a:r>
            <a:r>
              <a:rPr lang="en-US" sz="2800" b="1"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52" name="TextBox 51"/>
          <p:cNvSpPr txBox="1"/>
          <p:nvPr/>
        </p:nvSpPr>
        <p:spPr>
          <a:xfrm>
            <a:off x="2547745" y="2920426"/>
            <a:ext cx="481222" cy="584775"/>
          </a:xfrm>
          <a:prstGeom prst="rect">
            <a:avLst/>
          </a:prstGeom>
          <a:noFill/>
        </p:spPr>
        <p:txBody>
          <a:bodyPr wrap="none" rtlCol="0">
            <a:spAutoFit/>
          </a:bodyPr>
          <a:lstStyle/>
          <a:p>
            <a:r>
              <a:rPr lang="en-US" sz="3200" b="1" dirty="0">
                <a:latin typeface="Times New Roman" pitchFamily="18" charset="0"/>
                <a:cs typeface="Times New Roman" pitchFamily="18" charset="0"/>
              </a:rPr>
              <a:t>A</a:t>
            </a:r>
            <a:endParaRPr lang="en-US" sz="3200" b="1" dirty="0">
              <a:latin typeface="Times New Roman" pitchFamily="18" charset="0"/>
              <a:cs typeface="Times New Roman" pitchFamily="18" charset="0"/>
            </a:endParaRPr>
          </a:p>
        </p:txBody>
      </p:sp>
      <p:sp>
        <p:nvSpPr>
          <p:cNvPr id="53" name="TextBox 52"/>
          <p:cNvSpPr txBox="1"/>
          <p:nvPr/>
        </p:nvSpPr>
        <p:spPr>
          <a:xfrm>
            <a:off x="5486400" y="2920426"/>
            <a:ext cx="458780" cy="584775"/>
          </a:xfrm>
          <a:prstGeom prst="rect">
            <a:avLst/>
          </a:prstGeom>
          <a:noFill/>
        </p:spPr>
        <p:txBody>
          <a:bodyPr wrap="none" rtlCol="0">
            <a:spAutoFit/>
          </a:bodyPr>
          <a:lstStyle/>
          <a:p>
            <a:r>
              <a:rPr lang="en-US" sz="3200" b="1" dirty="0">
                <a:latin typeface="Times New Roman" pitchFamily="18" charset="0"/>
                <a:cs typeface="Times New Roman" pitchFamily="18" charset="0"/>
              </a:rPr>
              <a:t>B</a:t>
            </a:r>
          </a:p>
        </p:txBody>
      </p:sp>
      <p:sp>
        <p:nvSpPr>
          <p:cNvPr id="54" name="TextBox 53"/>
          <p:cNvSpPr txBox="1"/>
          <p:nvPr/>
        </p:nvSpPr>
        <p:spPr>
          <a:xfrm>
            <a:off x="7148534" y="1752601"/>
            <a:ext cx="2986066" cy="584775"/>
          </a:xfrm>
          <a:prstGeom prst="rect">
            <a:avLst/>
          </a:prstGeom>
          <a:solidFill>
            <a:schemeClr val="accent6">
              <a:lumMod val="20000"/>
              <a:lumOff val="80000"/>
            </a:schemeClr>
          </a:solidFill>
          <a:ln>
            <a:solidFill>
              <a:schemeClr val="tx1"/>
            </a:solidFill>
          </a:ln>
        </p:spPr>
        <p:txBody>
          <a:bodyPr wrap="square" rtlCol="0">
            <a:spAutoFit/>
          </a:bodyPr>
          <a:lstStyle/>
          <a:p>
            <a:r>
              <a:rPr lang="bn-IN" sz="3200" b="1" dirty="0">
                <a:latin typeface="Times New Roman" pitchFamily="18" charset="0"/>
              </a:rPr>
              <a:t>(</a:t>
            </a:r>
            <a:r>
              <a:rPr lang="en-US" sz="3200" b="1" dirty="0">
                <a:latin typeface="Times New Roman" pitchFamily="18" charset="0"/>
                <a:cs typeface="Times New Roman" pitchFamily="18" charset="0"/>
              </a:rPr>
              <a:t>x, y) = (</a:t>
            </a:r>
            <a:r>
              <a:rPr lang="en-US" sz="3200" b="1" dirty="0">
                <a:latin typeface="Times New Roman"/>
                <a:cs typeface="Times New Roman"/>
              </a:rPr>
              <a:t>–</a:t>
            </a:r>
            <a:r>
              <a:rPr lang="en-US" sz="3200" b="1" dirty="0">
                <a:latin typeface="Times New Roman" pitchFamily="18" charset="0"/>
                <a:cs typeface="Times New Roman" pitchFamily="18" charset="0"/>
              </a:rPr>
              <a:t>2, 3)</a:t>
            </a:r>
            <a:endParaRPr lang="en-US" sz="3200" b="1" dirty="0">
              <a:latin typeface="Times New Roman" pitchFamily="18" charset="0"/>
              <a:cs typeface="Times New Roman" pitchFamily="18" charset="0"/>
            </a:endParaRPr>
          </a:p>
        </p:txBody>
      </p:sp>
      <p:sp>
        <p:nvSpPr>
          <p:cNvPr id="55" name="TextBox 54"/>
          <p:cNvSpPr txBox="1"/>
          <p:nvPr/>
        </p:nvSpPr>
        <p:spPr>
          <a:xfrm>
            <a:off x="7140068" y="3147451"/>
            <a:ext cx="2994533" cy="584775"/>
          </a:xfrm>
          <a:prstGeom prst="rect">
            <a:avLst/>
          </a:prstGeom>
          <a:solidFill>
            <a:schemeClr val="accent6">
              <a:lumMod val="20000"/>
              <a:lumOff val="80000"/>
            </a:schemeClr>
          </a:solidFill>
          <a:ln>
            <a:solidFill>
              <a:schemeClr val="tx1"/>
            </a:solidFill>
          </a:ln>
        </p:spPr>
        <p:txBody>
          <a:bodyPr wrap="square" rtlCol="0">
            <a:spAutoFit/>
          </a:bodyPr>
          <a:lstStyle/>
          <a:p>
            <a:r>
              <a:rPr lang="bn-IN" sz="3200" b="1" dirty="0">
                <a:latin typeface="Times New Roman" pitchFamily="18" charset="0"/>
              </a:rPr>
              <a:t>(</a:t>
            </a:r>
            <a:r>
              <a:rPr lang="en-US" sz="3200" b="1" dirty="0">
                <a:latin typeface="Times New Roman" pitchFamily="18" charset="0"/>
                <a:cs typeface="Times New Roman" pitchFamily="18" charset="0"/>
              </a:rPr>
              <a:t>x</a:t>
            </a:r>
            <a:r>
              <a:rPr lang="en-US" sz="3200" b="1" baseline="-25000" dirty="0">
                <a:latin typeface="Times New Roman" pitchFamily="18" charset="0"/>
                <a:cs typeface="Times New Roman" pitchFamily="18" charset="0"/>
              </a:rPr>
              <a:t>1</a:t>
            </a:r>
            <a:r>
              <a:rPr lang="en-US" sz="3200" b="1" dirty="0">
                <a:latin typeface="Times New Roman" pitchFamily="18" charset="0"/>
                <a:cs typeface="Times New Roman" pitchFamily="18" charset="0"/>
              </a:rPr>
              <a:t> ,y</a:t>
            </a:r>
            <a:r>
              <a:rPr lang="en-US" sz="3200" b="1" baseline="-25000" dirty="0">
                <a:latin typeface="Times New Roman" pitchFamily="18" charset="0"/>
                <a:cs typeface="Times New Roman" pitchFamily="18" charset="0"/>
              </a:rPr>
              <a:t>1</a:t>
            </a:r>
            <a:r>
              <a:rPr lang="en-US" sz="3200" b="1" dirty="0">
                <a:latin typeface="Times New Roman" pitchFamily="18" charset="0"/>
                <a:cs typeface="Times New Roman" pitchFamily="18" charset="0"/>
              </a:rPr>
              <a:t>) = (3, </a:t>
            </a:r>
            <a:r>
              <a:rPr lang="en-US" sz="3200" b="1" dirty="0">
                <a:latin typeface="Times New Roman"/>
                <a:cs typeface="Times New Roman"/>
              </a:rPr>
              <a:t>–4)</a:t>
            </a:r>
            <a:endParaRPr lang="en-US" sz="3200" b="1" dirty="0">
              <a:latin typeface="Times New Roman" pitchFamily="18" charset="0"/>
              <a:cs typeface="Times New Roman" pitchFamily="18" charset="0"/>
            </a:endParaRPr>
          </a:p>
        </p:txBody>
      </p:sp>
      <p:sp>
        <p:nvSpPr>
          <p:cNvPr id="56" name="TextBox 55"/>
          <p:cNvSpPr txBox="1"/>
          <p:nvPr/>
        </p:nvSpPr>
        <p:spPr>
          <a:xfrm>
            <a:off x="7140068" y="3834826"/>
            <a:ext cx="3073085" cy="584775"/>
          </a:xfrm>
          <a:prstGeom prst="rect">
            <a:avLst/>
          </a:prstGeom>
          <a:solidFill>
            <a:srgbClr val="E1FFFF"/>
          </a:solidFill>
          <a:ln>
            <a:solidFill>
              <a:schemeClr val="tx1"/>
            </a:solidFill>
          </a:ln>
        </p:spPr>
        <p:txBody>
          <a:bodyPr wrap="none" rtlCol="0">
            <a:spAutoFit/>
          </a:bodyPr>
          <a:lstStyle/>
          <a:p>
            <a:r>
              <a:rPr lang="en-US" sz="3200" b="1" dirty="0">
                <a:latin typeface="Times New Roman" pitchFamily="18" charset="0"/>
                <a:cs typeface="Times New Roman" pitchFamily="18" charset="0"/>
              </a:rPr>
              <a:t>A </a:t>
            </a:r>
            <a:r>
              <a:rPr lang="bn-IN" sz="3200" dirty="0">
                <a:latin typeface="NikoshBAN" pitchFamily="2" charset="0"/>
                <a:cs typeface="NikoshBAN" pitchFamily="2" charset="0"/>
              </a:rPr>
              <a:t>বি</a:t>
            </a:r>
            <a:r>
              <a:rPr lang="en-US" sz="3200" dirty="0" err="1">
                <a:latin typeface="NikoshBAN" pitchFamily="2" charset="0"/>
                <a:cs typeface="NikoshBAN" pitchFamily="2" charset="0"/>
              </a:rPr>
              <a:t>ন্দু</a:t>
            </a:r>
            <a:r>
              <a:rPr lang="bn-IN" sz="3200" dirty="0">
                <a:latin typeface="NikoshBAN" pitchFamily="2" charset="0"/>
                <a:cs typeface="NikoshBAN" pitchFamily="2" charset="0"/>
              </a:rPr>
              <a:t>র স্থানাঙ্ক কত?</a:t>
            </a:r>
            <a:endParaRPr lang="en-US" sz="3200" b="1" dirty="0">
              <a:latin typeface="Times New Roman" pitchFamily="18" charset="0"/>
              <a:cs typeface="Times New Roman" pitchFamily="18" charset="0"/>
            </a:endParaRPr>
          </a:p>
        </p:txBody>
      </p:sp>
      <p:sp>
        <p:nvSpPr>
          <p:cNvPr id="57" name="TextBox 56"/>
          <p:cNvSpPr txBox="1"/>
          <p:nvPr/>
        </p:nvSpPr>
        <p:spPr>
          <a:xfrm>
            <a:off x="7086601" y="4520626"/>
            <a:ext cx="3118537" cy="584775"/>
          </a:xfrm>
          <a:prstGeom prst="rect">
            <a:avLst/>
          </a:prstGeom>
          <a:solidFill>
            <a:schemeClr val="accent6">
              <a:lumMod val="20000"/>
              <a:lumOff val="80000"/>
            </a:schemeClr>
          </a:solidFill>
          <a:ln>
            <a:solidFill>
              <a:schemeClr val="tx1"/>
            </a:solidFill>
          </a:ln>
        </p:spPr>
        <p:txBody>
          <a:bodyPr wrap="square" rtlCol="0">
            <a:spAutoFit/>
          </a:bodyPr>
          <a:lstStyle/>
          <a:p>
            <a:r>
              <a:rPr lang="en-US" sz="3200" b="1" dirty="0">
                <a:latin typeface="Times New Roman" pitchFamily="18" charset="0"/>
                <a:cs typeface="Times New Roman" pitchFamily="18" charset="0"/>
              </a:rPr>
              <a:t>A</a:t>
            </a:r>
            <a:r>
              <a:rPr lang="bn-IN"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dirty="0">
                <a:latin typeface="Times New Roman"/>
                <a:cs typeface="Times New Roman"/>
              </a:rPr>
              <a:t>– 4, 0 )</a:t>
            </a:r>
            <a:endParaRPr lang="en-US" sz="3200" b="1" dirty="0">
              <a:latin typeface="Times New Roman" pitchFamily="18" charset="0"/>
              <a:cs typeface="Times New Roman" pitchFamily="18" charset="0"/>
            </a:endParaRPr>
          </a:p>
        </p:txBody>
      </p:sp>
      <p:sp>
        <p:nvSpPr>
          <p:cNvPr id="58" name="TextBox 57"/>
          <p:cNvSpPr txBox="1"/>
          <p:nvPr/>
        </p:nvSpPr>
        <p:spPr>
          <a:xfrm>
            <a:off x="7086601" y="5181727"/>
            <a:ext cx="3118537" cy="584775"/>
          </a:xfrm>
          <a:prstGeom prst="rect">
            <a:avLst/>
          </a:prstGeom>
          <a:solidFill>
            <a:srgbClr val="E1FFFF"/>
          </a:solidFill>
          <a:ln>
            <a:solidFill>
              <a:schemeClr val="tx1"/>
            </a:solidFill>
          </a:ln>
        </p:spPr>
        <p:txBody>
          <a:bodyPr wrap="square" rtlCol="0">
            <a:spAutoFit/>
          </a:bodyPr>
          <a:lstStyle/>
          <a:p>
            <a:r>
              <a:rPr lang="en-US" sz="3200" b="1" dirty="0">
                <a:latin typeface="Times New Roman" pitchFamily="18" charset="0"/>
                <a:cs typeface="Times New Roman" pitchFamily="18" charset="0"/>
              </a:rPr>
              <a:t>B</a:t>
            </a:r>
            <a:r>
              <a:rPr lang="en-US" sz="3200" b="1" dirty="0">
                <a:latin typeface="Times New Roman" pitchFamily="18" charset="0"/>
                <a:cs typeface="Times New Roman" pitchFamily="18" charset="0"/>
              </a:rPr>
              <a:t> </a:t>
            </a:r>
            <a:r>
              <a:rPr lang="bn-IN" sz="3200" dirty="0">
                <a:latin typeface="NikoshBAN" pitchFamily="2" charset="0"/>
                <a:cs typeface="NikoshBAN" pitchFamily="2" charset="0"/>
              </a:rPr>
              <a:t>বি</a:t>
            </a:r>
            <a:r>
              <a:rPr lang="en-US" sz="3200" dirty="0" err="1">
                <a:latin typeface="NikoshBAN" pitchFamily="2" charset="0"/>
                <a:cs typeface="NikoshBAN" pitchFamily="2" charset="0"/>
              </a:rPr>
              <a:t>ন্দু</a:t>
            </a:r>
            <a:r>
              <a:rPr lang="bn-IN" sz="3200" dirty="0">
                <a:latin typeface="NikoshBAN" pitchFamily="2" charset="0"/>
                <a:cs typeface="NikoshBAN" pitchFamily="2" charset="0"/>
              </a:rPr>
              <a:t>র </a:t>
            </a:r>
            <a:r>
              <a:rPr lang="bn-IN" sz="3200" dirty="0">
                <a:latin typeface="NikoshBAN" pitchFamily="2" charset="0"/>
                <a:cs typeface="NikoshBAN" pitchFamily="2" charset="0"/>
              </a:rPr>
              <a:t>স্থানাঙ্ক কত?</a:t>
            </a:r>
            <a:endParaRPr lang="en-US" sz="3200" b="1" dirty="0">
              <a:latin typeface="Times New Roman" pitchFamily="18" charset="0"/>
              <a:cs typeface="Times New Roman" pitchFamily="18" charset="0"/>
            </a:endParaRPr>
          </a:p>
        </p:txBody>
      </p:sp>
      <p:sp>
        <p:nvSpPr>
          <p:cNvPr id="59" name="TextBox 58"/>
          <p:cNvSpPr txBox="1"/>
          <p:nvPr/>
        </p:nvSpPr>
        <p:spPr>
          <a:xfrm>
            <a:off x="7068946" y="5867401"/>
            <a:ext cx="3136191" cy="584775"/>
          </a:xfrm>
          <a:prstGeom prst="rect">
            <a:avLst/>
          </a:prstGeom>
          <a:solidFill>
            <a:schemeClr val="accent6">
              <a:lumMod val="20000"/>
              <a:lumOff val="80000"/>
            </a:schemeClr>
          </a:solidFill>
          <a:ln>
            <a:solidFill>
              <a:schemeClr val="tx1"/>
            </a:solidFill>
          </a:ln>
        </p:spPr>
        <p:txBody>
          <a:bodyPr wrap="square" rtlCol="0">
            <a:spAutoFit/>
          </a:bodyPr>
          <a:lstStyle/>
          <a:p>
            <a:r>
              <a:rPr lang="en-US" sz="3200" b="1" dirty="0">
                <a:latin typeface="Times New Roman" pitchFamily="18" charset="0"/>
                <a:cs typeface="Times New Roman" pitchFamily="18" charset="0"/>
              </a:rPr>
              <a:t>B</a:t>
            </a:r>
            <a:r>
              <a:rPr lang="bn-IN"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dirty="0">
                <a:latin typeface="Times New Roman"/>
                <a:cs typeface="Times New Roman"/>
              </a:rPr>
              <a:t>2</a:t>
            </a:r>
            <a:r>
              <a:rPr lang="en-US" sz="3200" dirty="0">
                <a:latin typeface="Times New Roman"/>
                <a:cs typeface="Times New Roman"/>
              </a:rPr>
              <a:t>, 0 )</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126881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1000"/>
                                        <p:tgtEl>
                                          <p:spTgt spid="26"/>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1000"/>
                                        <p:tgtEl>
                                          <p:spTgt spid="34"/>
                                        </p:tgtEl>
                                      </p:cBhvr>
                                    </p:animEffect>
                                  </p:childTnLst>
                                </p:cTn>
                              </p:par>
                            </p:childTnLst>
                          </p:cTn>
                        </p:par>
                        <p:par>
                          <p:cTn id="33" fill="hold">
                            <p:stCondLst>
                              <p:cond delay="2000"/>
                            </p:stCondLst>
                            <p:childTnLst>
                              <p:par>
                                <p:cTn id="34" presetID="22" presetClass="entr" presetSubtype="4"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down)">
                                      <p:cBhvr>
                                        <p:cTn id="36" dur="10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1000"/>
                                        <p:tgtEl>
                                          <p:spTgt spid="50"/>
                                        </p:tgtEl>
                                      </p:cBhvr>
                                    </p:animEffect>
                                    <p:anim calcmode="lin" valueType="num">
                                      <p:cBhvr>
                                        <p:cTn id="47" dur="1000" fill="hold"/>
                                        <p:tgtEl>
                                          <p:spTgt spid="50"/>
                                        </p:tgtEl>
                                        <p:attrNameLst>
                                          <p:attrName>ppt_x</p:attrName>
                                        </p:attrNameLst>
                                      </p:cBhvr>
                                      <p:tavLst>
                                        <p:tav tm="0">
                                          <p:val>
                                            <p:strVal val="#ppt_x"/>
                                          </p:val>
                                        </p:tav>
                                        <p:tav tm="100000">
                                          <p:val>
                                            <p:strVal val="#ppt_x"/>
                                          </p:val>
                                        </p:tav>
                                      </p:tavLst>
                                    </p:anim>
                                    <p:anim calcmode="lin" valueType="num">
                                      <p:cBhvr>
                                        <p:cTn id="48" dur="1000" fill="hold"/>
                                        <p:tgtEl>
                                          <p:spTgt spid="5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1000" fill="hold"/>
                                        <p:tgtEl>
                                          <p:spTgt spid="5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1000"/>
                                        <p:tgtEl>
                                          <p:spTgt spid="52"/>
                                        </p:tgtEl>
                                      </p:cBhvr>
                                    </p:animEffect>
                                    <p:anim calcmode="lin" valueType="num">
                                      <p:cBhvr>
                                        <p:cTn id="57" dur="1000" fill="hold"/>
                                        <p:tgtEl>
                                          <p:spTgt spid="52"/>
                                        </p:tgtEl>
                                        <p:attrNameLst>
                                          <p:attrName>ppt_x</p:attrName>
                                        </p:attrNameLst>
                                      </p:cBhvr>
                                      <p:tavLst>
                                        <p:tav tm="0">
                                          <p:val>
                                            <p:strVal val="#ppt_x"/>
                                          </p:val>
                                        </p:tav>
                                        <p:tav tm="100000">
                                          <p:val>
                                            <p:strVal val="#ppt_x"/>
                                          </p:val>
                                        </p:tav>
                                      </p:tavLst>
                                    </p:anim>
                                    <p:anim calcmode="lin" valueType="num">
                                      <p:cBhvr>
                                        <p:cTn id="58" dur="1000" fill="hold"/>
                                        <p:tgtEl>
                                          <p:spTgt spid="5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1000"/>
                                        <p:tgtEl>
                                          <p:spTgt spid="53"/>
                                        </p:tgtEl>
                                      </p:cBhvr>
                                    </p:animEffect>
                                    <p:anim calcmode="lin" valueType="num">
                                      <p:cBhvr>
                                        <p:cTn id="62" dur="1000" fill="hold"/>
                                        <p:tgtEl>
                                          <p:spTgt spid="53"/>
                                        </p:tgtEl>
                                        <p:attrNameLst>
                                          <p:attrName>ppt_x</p:attrName>
                                        </p:attrNameLst>
                                      </p:cBhvr>
                                      <p:tavLst>
                                        <p:tav tm="0">
                                          <p:val>
                                            <p:strVal val="#ppt_x"/>
                                          </p:val>
                                        </p:tav>
                                        <p:tav tm="100000">
                                          <p:val>
                                            <p:strVal val="#ppt_x"/>
                                          </p:val>
                                        </p:tav>
                                      </p:tavLst>
                                    </p:anim>
                                    <p:anim calcmode="lin" valueType="num">
                                      <p:cBhvr>
                                        <p:cTn id="6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left)">
                                      <p:cBhvr>
                                        <p:cTn id="68" dur="1000"/>
                                        <p:tgtEl>
                                          <p:spTgt spid="4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wipe(left)">
                                      <p:cBhvr>
                                        <p:cTn id="73" dur="1000"/>
                                        <p:tgtEl>
                                          <p:spTgt spid="5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left)">
                                      <p:cBhvr>
                                        <p:cTn id="78" dur="10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wipe(left)">
                                      <p:cBhvr>
                                        <p:cTn id="83" dur="1000"/>
                                        <p:tgtEl>
                                          <p:spTgt spid="5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wipe(left)">
                                      <p:cBhvr>
                                        <p:cTn id="88" dur="1000"/>
                                        <p:tgtEl>
                                          <p:spTgt spid="5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wipe(left)">
                                      <p:cBhvr>
                                        <p:cTn id="93" dur="10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wipe(left)">
                                      <p:cBhvr>
                                        <p:cTn id="98" dur="10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wipe(left)">
                                      <p:cBhvr>
                                        <p:cTn id="103"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47" grpId="0" animBg="1"/>
      <p:bldP spid="49" grpId="0" animBg="1"/>
      <p:bldP spid="50" grpId="0" animBg="1"/>
      <p:bldP spid="51" grpId="0" animBg="1"/>
      <p:bldP spid="52" grpId="0"/>
      <p:bldP spid="53" grpId="0"/>
      <p:bldP spid="54" grpId="0" animBg="1"/>
      <p:bldP spid="55" grpId="0" animBg="1"/>
      <p:bldP spid="56" grpId="0" animBg="1"/>
      <p:bldP spid="57" grpId="0" animBg="1"/>
      <p:bldP spid="58" grpId="0" animBg="1"/>
      <p:bldP spid="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1364160"/>
            <a:ext cx="7924801" cy="646331"/>
          </a:xfrm>
          <a:prstGeom prst="rect">
            <a:avLst/>
          </a:prstGeom>
          <a:solidFill>
            <a:schemeClr val="accent2">
              <a:lumMod val="75000"/>
            </a:schemeClr>
          </a:solidFill>
          <a:ln w="19050">
            <a:solidFill>
              <a:schemeClr val="tx1"/>
            </a:solidFill>
          </a:ln>
        </p:spPr>
        <p:txBody>
          <a:bodyPr wrap="square" rtlCol="0">
            <a:spAutoFit/>
          </a:bodyPr>
          <a:lstStyle/>
          <a:p>
            <a:pPr algn="ctr" fontAlgn="base">
              <a:spcBef>
                <a:spcPct val="0"/>
              </a:spcBef>
              <a:spcAft>
                <a:spcPct val="0"/>
              </a:spcAft>
            </a:pPr>
            <a:r>
              <a:rPr lang="bn-BD" sz="3600" dirty="0">
                <a:solidFill>
                  <a:prstClr val="black"/>
                </a:solidFill>
                <a:latin typeface="NikoshBAN" pitchFamily="2" charset="0"/>
                <a:cs typeface="NikoshBAN" pitchFamily="2" charset="0"/>
              </a:rPr>
              <a:t>বাড়ির কাজ</a:t>
            </a:r>
            <a:endParaRPr lang="en-US" sz="3600" dirty="0">
              <a:solidFill>
                <a:prstClr val="black"/>
              </a:solidFill>
              <a:latin typeface="NikoshBAN" pitchFamily="2" charset="0"/>
              <a:cs typeface="NikoshBAN" pitchFamily="2" charset="0"/>
            </a:endParaRPr>
          </a:p>
        </p:txBody>
      </p:sp>
      <p:sp>
        <p:nvSpPr>
          <p:cNvPr id="5" name="TextBox 4"/>
          <p:cNvSpPr txBox="1"/>
          <p:nvPr/>
        </p:nvSpPr>
        <p:spPr>
          <a:xfrm>
            <a:off x="2103966" y="2438400"/>
            <a:ext cx="7954435" cy="3046988"/>
          </a:xfrm>
          <a:prstGeom prst="rect">
            <a:avLst/>
          </a:prstGeom>
          <a:solidFill>
            <a:srgbClr val="F3FFF3"/>
          </a:solidFill>
          <a:ln w="19050">
            <a:solidFill>
              <a:schemeClr val="tx1"/>
            </a:solidFill>
          </a:ln>
        </p:spPr>
        <p:txBody>
          <a:bodyPr wrap="square" rtlCol="0">
            <a:spAutoFit/>
          </a:bodyPr>
          <a:lstStyle/>
          <a:p>
            <a:pPr algn="ctr" fontAlgn="base">
              <a:spcBef>
                <a:spcPct val="0"/>
              </a:spcBef>
              <a:spcAft>
                <a:spcPct val="0"/>
              </a:spcAft>
            </a:pPr>
            <a:endParaRPr lang="bn-IN" sz="3200" dirty="0">
              <a:solidFill>
                <a:prstClr val="black"/>
              </a:solidFill>
              <a:latin typeface="Times New Roman" pitchFamily="18" charset="0"/>
              <a:cs typeface="Times New Roman" pitchFamily="18" charset="0"/>
            </a:endParaRPr>
          </a:p>
          <a:p>
            <a:pPr algn="ctr" fontAlgn="base">
              <a:spcBef>
                <a:spcPct val="0"/>
              </a:spcBef>
              <a:spcAft>
                <a:spcPct val="0"/>
              </a:spcAft>
            </a:pPr>
            <a:r>
              <a:rPr lang="en-US" sz="3200" dirty="0">
                <a:solidFill>
                  <a:prstClr val="black"/>
                </a:solidFill>
                <a:latin typeface="Times New Roman" pitchFamily="18" charset="0"/>
                <a:cs typeface="Times New Roman" pitchFamily="18" charset="0"/>
              </a:rPr>
              <a:t>4x + 3y =18</a:t>
            </a:r>
            <a:r>
              <a:rPr lang="bn-IN" sz="3200" dirty="0">
                <a:solidFill>
                  <a:prstClr val="black"/>
                </a:solidFill>
                <a:latin typeface="Times New Roman" pitchFamily="18" charset="0"/>
                <a:cs typeface="Times New Roman" pitchFamily="18" charset="0"/>
              </a:rPr>
              <a:t>-----------------------(</a:t>
            </a:r>
            <a:r>
              <a:rPr lang="en-US" sz="3200" dirty="0">
                <a:solidFill>
                  <a:prstClr val="black"/>
                </a:solidFill>
                <a:latin typeface="Times New Roman"/>
                <a:cs typeface="Times New Roman"/>
              </a:rPr>
              <a:t>i</a:t>
            </a:r>
            <a:r>
              <a:rPr lang="bn-IN" sz="3200" dirty="0">
                <a:solidFill>
                  <a:prstClr val="black"/>
                </a:solidFill>
                <a:latin typeface="Times New Roman"/>
                <a:cs typeface="Times New Roman"/>
              </a:rPr>
              <a:t>)</a:t>
            </a:r>
            <a:endParaRPr lang="bn-IN" sz="3200" dirty="0">
              <a:solidFill>
                <a:prstClr val="black"/>
              </a:solidFill>
              <a:latin typeface="Times New Roman" pitchFamily="18" charset="0"/>
              <a:cs typeface="Times New Roman" pitchFamily="18" charset="0"/>
            </a:endParaRPr>
          </a:p>
          <a:p>
            <a:pPr algn="ctr" fontAlgn="base">
              <a:spcBef>
                <a:spcPct val="0"/>
              </a:spcBef>
              <a:spcAft>
                <a:spcPct val="0"/>
              </a:spcAft>
            </a:pPr>
            <a:r>
              <a:rPr lang="en-US" sz="3200" dirty="0">
                <a:solidFill>
                  <a:prstClr val="black"/>
                </a:solidFill>
                <a:latin typeface="Times New Roman" pitchFamily="18" charset="0"/>
                <a:cs typeface="Times New Roman" pitchFamily="18" charset="0"/>
              </a:rPr>
              <a:t> 3x </a:t>
            </a:r>
            <a:r>
              <a:rPr lang="en-US" sz="3200" dirty="0">
                <a:solidFill>
                  <a:prstClr val="black"/>
                </a:solidFill>
                <a:latin typeface="Times New Roman"/>
                <a:cs typeface="Times New Roman"/>
              </a:rPr>
              <a:t>–</a:t>
            </a:r>
            <a:r>
              <a:rPr lang="en-US" sz="3200" dirty="0">
                <a:solidFill>
                  <a:prstClr val="black"/>
                </a:solidFill>
                <a:latin typeface="Times New Roman" pitchFamily="18" charset="0"/>
                <a:cs typeface="Times New Roman" pitchFamily="18" charset="0"/>
              </a:rPr>
              <a:t> 2y = 5</a:t>
            </a:r>
            <a:r>
              <a:rPr lang="bn-IN" sz="3200" dirty="0">
                <a:solidFill>
                  <a:prstClr val="black"/>
                </a:solidFill>
                <a:latin typeface="Times New Roman" pitchFamily="18" charset="0"/>
                <a:cs typeface="Times New Roman" pitchFamily="18" charset="0"/>
              </a:rPr>
              <a:t>------------------------(</a:t>
            </a:r>
            <a:r>
              <a:rPr lang="en-US" sz="3200" dirty="0">
                <a:solidFill>
                  <a:prstClr val="black"/>
                </a:solidFill>
                <a:latin typeface="Times New Roman"/>
                <a:cs typeface="Times New Roman"/>
              </a:rPr>
              <a:t>ii</a:t>
            </a:r>
            <a:r>
              <a:rPr lang="bn-IN" sz="3200" dirty="0">
                <a:solidFill>
                  <a:prstClr val="black"/>
                </a:solidFill>
                <a:latin typeface="Times New Roman"/>
                <a:cs typeface="Times New Roman"/>
              </a:rPr>
              <a:t>)</a:t>
            </a:r>
          </a:p>
          <a:p>
            <a:pPr algn="ctr" fontAlgn="base">
              <a:spcBef>
                <a:spcPct val="0"/>
              </a:spcBef>
              <a:spcAft>
                <a:spcPct val="0"/>
              </a:spcAft>
            </a:pPr>
            <a:endParaRPr lang="en-US" sz="3200" dirty="0">
              <a:solidFill>
                <a:prstClr val="black"/>
              </a:solidFill>
              <a:latin typeface="Times New Roman" pitchFamily="18" charset="0"/>
              <a:cs typeface="Times New Roman" pitchFamily="18" charset="0"/>
            </a:endParaRPr>
          </a:p>
          <a:p>
            <a:pPr algn="ctr" fontAlgn="base">
              <a:spcBef>
                <a:spcPct val="0"/>
              </a:spcBef>
              <a:spcAft>
                <a:spcPct val="0"/>
              </a:spcAft>
            </a:pPr>
            <a:r>
              <a:rPr lang="bn-BD" sz="3200" dirty="0">
                <a:solidFill>
                  <a:prstClr val="black"/>
                </a:solidFill>
                <a:latin typeface="NikoshBAN" pitchFamily="2" charset="0"/>
                <a:cs typeface="NikoshBAN" pitchFamily="2" charset="0"/>
              </a:rPr>
              <a:t> লেখচিত্র</a:t>
            </a:r>
            <a:r>
              <a:rPr lang="bn-IN" sz="3200" dirty="0">
                <a:solidFill>
                  <a:prstClr val="black"/>
                </a:solidFill>
                <a:latin typeface="NikoshBAN" pitchFamily="2" charset="0"/>
                <a:cs typeface="NikoshBAN" pitchFamily="2" charset="0"/>
              </a:rPr>
              <a:t>ের সাহায্যে উক্ত সরল সহসমীকরণদ্বয়ের </a:t>
            </a:r>
            <a:r>
              <a:rPr lang="bn-BD" sz="3200" dirty="0">
                <a:solidFill>
                  <a:prstClr val="black"/>
                </a:solidFill>
                <a:latin typeface="NikoshBAN" pitchFamily="2" charset="0"/>
                <a:cs typeface="NikoshBAN" pitchFamily="2" charset="0"/>
              </a:rPr>
              <a:t>সমাধান</a:t>
            </a:r>
            <a:r>
              <a:rPr lang="bn-IN" sz="3200" dirty="0">
                <a:solidFill>
                  <a:prstClr val="black"/>
                </a:solidFill>
                <a:latin typeface="NikoshBAN" pitchFamily="2" charset="0"/>
                <a:cs typeface="NikoshBAN" pitchFamily="2" charset="0"/>
              </a:rPr>
              <a:t> </a:t>
            </a:r>
            <a:r>
              <a:rPr lang="bn-BD" sz="3200" dirty="0">
                <a:solidFill>
                  <a:prstClr val="black"/>
                </a:solidFill>
                <a:latin typeface="NikoshBAN" pitchFamily="2" charset="0"/>
                <a:cs typeface="NikoshBAN" pitchFamily="2" charset="0"/>
              </a:rPr>
              <a:t>কর</a:t>
            </a:r>
            <a:r>
              <a:rPr lang="bn-IN" sz="3200" dirty="0">
                <a:solidFill>
                  <a:prstClr val="black"/>
                </a:solidFill>
                <a:latin typeface="NikoshBAN" pitchFamily="2" charset="0"/>
                <a:cs typeface="NikoshBAN" pitchFamily="2" charset="0"/>
              </a:rPr>
              <a:t>।</a:t>
            </a:r>
          </a:p>
          <a:p>
            <a:pPr algn="ctr" fontAlgn="base">
              <a:spcBef>
                <a:spcPct val="0"/>
              </a:spcBef>
              <a:spcAft>
                <a:spcPct val="0"/>
              </a:spcAft>
            </a:pPr>
            <a:endParaRPr lang="en-US" sz="3200" dirty="0">
              <a:solidFill>
                <a:prstClr val="black"/>
              </a:solidFill>
              <a:latin typeface="NikoshBAN" pitchFamily="2" charset="0"/>
              <a:cs typeface="NikoshBAN" pitchFamily="2" charset="0"/>
            </a:endParaRPr>
          </a:p>
        </p:txBody>
      </p:sp>
    </p:spTree>
    <p:extLst>
      <p:ext uri="{BB962C8B-B14F-4D97-AF65-F5344CB8AC3E}">
        <p14:creationId xmlns:p14="http://schemas.microsoft.com/office/powerpoint/2010/main" val="3265347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1" y="667390"/>
            <a:ext cx="7391399" cy="5523220"/>
          </a:xfrm>
          <a:prstGeom prst="rect">
            <a:avLst/>
          </a:prstGeom>
        </p:spPr>
      </p:pic>
      <p:sp>
        <p:nvSpPr>
          <p:cNvPr id="7" name="TextBox 6"/>
          <p:cNvSpPr txBox="1"/>
          <p:nvPr/>
        </p:nvSpPr>
        <p:spPr>
          <a:xfrm>
            <a:off x="4495801" y="5030451"/>
            <a:ext cx="2762295" cy="1323439"/>
          </a:xfrm>
          <a:prstGeom prst="rect">
            <a:avLst/>
          </a:prstGeom>
          <a:noFill/>
        </p:spPr>
        <p:txBody>
          <a:bodyPr wrap="none" rtlCol="0">
            <a:spAutoFit/>
          </a:bodyPr>
          <a:lstStyle/>
          <a:p>
            <a:r>
              <a:rPr lang="bn-IN" sz="8000" dirty="0">
                <a:solidFill>
                  <a:srgbClr val="FFFF00"/>
                </a:solidFill>
                <a:latin typeface="NikoshBAN" pitchFamily="2" charset="0"/>
                <a:cs typeface="NikoshBAN" pitchFamily="2" charset="0"/>
              </a:rPr>
              <a:t>সকলকে</a:t>
            </a:r>
            <a:endParaRPr lang="en-US" sz="8000" dirty="0">
              <a:solidFill>
                <a:srgbClr val="FFFF00"/>
              </a:solidFill>
              <a:latin typeface="NikoshBAN" pitchFamily="2" charset="0"/>
              <a:cs typeface="NikoshBAN" pitchFamily="2" charset="0"/>
            </a:endParaRPr>
          </a:p>
        </p:txBody>
      </p:sp>
      <p:sp>
        <p:nvSpPr>
          <p:cNvPr id="6" name="TextBox 5"/>
          <p:cNvSpPr txBox="1"/>
          <p:nvPr/>
        </p:nvSpPr>
        <p:spPr>
          <a:xfrm>
            <a:off x="4737365" y="429162"/>
            <a:ext cx="2501006" cy="1323439"/>
          </a:xfrm>
          <a:prstGeom prst="rect">
            <a:avLst/>
          </a:prstGeom>
          <a:noFill/>
        </p:spPr>
        <p:txBody>
          <a:bodyPr wrap="none" rtlCol="0">
            <a:spAutoFit/>
          </a:bodyPr>
          <a:lstStyle/>
          <a:p>
            <a:r>
              <a:rPr lang="bn-IN" sz="8000" dirty="0">
                <a:solidFill>
                  <a:srgbClr val="FFFF00"/>
                </a:solidFill>
                <a:latin typeface="NikoshBAN" pitchFamily="2" charset="0"/>
                <a:cs typeface="NikoshBAN" pitchFamily="2" charset="0"/>
              </a:rPr>
              <a:t>ধন্যবাদ</a:t>
            </a:r>
            <a:endParaRPr lang="en-US" sz="80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043972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ppt_x</p:attrName>
                                        </p:attrNameLst>
                                      </p:cBhvr>
                                      <p:tavLst>
                                        <p:tav tm="0">
                                          <p:val>
                                            <p:fltVal val="0.5"/>
                                          </p:val>
                                        </p:tav>
                                        <p:tav tm="100000">
                                          <p:val>
                                            <p:strVal val="#ppt_x"/>
                                          </p:val>
                                        </p:tav>
                                      </p:tavLst>
                                    </p:anim>
                                    <p:anim calcmode="lin" valueType="num">
                                      <p:cBhvr>
                                        <p:cTn id="10" dur="200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23" presetClass="entr" presetSubtype="52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ppt_x</p:attrName>
                                        </p:attrNameLst>
                                      </p:cBhvr>
                                      <p:tavLst>
                                        <p:tav tm="0">
                                          <p:val>
                                            <p:fltVal val="0.5"/>
                                          </p:val>
                                        </p:tav>
                                        <p:tav tm="100000">
                                          <p:val>
                                            <p:strVal val="#ppt_x"/>
                                          </p:val>
                                        </p:tav>
                                      </p:tavLst>
                                    </p:anim>
                                    <p:anim calcmode="lin" valueType="num">
                                      <p:cBhvr>
                                        <p:cTn id="17" dur="2000" fill="hold"/>
                                        <p:tgtEl>
                                          <p:spTgt spid="6"/>
                                        </p:tgtEl>
                                        <p:attrNameLst>
                                          <p:attrName>ppt_y</p:attrName>
                                        </p:attrNameLst>
                                      </p:cBhvr>
                                      <p:tavLst>
                                        <p:tav tm="0">
                                          <p:val>
                                            <p:fltVal val="0.5"/>
                                          </p:val>
                                        </p:tav>
                                        <p:tav tm="100000">
                                          <p:val>
                                            <p:strVal val="#ppt_y"/>
                                          </p:val>
                                        </p:tav>
                                      </p:tavLst>
                                    </p:anim>
                                  </p:childTnLst>
                                </p:cTn>
                              </p:par>
                              <p:par>
                                <p:cTn id="18" presetID="23" presetClass="entr" presetSubtype="52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2000" fill="hold"/>
                                        <p:tgtEl>
                                          <p:spTgt spid="7"/>
                                        </p:tgtEl>
                                        <p:attrNameLst>
                                          <p:attrName>ppt_w</p:attrName>
                                        </p:attrNameLst>
                                      </p:cBhvr>
                                      <p:tavLst>
                                        <p:tav tm="0">
                                          <p:val>
                                            <p:fltVal val="0"/>
                                          </p:val>
                                        </p:tav>
                                        <p:tav tm="100000">
                                          <p:val>
                                            <p:strVal val="#ppt_w"/>
                                          </p:val>
                                        </p:tav>
                                      </p:tavLst>
                                    </p:anim>
                                    <p:anim calcmode="lin" valueType="num">
                                      <p:cBhvr>
                                        <p:cTn id="21" dur="2000" fill="hold"/>
                                        <p:tgtEl>
                                          <p:spTgt spid="7"/>
                                        </p:tgtEl>
                                        <p:attrNameLst>
                                          <p:attrName>ppt_h</p:attrName>
                                        </p:attrNameLst>
                                      </p:cBhvr>
                                      <p:tavLst>
                                        <p:tav tm="0">
                                          <p:val>
                                            <p:fltVal val="0"/>
                                          </p:val>
                                        </p:tav>
                                        <p:tav tm="100000">
                                          <p:val>
                                            <p:strVal val="#ppt_h"/>
                                          </p:val>
                                        </p:tav>
                                      </p:tavLst>
                                    </p:anim>
                                    <p:anim calcmode="lin" valueType="num">
                                      <p:cBhvr>
                                        <p:cTn id="22" dur="2000" fill="hold"/>
                                        <p:tgtEl>
                                          <p:spTgt spid="7"/>
                                        </p:tgtEl>
                                        <p:attrNameLst>
                                          <p:attrName>ppt_x</p:attrName>
                                        </p:attrNameLst>
                                      </p:cBhvr>
                                      <p:tavLst>
                                        <p:tav tm="0">
                                          <p:val>
                                            <p:fltVal val="0.5"/>
                                          </p:val>
                                        </p:tav>
                                        <p:tav tm="100000">
                                          <p:val>
                                            <p:strVal val="#ppt_x"/>
                                          </p:val>
                                        </p:tav>
                                      </p:tavLst>
                                    </p:anim>
                                    <p:anim calcmode="lin" valueType="num">
                                      <p:cBhvr>
                                        <p:cTn id="23" dur="20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1600" y="762001"/>
            <a:ext cx="1600200" cy="646331"/>
          </a:xfrm>
          <a:prstGeom prst="rect">
            <a:avLst/>
          </a:prstGeom>
          <a:blipFill>
            <a:blip r:embed="rId2"/>
            <a:tile tx="0" ty="0" sx="100000" sy="100000" flip="none" algn="tl"/>
          </a:blipFill>
        </p:spPr>
        <p:txBody>
          <a:bodyPr wrap="square" rtlCol="0">
            <a:spAutoFit/>
          </a:bodyPr>
          <a:lstStyle/>
          <a:p>
            <a:pPr algn="ct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পরিচিতি</a:t>
            </a:r>
            <a:endParaRPr lang="en-US" sz="3600" dirty="0">
              <a:latin typeface="NikoshBAN" pitchFamily="2" charset="0"/>
              <a:cs typeface="NikoshBAN" pitchFamily="2" charset="0"/>
            </a:endParaRPr>
          </a:p>
        </p:txBody>
      </p:sp>
      <p:sp>
        <p:nvSpPr>
          <p:cNvPr id="6" name="TextBox 5"/>
          <p:cNvSpPr txBox="1"/>
          <p:nvPr/>
        </p:nvSpPr>
        <p:spPr>
          <a:xfrm>
            <a:off x="1793174" y="2971801"/>
            <a:ext cx="3540826" cy="2246769"/>
          </a:xfrm>
          <a:prstGeom prst="rect">
            <a:avLst/>
          </a:prstGeom>
          <a:solidFill>
            <a:schemeClr val="accent3">
              <a:lumMod val="20000"/>
              <a:lumOff val="80000"/>
            </a:schemeClr>
          </a:solidFill>
          <a:scene3d>
            <a:camera prst="orthographicFront"/>
            <a:lightRig rig="threePt" dir="t"/>
          </a:scene3d>
          <a:sp3d>
            <a:bevelT prst="angle"/>
          </a:sp3d>
        </p:spPr>
        <p:txBody>
          <a:bodyPr wrap="square" rtlCol="0">
            <a:spAutoFit/>
          </a:bodyPr>
          <a:lstStyle/>
          <a:p>
            <a:pPr algn="ctr"/>
            <a:r>
              <a:rPr lang="en-US" sz="2800" b="1" dirty="0" err="1">
                <a:latin typeface="NikoshBAN" pitchFamily="2" charset="0"/>
                <a:cs typeface="NikoshBAN" pitchFamily="2" charset="0"/>
              </a:rPr>
              <a:t>মোঃ</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মাহাবুর</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রশিদ</a:t>
            </a:r>
            <a:r>
              <a:rPr lang="en-US" sz="2800" b="1" dirty="0">
                <a:latin typeface="NikoshBAN" pitchFamily="2" charset="0"/>
                <a:cs typeface="NikoshBAN" pitchFamily="2" charset="0"/>
              </a:rPr>
              <a:t> </a:t>
            </a:r>
          </a:p>
          <a:p>
            <a:pPr algn="ctr"/>
            <a:r>
              <a:rPr lang="en-US" sz="1600" dirty="0" err="1">
                <a:latin typeface="NikoshBAN" pitchFamily="2" charset="0"/>
                <a:cs typeface="NikoshBAN" pitchFamily="2" charset="0"/>
              </a:rPr>
              <a:t>বি.এসসি.বি.এড</a:t>
            </a:r>
            <a:r>
              <a:rPr lang="en-US" sz="1600" dirty="0">
                <a:latin typeface="NikoshBAN" pitchFamily="2" charset="0"/>
                <a:cs typeface="NikoshBAN" pitchFamily="2" charset="0"/>
              </a:rPr>
              <a:t>.</a:t>
            </a:r>
          </a:p>
          <a:p>
            <a:pPr algn="ctr"/>
            <a:r>
              <a:rPr lang="en-US" dirty="0" err="1">
                <a:solidFill>
                  <a:srgbClr val="000099"/>
                </a:solidFill>
                <a:latin typeface="NikoshBAN" pitchFamily="2" charset="0"/>
                <a:cs typeface="NikoshBAN" pitchFamily="2" charset="0"/>
              </a:rPr>
              <a:t>সহঃ</a:t>
            </a:r>
            <a:r>
              <a:rPr lang="en-US" dirty="0">
                <a:solidFill>
                  <a:srgbClr val="000099"/>
                </a:solidFill>
                <a:latin typeface="NikoshBAN" pitchFamily="2" charset="0"/>
                <a:cs typeface="NikoshBAN" pitchFamily="2" charset="0"/>
              </a:rPr>
              <a:t> </a:t>
            </a:r>
            <a:r>
              <a:rPr lang="en-US" dirty="0" err="1">
                <a:solidFill>
                  <a:srgbClr val="000099"/>
                </a:solidFill>
                <a:latin typeface="NikoshBAN" pitchFamily="2" charset="0"/>
                <a:cs typeface="NikoshBAN" pitchFamily="2" charset="0"/>
              </a:rPr>
              <a:t>শিক্ষক</a:t>
            </a:r>
            <a:r>
              <a:rPr lang="en-US" dirty="0">
                <a:solidFill>
                  <a:srgbClr val="000099"/>
                </a:solidFill>
                <a:latin typeface="NikoshBAN" pitchFamily="2" charset="0"/>
                <a:cs typeface="NikoshBAN" pitchFamily="2" charset="0"/>
              </a:rPr>
              <a:t> (</a:t>
            </a:r>
            <a:r>
              <a:rPr lang="en-US" dirty="0" err="1">
                <a:solidFill>
                  <a:srgbClr val="000099"/>
                </a:solidFill>
                <a:latin typeface="NikoshBAN" pitchFamily="2" charset="0"/>
                <a:cs typeface="NikoshBAN" pitchFamily="2" charset="0"/>
              </a:rPr>
              <a:t>গণিত</a:t>
            </a:r>
            <a:r>
              <a:rPr lang="en-US" dirty="0">
                <a:solidFill>
                  <a:srgbClr val="000099"/>
                </a:solidFill>
                <a:latin typeface="NikoshBAN" pitchFamily="2" charset="0"/>
                <a:cs typeface="NikoshBAN" pitchFamily="2" charset="0"/>
              </a:rPr>
              <a:t>)</a:t>
            </a:r>
          </a:p>
          <a:p>
            <a:pPr algn="ctr"/>
            <a:r>
              <a:rPr lang="en-US" sz="2000" dirty="0" err="1">
                <a:solidFill>
                  <a:srgbClr val="0000FF"/>
                </a:solidFill>
                <a:latin typeface="NikoshBAN" pitchFamily="2" charset="0"/>
                <a:cs typeface="NikoshBAN" pitchFamily="2" charset="0"/>
              </a:rPr>
              <a:t>বরেন্দ্র</a:t>
            </a:r>
            <a:r>
              <a:rPr lang="en-US" sz="2000" dirty="0">
                <a:solidFill>
                  <a:srgbClr val="0000FF"/>
                </a:solidFill>
                <a:latin typeface="NikoshBAN" pitchFamily="2" charset="0"/>
                <a:cs typeface="NikoshBAN" pitchFamily="2" charset="0"/>
              </a:rPr>
              <a:t> </a:t>
            </a:r>
            <a:r>
              <a:rPr lang="en-US" sz="2000" dirty="0" err="1">
                <a:solidFill>
                  <a:srgbClr val="0000FF"/>
                </a:solidFill>
                <a:latin typeface="NikoshBAN" pitchFamily="2" charset="0"/>
                <a:cs typeface="NikoshBAN" pitchFamily="2" charset="0"/>
              </a:rPr>
              <a:t>একাডেমী</a:t>
            </a:r>
            <a:r>
              <a:rPr lang="en-US" sz="2000" dirty="0">
                <a:solidFill>
                  <a:srgbClr val="0000FF"/>
                </a:solidFill>
                <a:latin typeface="NikoshBAN" pitchFamily="2" charset="0"/>
                <a:cs typeface="NikoshBAN" pitchFamily="2" charset="0"/>
              </a:rPr>
              <a:t> </a:t>
            </a:r>
            <a:r>
              <a:rPr lang="en-US" sz="2000" dirty="0" err="1">
                <a:solidFill>
                  <a:srgbClr val="0000FF"/>
                </a:solidFill>
                <a:latin typeface="NikoshBAN" pitchFamily="2" charset="0"/>
                <a:cs typeface="NikoshBAN" pitchFamily="2" charset="0"/>
              </a:rPr>
              <a:t>মাধ্যমিক</a:t>
            </a:r>
            <a:r>
              <a:rPr lang="en-US" sz="2000" dirty="0">
                <a:solidFill>
                  <a:srgbClr val="0000FF"/>
                </a:solidFill>
                <a:latin typeface="NikoshBAN" pitchFamily="2" charset="0"/>
                <a:cs typeface="NikoshBAN" pitchFamily="2" charset="0"/>
              </a:rPr>
              <a:t> </a:t>
            </a:r>
            <a:r>
              <a:rPr lang="en-US" sz="2000" dirty="0" err="1">
                <a:solidFill>
                  <a:srgbClr val="0000FF"/>
                </a:solidFill>
                <a:latin typeface="NikoshBAN" pitchFamily="2" charset="0"/>
                <a:cs typeface="NikoshBAN" pitchFamily="2" charset="0"/>
              </a:rPr>
              <a:t>বিদ্যালয়</a:t>
            </a:r>
            <a:endParaRPr lang="en-US" sz="2000" dirty="0">
              <a:solidFill>
                <a:srgbClr val="0000FF"/>
              </a:solidFill>
              <a:latin typeface="NikoshBAN" pitchFamily="2" charset="0"/>
              <a:cs typeface="NikoshBAN" pitchFamily="2" charset="0"/>
            </a:endParaRPr>
          </a:p>
          <a:p>
            <a:pPr algn="ctr"/>
            <a:r>
              <a:rPr lang="en-US" sz="2400" dirty="0" err="1">
                <a:solidFill>
                  <a:schemeClr val="accent2">
                    <a:lumMod val="75000"/>
                  </a:schemeClr>
                </a:solidFill>
                <a:latin typeface="NikoshBAN" pitchFamily="2" charset="0"/>
                <a:cs typeface="NikoshBAN" pitchFamily="2" charset="0"/>
              </a:rPr>
              <a:t>নিয়ামতপুর,নওগাঁ</a:t>
            </a:r>
            <a:endParaRPr lang="en-US" sz="2400" dirty="0">
              <a:solidFill>
                <a:schemeClr val="accent2">
                  <a:lumMod val="75000"/>
                </a:schemeClr>
              </a:solidFill>
              <a:latin typeface="NikoshBAN" pitchFamily="2" charset="0"/>
              <a:cs typeface="NikoshBAN" pitchFamily="2" charset="0"/>
            </a:endParaRPr>
          </a:p>
          <a:p>
            <a:pPr algn="ctr"/>
            <a:r>
              <a:rPr lang="en-US" sz="2000" dirty="0" err="1">
                <a:solidFill>
                  <a:srgbClr val="0000FF"/>
                </a:solidFill>
                <a:latin typeface="NikoshBAN" pitchFamily="2" charset="0"/>
                <a:cs typeface="NikoshBAN" pitchFamily="2" charset="0"/>
              </a:rPr>
              <a:t>মোবাইল</a:t>
            </a:r>
            <a:r>
              <a:rPr lang="en-US" sz="2000" dirty="0">
                <a:solidFill>
                  <a:srgbClr val="0000FF"/>
                </a:solidFill>
                <a:latin typeface="NikoshBAN" pitchFamily="2" charset="0"/>
                <a:cs typeface="NikoshBAN" pitchFamily="2" charset="0"/>
              </a:rPr>
              <a:t> </a:t>
            </a:r>
            <a:r>
              <a:rPr lang="en-US" sz="2000" dirty="0" err="1">
                <a:solidFill>
                  <a:srgbClr val="0000FF"/>
                </a:solidFill>
                <a:latin typeface="NikoshBAN" pitchFamily="2" charset="0"/>
                <a:cs typeface="NikoshBAN" pitchFamily="2" charset="0"/>
              </a:rPr>
              <a:t>নং</a:t>
            </a:r>
            <a:r>
              <a:rPr lang="en-US" sz="2000" dirty="0">
                <a:solidFill>
                  <a:srgbClr val="0000FF"/>
                </a:solidFill>
                <a:latin typeface="NikoshBAN" pitchFamily="2" charset="0"/>
                <a:cs typeface="NikoshBAN" pitchFamily="2" charset="0"/>
              </a:rPr>
              <a:t> ০১৭১৭১৮৭১৫২</a:t>
            </a:r>
          </a:p>
          <a:p>
            <a:pPr algn="ctr"/>
            <a:r>
              <a:rPr lang="en-US" sz="1400" dirty="0">
                <a:solidFill>
                  <a:srgbClr val="0000FF"/>
                </a:solidFill>
                <a:latin typeface="Times New Roman" panose="02020603050405020304" pitchFamily="18" charset="0"/>
                <a:cs typeface="Times New Roman" panose="02020603050405020304" pitchFamily="18" charset="0"/>
              </a:rPr>
              <a:t>Email:mahaburrashidict56 @gmail.com</a:t>
            </a:r>
            <a:endParaRPr lang="en-US" sz="1400" dirty="0">
              <a:solidFill>
                <a:srgbClr val="0000FF"/>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3284" t="10956" r="17164" b="25195"/>
          <a:stretch/>
        </p:blipFill>
        <p:spPr>
          <a:xfrm>
            <a:off x="3087584" y="1408332"/>
            <a:ext cx="1255816" cy="1334868"/>
          </a:xfrm>
          <a:prstGeom prst="rect">
            <a:avLst/>
          </a:prstGeom>
          <a:scene3d>
            <a:camera prst="orthographicFront"/>
            <a:lightRig rig="threePt" dir="t"/>
          </a:scene3d>
          <a:sp3d>
            <a:bevelT prst="angle"/>
          </a:sp3d>
        </p:spPr>
      </p:pic>
      <p:sp>
        <p:nvSpPr>
          <p:cNvPr id="3" name="Can 2"/>
          <p:cNvSpPr/>
          <p:nvPr/>
        </p:nvSpPr>
        <p:spPr>
          <a:xfrm>
            <a:off x="5689341" y="1676400"/>
            <a:ext cx="584718" cy="3657600"/>
          </a:xfrm>
          <a:prstGeom prst="ca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Content Placeholder 2"/>
          <p:cNvSpPr txBox="1">
            <a:spLocks/>
          </p:cNvSpPr>
          <p:nvPr/>
        </p:nvSpPr>
        <p:spPr>
          <a:xfrm>
            <a:off x="6781800" y="2971800"/>
            <a:ext cx="2819400" cy="2246770"/>
          </a:xfrm>
          <a:prstGeom prst="rect">
            <a:avLst/>
          </a:prstGeom>
          <a:solidFill>
            <a:schemeClr val="tx2"/>
          </a:solidFill>
          <a:ln w="6350" cap="flat" cmpd="sng" algn="ctr">
            <a:noFill/>
            <a:prstDash val="solid"/>
          </a:ln>
          <a:scene3d>
            <a:camera prst="orthographicFront"/>
            <a:lightRig rig="threePt" dir="t"/>
          </a:scene3d>
          <a:sp3d>
            <a:bevelT prst="angle"/>
          </a:sp3d>
        </p:spPr>
        <p:style>
          <a:lnRef idx="2">
            <a:schemeClr val="accent4">
              <a:shade val="50000"/>
            </a:schemeClr>
          </a:lnRef>
          <a:fillRef idx="1">
            <a:schemeClr val="accent4"/>
          </a:fillRef>
          <a:effectRef idx="0">
            <a:schemeClr val="accent4"/>
          </a:effectRef>
          <a:fontRef idx="minor">
            <a:schemeClr val="lt1"/>
          </a:fontRef>
        </p:style>
        <p:txBody>
          <a:bodyPr lIns="91436" tIns="45718" rIns="91436" bIns="45718">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buFont typeface="Arial" pitchFamily="34" charset="0"/>
              <a:buNone/>
            </a:pPr>
            <a:r>
              <a:rPr lang="bn-BD" sz="4000" b="1" dirty="0">
                <a:solidFill>
                  <a:srgbClr val="FFFF00"/>
                </a:solidFill>
                <a:latin typeface="NikoshBAN" pitchFamily="2" charset="0"/>
                <a:cs typeface="NikoshBAN" pitchFamily="2" charset="0"/>
              </a:rPr>
              <a:t> </a:t>
            </a:r>
            <a:r>
              <a:rPr lang="bn-BD" sz="2000" b="1" dirty="0">
                <a:solidFill>
                  <a:srgbClr val="FFFF00"/>
                </a:solidFill>
                <a:latin typeface="NikoshBAN" pitchFamily="2" charset="0"/>
                <a:cs typeface="NikoshBAN" pitchFamily="2" charset="0"/>
              </a:rPr>
              <a:t>শ্রেণিঃ </a:t>
            </a:r>
            <a:r>
              <a:rPr lang="en-US" sz="2000" b="1" dirty="0">
                <a:solidFill>
                  <a:srgbClr val="FFFF00"/>
                </a:solidFill>
                <a:latin typeface="NikoshBAN" pitchFamily="2" charset="0"/>
                <a:cs typeface="NikoshBAN" pitchFamily="2" charset="0"/>
              </a:rPr>
              <a:t> </a:t>
            </a:r>
            <a:r>
              <a:rPr lang="en-US" sz="2000" b="1" dirty="0">
                <a:solidFill>
                  <a:srgbClr val="FFFF00"/>
                </a:solidFill>
                <a:latin typeface="NikoshBAN" pitchFamily="2" charset="0"/>
                <a:cs typeface="NikoshBAN" pitchFamily="2" charset="0"/>
              </a:rPr>
              <a:t>8</a:t>
            </a:r>
            <a:r>
              <a:rPr lang="bn-BD" sz="2000" b="1" dirty="0">
                <a:solidFill>
                  <a:srgbClr val="FFFF00"/>
                </a:solidFill>
                <a:latin typeface="NikoshBAN" pitchFamily="2" charset="0"/>
                <a:cs typeface="NikoshBAN" pitchFamily="2" charset="0"/>
              </a:rPr>
              <a:t>ম</a:t>
            </a:r>
            <a:endParaRPr lang="bn-BD" sz="2000" b="1" dirty="0">
              <a:solidFill>
                <a:srgbClr val="FFFF00"/>
              </a:solidFill>
              <a:latin typeface="NikoshBAN" pitchFamily="2" charset="0"/>
              <a:cs typeface="NikoshBAN" pitchFamily="2" charset="0"/>
            </a:endParaRPr>
          </a:p>
          <a:p>
            <a:pPr algn="ctr">
              <a:buFont typeface="Arial" pitchFamily="34" charset="0"/>
              <a:buNone/>
            </a:pPr>
            <a:r>
              <a:rPr lang="bn-BD" sz="2000" b="1" dirty="0">
                <a:solidFill>
                  <a:srgbClr val="FFFF00"/>
                </a:solidFill>
                <a:latin typeface="NikoshBAN" pitchFamily="2" charset="0"/>
                <a:cs typeface="NikoshBAN" pitchFamily="2" charset="0"/>
              </a:rPr>
              <a:t> </a:t>
            </a:r>
            <a:r>
              <a:rPr lang="bn-BD" sz="2000" b="1" dirty="0">
                <a:solidFill>
                  <a:srgbClr val="FFFF00"/>
                </a:solidFill>
                <a:latin typeface="NikoshBAN" pitchFamily="2" charset="0"/>
                <a:cs typeface="NikoshBAN" pitchFamily="2" charset="0"/>
              </a:rPr>
              <a:t>বিষয়</a:t>
            </a:r>
            <a:r>
              <a:rPr lang="en-US" sz="2000" b="1" dirty="0">
                <a:solidFill>
                  <a:srgbClr val="FFFF00"/>
                </a:solidFill>
                <a:latin typeface="NikoshBAN" pitchFamily="2" charset="0"/>
                <a:cs typeface="NikoshBAN" pitchFamily="2" charset="0"/>
              </a:rPr>
              <a:t>:</a:t>
            </a:r>
            <a:r>
              <a:rPr lang="bn-BD" sz="2000" b="1" dirty="0">
                <a:solidFill>
                  <a:srgbClr val="FFFF00"/>
                </a:solidFill>
                <a:latin typeface="NikoshBAN" pitchFamily="2" charset="0"/>
                <a:cs typeface="NikoshBAN" pitchFamily="2" charset="0"/>
              </a:rPr>
              <a:t> গণিত</a:t>
            </a:r>
            <a:endParaRPr lang="bn-BD" sz="2000" b="1" dirty="0">
              <a:solidFill>
                <a:srgbClr val="FFFF00"/>
              </a:solidFill>
              <a:latin typeface="NikoshBAN" pitchFamily="2" charset="0"/>
              <a:cs typeface="NikoshBAN" pitchFamily="2" charset="0"/>
            </a:endParaRPr>
          </a:p>
          <a:p>
            <a:pPr algn="ctr">
              <a:buFont typeface="Arial" pitchFamily="34" charset="0"/>
              <a:buNone/>
            </a:pPr>
            <a:r>
              <a:rPr lang="bn-BD" sz="2000" b="1" spc="50" dirty="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latin typeface="NikoshBAN" pitchFamily="2" charset="0"/>
                <a:cs typeface="NikoshBAN" pitchFamily="2" charset="0"/>
              </a:rPr>
              <a:t>অধ্যায়ঃষষ্ঠ  </a:t>
            </a:r>
          </a:p>
          <a:p>
            <a:pPr algn="ctr">
              <a:buFont typeface="Arial" pitchFamily="34" charset="0"/>
              <a:buNone/>
            </a:pPr>
            <a:r>
              <a:rPr lang="bn-BD" sz="2000" b="1" spc="50" dirty="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latin typeface="NikoshBAN" pitchFamily="2" charset="0"/>
                <a:cs typeface="NikoshBAN" pitchFamily="2" charset="0"/>
              </a:rPr>
              <a:t>সময়ঃ৪৫ মিনিট </a:t>
            </a:r>
          </a:p>
          <a:p>
            <a:pPr algn="ctr">
              <a:buFont typeface="Arial" pitchFamily="34" charset="0"/>
              <a:buNone/>
            </a:pPr>
            <a:r>
              <a:rPr lang="bn-BD" sz="2000" b="1" spc="50" dirty="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latin typeface="NikoshBAN" pitchFamily="2" charset="0"/>
                <a:cs typeface="NikoshBAN" pitchFamily="2" charset="0"/>
              </a:rPr>
              <a:t>তাং০৮/০৩/২০২০</a:t>
            </a:r>
          </a:p>
          <a:p>
            <a:pPr>
              <a:buFont typeface="Arial" pitchFamily="34" charset="0"/>
              <a:buNone/>
            </a:pPr>
            <a:endParaRPr lang="bn-BD" sz="40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NikoshBAN" pitchFamily="2" charset="0"/>
              <a:cs typeface="NikoshBAN" pitchFamily="2"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1408332"/>
            <a:ext cx="1001486" cy="1334868"/>
          </a:xfrm>
          <a:prstGeom prst="rect">
            <a:avLst/>
          </a:prstGeom>
        </p:spPr>
      </p:pic>
      <p:pic>
        <p:nvPicPr>
          <p:cNvPr id="11" name="Picture 10"/>
          <p:cNvPicPr>
            <a:picLocks noChangeAspect="1"/>
          </p:cNvPicPr>
          <p:nvPr/>
        </p:nvPicPr>
        <p:blipFill>
          <a:blip r:embed="rId5"/>
          <a:stretch>
            <a:fillRect/>
          </a:stretch>
        </p:blipFill>
        <p:spPr>
          <a:xfrm>
            <a:off x="4533900" y="341518"/>
            <a:ext cx="2895600" cy="304826"/>
          </a:xfrm>
          <a:prstGeom prst="rect">
            <a:avLst/>
          </a:prstGeom>
        </p:spPr>
      </p:pic>
    </p:spTree>
    <p:extLst>
      <p:ext uri="{BB962C8B-B14F-4D97-AF65-F5344CB8AC3E}">
        <p14:creationId xmlns:p14="http://schemas.microsoft.com/office/powerpoint/2010/main" val="3225783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t="41747"/>
          <a:stretch/>
        </p:blipFill>
        <p:spPr>
          <a:xfrm>
            <a:off x="2133599" y="639233"/>
            <a:ext cx="7924802" cy="5503334"/>
          </a:xfrm>
          <a:prstGeom prst="rect">
            <a:avLst/>
          </a:prstGeom>
          <a:ln w="19050">
            <a:solidFill>
              <a:schemeClr val="tx1"/>
            </a:solidFill>
          </a:ln>
        </p:spPr>
      </p:pic>
    </p:spTree>
    <p:extLst>
      <p:ext uri="{BB962C8B-B14F-4D97-AF65-F5344CB8AC3E}">
        <p14:creationId xmlns:p14="http://schemas.microsoft.com/office/powerpoint/2010/main" val="3870049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868" y="762000"/>
            <a:ext cx="7891632" cy="5257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676701"/>
            <a:ext cx="8001000" cy="5334000"/>
          </a:xfrm>
          <a:prstGeom prst="rect">
            <a:avLst/>
          </a:prstGeom>
        </p:spPr>
      </p:pic>
      <p:sp>
        <p:nvSpPr>
          <p:cNvPr id="12" name="Rectangle 11"/>
          <p:cNvSpPr/>
          <p:nvPr/>
        </p:nvSpPr>
        <p:spPr>
          <a:xfrm>
            <a:off x="2133600" y="676702"/>
            <a:ext cx="8001000" cy="534309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flipV="1">
            <a:off x="5943600" y="667603"/>
            <a:ext cx="79688" cy="5343099"/>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33600" y="3267501"/>
            <a:ext cx="8001000" cy="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00600" y="3339152"/>
            <a:ext cx="1130438" cy="584775"/>
          </a:xfrm>
          <a:prstGeom prst="rect">
            <a:avLst/>
          </a:prstGeom>
          <a:noFill/>
        </p:spPr>
        <p:txBody>
          <a:bodyPr wrap="none" rtlCol="0">
            <a:spAutoFit/>
          </a:bodyPr>
          <a:lstStyle/>
          <a:p>
            <a:r>
              <a:rPr lang="bn-IN" sz="3200" dirty="0">
                <a:latin typeface="NikoshBAN" pitchFamily="2" charset="0"/>
                <a:cs typeface="NikoshBAN" pitchFamily="2" charset="0"/>
              </a:rPr>
              <a:t>মূলবিন্দু</a:t>
            </a:r>
            <a:endParaRPr lang="en-US" sz="3200" dirty="0">
              <a:latin typeface="NikoshBAN" pitchFamily="2" charset="0"/>
              <a:cs typeface="NikoshBAN" pitchFamily="2" charset="0"/>
            </a:endParaRPr>
          </a:p>
        </p:txBody>
      </p:sp>
      <p:sp>
        <p:nvSpPr>
          <p:cNvPr id="14" name="TextBox 13"/>
          <p:cNvSpPr txBox="1"/>
          <p:nvPr/>
        </p:nvSpPr>
        <p:spPr>
          <a:xfrm>
            <a:off x="4800601" y="1219201"/>
            <a:ext cx="1018227" cy="584775"/>
          </a:xfrm>
          <a:prstGeom prst="rect">
            <a:avLst/>
          </a:prstGeom>
          <a:noFill/>
        </p:spPr>
        <p:txBody>
          <a:bodyPr wrap="none" rtlCol="0">
            <a:spAutoFit/>
          </a:bodyPr>
          <a:lstStyle/>
          <a:p>
            <a:r>
              <a:rPr lang="en-US" sz="3200" dirty="0">
                <a:latin typeface="Times New Roman" pitchFamily="18" charset="0"/>
                <a:cs typeface="Times New Roman" pitchFamily="18" charset="0"/>
              </a:rPr>
              <a:t>y </a:t>
            </a:r>
            <a:r>
              <a:rPr lang="bn-IN" sz="3200" dirty="0">
                <a:latin typeface="NikoshBAN" pitchFamily="2" charset="0"/>
                <a:cs typeface="NikoshBAN" pitchFamily="2" charset="0"/>
              </a:rPr>
              <a:t>অক্ষ</a:t>
            </a:r>
            <a:endParaRPr lang="en-US" sz="3200" dirty="0">
              <a:latin typeface="NikoshBAN" pitchFamily="2" charset="0"/>
              <a:cs typeface="NikoshBAN" pitchFamily="2" charset="0"/>
            </a:endParaRPr>
          </a:p>
        </p:txBody>
      </p:sp>
      <p:sp>
        <p:nvSpPr>
          <p:cNvPr id="16" name="TextBox 15"/>
          <p:cNvSpPr txBox="1"/>
          <p:nvPr/>
        </p:nvSpPr>
        <p:spPr>
          <a:xfrm>
            <a:off x="8382001" y="2590801"/>
            <a:ext cx="1018227" cy="584775"/>
          </a:xfrm>
          <a:prstGeom prst="rect">
            <a:avLst/>
          </a:prstGeom>
          <a:noFill/>
        </p:spPr>
        <p:txBody>
          <a:bodyPr wrap="none" rtlCol="0">
            <a:spAutoFit/>
          </a:bodyPr>
          <a:lstStyle/>
          <a:p>
            <a:r>
              <a:rPr lang="en-US" sz="3200" dirty="0">
                <a:latin typeface="Times New Roman" pitchFamily="18" charset="0"/>
                <a:cs typeface="Times New Roman" pitchFamily="18" charset="0"/>
              </a:rPr>
              <a:t>x </a:t>
            </a:r>
            <a:r>
              <a:rPr lang="bn-IN" sz="3200" dirty="0">
                <a:latin typeface="NikoshBAN" pitchFamily="2" charset="0"/>
                <a:cs typeface="NikoshBAN" pitchFamily="2" charset="0"/>
              </a:rPr>
              <a:t>অক্ষ</a:t>
            </a:r>
            <a:endParaRPr lang="en-US" sz="3200" dirty="0">
              <a:latin typeface="NikoshBAN" pitchFamily="2" charset="0"/>
              <a:cs typeface="NikoshBAN" pitchFamily="2" charset="0"/>
            </a:endParaRPr>
          </a:p>
        </p:txBody>
      </p:sp>
      <p:sp>
        <p:nvSpPr>
          <p:cNvPr id="4" name="Oval 3"/>
          <p:cNvSpPr/>
          <p:nvPr/>
        </p:nvSpPr>
        <p:spPr>
          <a:xfrm>
            <a:off x="5917985" y="3157376"/>
            <a:ext cx="152400" cy="19087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125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2000"/>
                                        <p:tgtEl>
                                          <p:spTgt spid="3"/>
                                        </p:tgtEl>
                                      </p:cBhvr>
                                    </p:animEffect>
                                    <p:set>
                                      <p:cBhvr>
                                        <p:cTn id="27" dur="1" fill="hold">
                                          <p:stCondLst>
                                            <p:cond delay="1999"/>
                                          </p:stCondLst>
                                        </p:cTn>
                                        <p:tgtEl>
                                          <p:spTgt spid="3"/>
                                        </p:tgtEl>
                                        <p:attrNameLst>
                                          <p:attrName>style.visibility</p:attrName>
                                        </p:attrNameLst>
                                      </p:cBhvr>
                                      <p:to>
                                        <p:strVal val="hidden"/>
                                      </p:to>
                                    </p:set>
                                  </p:childTnLst>
                                </p:cTn>
                              </p:par>
                              <p:par>
                                <p:cTn id="28" presetID="22" presetClass="entr" presetSubtype="8"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1"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35" presetClass="emph" presetSubtype="0" repeatCount="indefinite" fill="hold" grpId="0" nodeType="clickEffect">
                                  <p:stCondLst>
                                    <p:cond delay="0"/>
                                  </p:stCondLst>
                                  <p:endCondLst>
                                    <p:cond evt="onNext" delay="0">
                                      <p:tgtEl>
                                        <p:sldTgt/>
                                      </p:tgtEl>
                                    </p:cond>
                                  </p:endCondLst>
                                  <p:childTnLst>
                                    <p:anim calcmode="discrete" valueType="str">
                                      <p:cBhvr>
                                        <p:cTn id="49"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4" grpId="0"/>
      <p:bldP spid="16" grpId="0"/>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5512" y="3945467"/>
            <a:ext cx="3705775" cy="2438400"/>
          </a:xfrm>
          <a:prstGeom prst="rect">
            <a:avLst/>
          </a:prstGeom>
          <a:ln w="19050">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5512" y="1107194"/>
            <a:ext cx="3705776" cy="2741260"/>
          </a:xfrm>
          <a:prstGeom prst="rect">
            <a:avLst/>
          </a:prstGeom>
          <a:ln w="12700">
            <a:solidFill>
              <a:schemeClr val="tx1"/>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3962400"/>
            <a:ext cx="3352800" cy="2421467"/>
          </a:xfrm>
          <a:prstGeom prst="rect">
            <a:avLst/>
          </a:prstGeom>
          <a:ln w="19050">
            <a:solidFill>
              <a:schemeClr val="tx1"/>
            </a:solid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400" y="1114778"/>
            <a:ext cx="3352800" cy="2733676"/>
          </a:xfrm>
          <a:prstGeom prst="rect">
            <a:avLst/>
          </a:prstGeom>
          <a:ln w="12700">
            <a:solidFill>
              <a:schemeClr val="tx1"/>
            </a:solidFill>
          </a:ln>
        </p:spPr>
      </p:pic>
      <p:sp>
        <p:nvSpPr>
          <p:cNvPr id="6" name="TextBox 5"/>
          <p:cNvSpPr txBox="1"/>
          <p:nvPr/>
        </p:nvSpPr>
        <p:spPr>
          <a:xfrm>
            <a:off x="2441222" y="457200"/>
            <a:ext cx="7400064" cy="523220"/>
          </a:xfrm>
          <a:prstGeom prst="rect">
            <a:avLst/>
          </a:prstGeom>
          <a:solidFill>
            <a:srgbClr val="99FFCC"/>
          </a:solidFill>
          <a:ln w="19050">
            <a:solidFill>
              <a:schemeClr val="tx1"/>
            </a:solidFill>
          </a:ln>
        </p:spPr>
        <p:txBody>
          <a:bodyPr wrap="square" rtlCol="0">
            <a:spAutoFit/>
          </a:bodyPr>
          <a:lstStyle/>
          <a:p>
            <a:pPr algn="ctr"/>
            <a:r>
              <a:rPr lang="bn-IN" sz="2800" dirty="0">
                <a:latin typeface="NikoshBAN" pitchFamily="2" charset="0"/>
                <a:cs typeface="NikoshBAN" pitchFamily="2" charset="0"/>
              </a:rPr>
              <a:t> লেখচিত্রের সাহায্যে সরল সহসমীকরণের সমাধান</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141957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6577" t="6408" r="4633"/>
          <a:stretch/>
        </p:blipFill>
        <p:spPr>
          <a:xfrm>
            <a:off x="1888175" y="0"/>
            <a:ext cx="6709559" cy="7042068"/>
          </a:xfrm>
          <a:prstGeom prst="rect">
            <a:avLst/>
          </a:prstGeom>
        </p:spPr>
      </p:pic>
      <p:sp>
        <p:nvSpPr>
          <p:cNvPr id="4" name="TextBox 3"/>
          <p:cNvSpPr txBox="1"/>
          <p:nvPr/>
        </p:nvSpPr>
        <p:spPr>
          <a:xfrm>
            <a:off x="2725384" y="911869"/>
            <a:ext cx="5296395" cy="646331"/>
          </a:xfrm>
          <a:prstGeom prst="rect">
            <a:avLst/>
          </a:prstGeom>
          <a:noFill/>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আজকের পাঠ... </a:t>
            </a:r>
            <a:endParaRPr lang="en-US" sz="3600" b="1" dirty="0">
              <a:latin typeface="NikoshBAN" panose="02000000000000000000" pitchFamily="2" charset="0"/>
              <a:cs typeface="NikoshBAN" panose="02000000000000000000" pitchFamily="2" charset="0"/>
            </a:endParaRPr>
          </a:p>
        </p:txBody>
      </p:sp>
      <p:sp>
        <p:nvSpPr>
          <p:cNvPr id="6" name="TextBox 5"/>
          <p:cNvSpPr txBox="1"/>
          <p:nvPr/>
        </p:nvSpPr>
        <p:spPr>
          <a:xfrm>
            <a:off x="2671943" y="2375066"/>
            <a:ext cx="5617029" cy="523220"/>
          </a:xfrm>
          <a:prstGeom prst="rect">
            <a:avLst/>
          </a:prstGeom>
          <a:noFill/>
        </p:spPr>
        <p:txBody>
          <a:bodyPr wrap="square" rtlCol="0">
            <a:spAutoFit/>
          </a:bodyPr>
          <a:lstStyle/>
          <a:p>
            <a:r>
              <a:rPr lang="bn-BD" sz="2800" u="sng" dirty="0" smtClean="0">
                <a:latin typeface="NikoshBAN" panose="02000000000000000000" pitchFamily="2" charset="0"/>
                <a:cs typeface="NikoshBAN" panose="02000000000000000000" pitchFamily="2" charset="0"/>
              </a:rPr>
              <a:t>লেখচিত্রের সাহায্যে সরলসহ সমীকরণের সমাধান</a:t>
            </a:r>
            <a:endParaRPr lang="en-US" sz="2800" u="sng"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0127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4201" y="1676400"/>
            <a:ext cx="4871847" cy="2492990"/>
          </a:xfrm>
          <a:prstGeom prst="rect">
            <a:avLst/>
          </a:prstGeom>
          <a:solidFill>
            <a:srgbClr val="E1FFFF"/>
          </a:solidFill>
          <a:ln w="19050">
            <a:solidFill>
              <a:schemeClr val="tx1"/>
            </a:solidFill>
          </a:ln>
        </p:spPr>
        <p:txBody>
          <a:bodyPr wrap="none" rtlCol="0">
            <a:spAutoFit/>
          </a:bodyPr>
          <a:lstStyle/>
          <a:p>
            <a:pPr algn="ctr"/>
            <a:r>
              <a:rPr lang="bn-IN" sz="2400" dirty="0">
                <a:latin typeface="NikoshBAN" pitchFamily="2" charset="0"/>
                <a:cs typeface="NikoshBAN" pitchFamily="2" charset="0"/>
              </a:rPr>
              <a:t>শিখনফল</a:t>
            </a:r>
          </a:p>
          <a:p>
            <a:pPr algn="ctr"/>
            <a:endParaRPr lang="bn-IN" sz="2400" dirty="0">
              <a:latin typeface="NikoshBAN" pitchFamily="2" charset="0"/>
              <a:cs typeface="NikoshBAN" pitchFamily="2" charset="0"/>
            </a:endParaRPr>
          </a:p>
          <a:p>
            <a:r>
              <a:rPr lang="bn-IN" dirty="0">
                <a:latin typeface="NikoshBAN" pitchFamily="2" charset="0"/>
                <a:cs typeface="NikoshBAN" pitchFamily="2" charset="0"/>
              </a:rPr>
              <a:t>এই পাঠ থেকে শিক্ষার্থীরা</a:t>
            </a:r>
            <a:r>
              <a:rPr lang="bn-BD" dirty="0">
                <a:latin typeface="NikoshBAN" pitchFamily="2" charset="0"/>
                <a:cs typeface="NikoshBAN" pitchFamily="2" charset="0"/>
              </a:rPr>
              <a:t>... </a:t>
            </a:r>
            <a:endParaRPr lang="bn-IN" dirty="0">
              <a:latin typeface="NikoshBAN" pitchFamily="2" charset="0"/>
              <a:cs typeface="NikoshBAN" pitchFamily="2" charset="0"/>
            </a:endParaRPr>
          </a:p>
          <a:p>
            <a:r>
              <a:rPr lang="bn-IN" dirty="0">
                <a:latin typeface="NikoshBAN" pitchFamily="2" charset="0"/>
                <a:cs typeface="NikoshBAN" pitchFamily="2" charset="0"/>
              </a:rPr>
              <a:t>১। সরল সহসমীকরণের মূল ব্যাখ্যা </a:t>
            </a:r>
            <a:r>
              <a:rPr lang="bn-BD" dirty="0">
                <a:latin typeface="NikoshBAN" pitchFamily="2" charset="0"/>
                <a:cs typeface="NikoshBAN" pitchFamily="2" charset="0"/>
              </a:rPr>
              <a:t>করতে</a:t>
            </a:r>
            <a:r>
              <a:rPr lang="bn-IN" dirty="0">
                <a:latin typeface="NikoshBAN" pitchFamily="2" charset="0"/>
                <a:cs typeface="NikoshBAN" pitchFamily="2" charset="0"/>
              </a:rPr>
              <a:t> পারবে;</a:t>
            </a:r>
          </a:p>
          <a:p>
            <a:r>
              <a:rPr lang="bn-IN" dirty="0">
                <a:latin typeface="NikoshBAN" pitchFamily="2" charset="0"/>
                <a:cs typeface="NikoshBAN" pitchFamily="2" charset="0"/>
              </a:rPr>
              <a:t>২। সরল সহসমীকরণের লেখচিত্র অঙ্কন করতে পারবে;</a:t>
            </a:r>
          </a:p>
          <a:p>
            <a:r>
              <a:rPr lang="bn-IN" dirty="0">
                <a:latin typeface="NikoshBAN" pitchFamily="2" charset="0"/>
                <a:cs typeface="NikoshBAN" pitchFamily="2" charset="0"/>
              </a:rPr>
              <a:t>৩। লেখচিত্রের সাহায্যে সরল সহসমীকরণের সমাধান করতে পারবে।</a:t>
            </a:r>
          </a:p>
          <a:p>
            <a:endParaRPr lang="bn-IN" dirty="0">
              <a:latin typeface="NikoshBAN" pitchFamily="2" charset="0"/>
              <a:cs typeface="NikoshBAN" pitchFamily="2" charset="0"/>
            </a:endParaRPr>
          </a:p>
          <a:p>
            <a:endParaRPr lang="en-US" dirty="0">
              <a:latin typeface="NikoshBAN" pitchFamily="2" charset="0"/>
              <a:cs typeface="NikoshBAN" pitchFamily="2" charset="0"/>
            </a:endParaRPr>
          </a:p>
        </p:txBody>
      </p:sp>
    </p:spTree>
    <p:extLst>
      <p:ext uri="{BB962C8B-B14F-4D97-AF65-F5344CB8AC3E}">
        <p14:creationId xmlns:p14="http://schemas.microsoft.com/office/powerpoint/2010/main" val="33202133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2000"/>
                                        <p:tgtEl>
                                          <p:spTgt spid="7">
                                            <p:bg/>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2000"/>
                                        <p:tgtEl>
                                          <p:spTgt spid="7">
                                            <p:txEl>
                                              <p:pRg st="0" end="0"/>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2000"/>
                                        <p:tgtEl>
                                          <p:spTgt spid="7">
                                            <p:txEl>
                                              <p:pRg st="2" end="2"/>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2000"/>
                                        <p:tgtEl>
                                          <p:spTgt spid="7">
                                            <p:txEl>
                                              <p:pRg st="3" end="3"/>
                                            </p:tx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left)">
                                      <p:cBhvr>
                                        <p:cTn id="23" dur="2000"/>
                                        <p:tgtEl>
                                          <p:spTgt spid="7">
                                            <p:txEl>
                                              <p:pRg st="4" end="4"/>
                                            </p:txEl>
                                          </p:spTgt>
                                        </p:tgtEl>
                                      </p:cBhvr>
                                    </p:animEffect>
                                  </p:childTnLst>
                                </p:cTn>
                              </p:par>
                            </p:childTnLst>
                          </p:cTn>
                        </p:par>
                        <p:par>
                          <p:cTn id="24" fill="hold">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8378" y="609601"/>
            <a:ext cx="8305800" cy="4585871"/>
          </a:xfrm>
          <a:prstGeom prst="rect">
            <a:avLst/>
          </a:prstGeom>
          <a:noFill/>
          <a:ln w="19050">
            <a:solidFill>
              <a:schemeClr val="tx1"/>
            </a:solidFill>
          </a:ln>
        </p:spPr>
        <p:txBody>
          <a:bodyPr wrap="square" rtlCol="0">
            <a:spAutoFit/>
          </a:bodyPr>
          <a:lstStyle/>
          <a:p>
            <a:r>
              <a:rPr lang="en-US" sz="3200" dirty="0">
                <a:latin typeface="Times New Roman" pitchFamily="18" charset="0"/>
                <a:cs typeface="Times New Roman" pitchFamily="18" charset="0"/>
              </a:rPr>
              <a:t>x + y = 5----------------------------------------</a:t>
            </a:r>
            <a:endParaRPr lang="bn-IN" sz="3200" dirty="0">
              <a:latin typeface="Times New Roman" pitchFamily="18" charset="0"/>
              <a:cs typeface="Times New Roman" pitchFamily="18" charset="0"/>
            </a:endParaRPr>
          </a:p>
          <a:p>
            <a:r>
              <a:rPr lang="bn-IN" sz="3200" dirty="0">
                <a:latin typeface="Times New Roman" pitchFamily="18" charset="0"/>
                <a:cs typeface="Times New Roman" pitchFamily="18" charset="0"/>
              </a:rPr>
              <a:t>                                                                      </a:t>
            </a:r>
            <a:r>
              <a:rPr lang="bn-IN" sz="4400" dirty="0">
                <a:latin typeface="Times New Roman" pitchFamily="18" charset="0"/>
                <a:cs typeface="Times New Roman" pitchFamily="18" charset="0"/>
              </a:rPr>
              <a:t>  </a:t>
            </a:r>
          </a:p>
          <a:p>
            <a:r>
              <a:rPr lang="en-US" sz="3200" dirty="0">
                <a:latin typeface="Times New Roman" pitchFamily="18" charset="0"/>
                <a:cs typeface="Times New Roman" pitchFamily="18" charset="0"/>
              </a:rPr>
              <a:t>x </a:t>
            </a:r>
            <a:r>
              <a:rPr lang="en-US" sz="3200" dirty="0">
                <a:latin typeface="Times New Roman"/>
                <a:cs typeface="Times New Roman"/>
              </a:rPr>
              <a:t>–</a:t>
            </a:r>
            <a:r>
              <a:rPr lang="en-US" sz="3200" dirty="0">
                <a:latin typeface="Times New Roman" pitchFamily="18" charset="0"/>
                <a:cs typeface="Times New Roman" pitchFamily="18" charset="0"/>
              </a:rPr>
              <a:t> y </a:t>
            </a:r>
            <a:r>
              <a:rPr lang="en-US" sz="3200" dirty="0">
                <a:latin typeface="Times New Roman" pitchFamily="18" charset="0"/>
                <a:cs typeface="Times New Roman" pitchFamily="18" charset="0"/>
              </a:rPr>
              <a:t>= </a:t>
            </a:r>
            <a:r>
              <a:rPr lang="en-US" sz="3600" dirty="0">
                <a:latin typeface="Times New Roman" pitchFamily="18" charset="0"/>
                <a:cs typeface="Times New Roman" pitchFamily="18" charset="0"/>
              </a:rPr>
              <a:t>3-</a:t>
            </a:r>
            <a:r>
              <a:rPr lang="en-US" sz="3200" dirty="0">
                <a:latin typeface="Times New Roman" pitchFamily="18" charset="0"/>
                <a:cs typeface="Times New Roman" pitchFamily="18" charset="0"/>
              </a:rPr>
              <a:t>---------------------------------------</a:t>
            </a:r>
            <a:endParaRPr lang="bn-IN" sz="3200" dirty="0">
              <a:latin typeface="Times New Roman" pitchFamily="18" charset="0"/>
              <a:cs typeface="Times New Roman" pitchFamily="18" charset="0"/>
            </a:endParaRPr>
          </a:p>
          <a:p>
            <a:r>
              <a:rPr lang="bn-IN" sz="3200" dirty="0">
                <a:latin typeface="Times New Roman" pitchFamily="18" charset="0"/>
                <a:cs typeface="Times New Roman" pitchFamily="18" charset="0"/>
              </a:rPr>
              <a:t> </a:t>
            </a:r>
          </a:p>
          <a:p>
            <a:endParaRPr lang="bn-IN" sz="3200" dirty="0">
              <a:latin typeface="Times New Roman" pitchFamily="18" charset="0"/>
              <a:cs typeface="Times New Roman" pitchFamily="18" charset="0"/>
            </a:endParaRPr>
          </a:p>
          <a:p>
            <a:r>
              <a:rPr lang="bn-IN" sz="3200" dirty="0">
                <a:latin typeface="Times New Roman" pitchFamily="18" charset="0"/>
                <a:cs typeface="Times New Roman" pitchFamily="18" charset="0"/>
              </a:rPr>
              <a:t>(</a:t>
            </a:r>
            <a:r>
              <a:rPr lang="en-US" sz="3200" dirty="0">
                <a:latin typeface="Times New Roman" pitchFamily="18" charset="0"/>
                <a:cs typeface="Times New Roman" pitchFamily="18" charset="0"/>
              </a:rPr>
              <a:t>x=4,y =1</a:t>
            </a:r>
            <a:r>
              <a:rPr lang="bn-IN" sz="3200" dirty="0">
                <a:latin typeface="Times New Roman" pitchFamily="18" charset="0"/>
                <a:cs typeface="Times New Roman" pitchFamily="18" charset="0"/>
              </a:rPr>
              <a:t>)</a:t>
            </a:r>
            <a:r>
              <a:rPr lang="bn-IN" sz="3200" dirty="0">
                <a:latin typeface="NikoshBAN" pitchFamily="2" charset="0"/>
                <a:cs typeface="NikoshBAN" pitchFamily="2" charset="0"/>
              </a:rPr>
              <a:t>দ্বারা উভয় সমীকরণ যুগপৎ সিদ্ধ হয়</a:t>
            </a:r>
            <a:r>
              <a:rPr lang="bn-IN" sz="3200" dirty="0">
                <a:latin typeface="Times New Roman"/>
                <a:cs typeface="NikoshBAN" pitchFamily="2" charset="0"/>
              </a:rPr>
              <a:t>→</a:t>
            </a:r>
          </a:p>
          <a:p>
            <a:endParaRPr lang="bn-IN" sz="3200" dirty="0">
              <a:latin typeface="NikoshBAN" pitchFamily="2" charset="0"/>
              <a:cs typeface="NikoshBAN" pitchFamily="2" charset="0"/>
            </a:endParaRPr>
          </a:p>
          <a:p>
            <a:r>
              <a:rPr lang="en-US" sz="3200" dirty="0">
                <a:latin typeface="NikoshBAN" pitchFamily="2" charset="0"/>
                <a:cs typeface="NikoshBAN" pitchFamily="2" charset="0"/>
              </a:rPr>
              <a:t>উ</a:t>
            </a:r>
            <a:r>
              <a:rPr lang="bn-IN" sz="3200" dirty="0">
                <a:latin typeface="NikoshBAN" pitchFamily="2" charset="0"/>
                <a:cs typeface="NikoshBAN" pitchFamily="2" charset="0"/>
              </a:rPr>
              <a:t>ভয় সমীকরণের চলকদ্বয় একঘাতবিশিষ্ট </a:t>
            </a:r>
            <a:r>
              <a:rPr lang="en-US" sz="3200" dirty="0">
                <a:latin typeface="Times New Roman"/>
                <a:cs typeface="Times New Roman"/>
              </a:rPr>
              <a:t>→</a:t>
            </a:r>
            <a:endParaRPr lang="bn-IN" sz="3200" dirty="0">
              <a:latin typeface="Times New Roman"/>
              <a:cs typeface="Times New Roman"/>
            </a:endParaRPr>
          </a:p>
          <a:p>
            <a:endParaRPr lang="en-US" sz="2000" dirty="0">
              <a:solidFill>
                <a:srgbClr val="0000FF"/>
              </a:solidFill>
              <a:latin typeface="NikoshBAN" pitchFamily="2" charset="0"/>
              <a:cs typeface="NikoshBAN" pitchFamily="2" charset="0"/>
            </a:endParaRPr>
          </a:p>
        </p:txBody>
      </p:sp>
      <p:sp>
        <p:nvSpPr>
          <p:cNvPr id="8" name="TextBox 7"/>
          <p:cNvSpPr txBox="1"/>
          <p:nvPr/>
        </p:nvSpPr>
        <p:spPr>
          <a:xfrm>
            <a:off x="1981200" y="5257800"/>
            <a:ext cx="8305800" cy="1077218"/>
          </a:xfrm>
          <a:prstGeom prst="rect">
            <a:avLst/>
          </a:prstGeom>
          <a:solidFill>
            <a:schemeClr val="accent4">
              <a:lumMod val="75000"/>
            </a:schemeClr>
          </a:solidFill>
          <a:ln w="19050">
            <a:solidFill>
              <a:schemeClr val="tx1"/>
            </a:solidFill>
          </a:ln>
        </p:spPr>
        <p:txBody>
          <a:bodyPr wrap="square" rtlCol="0">
            <a:spAutoFit/>
          </a:bodyPr>
          <a:lstStyle/>
          <a:p>
            <a:pPr algn="ctr"/>
            <a:r>
              <a:rPr lang="bn-IN" sz="3200" dirty="0">
                <a:latin typeface="NikoshBAN" pitchFamily="2" charset="0"/>
                <a:cs typeface="NikoshBAN" pitchFamily="2" charset="0"/>
              </a:rPr>
              <a:t>চলকদ্বয়ের যে মান দ্বারা সরল সহসমীকরণ যুগপৎ সিদ্ধ হয়, তাকে</a:t>
            </a:r>
          </a:p>
          <a:p>
            <a:pPr algn="ctr"/>
            <a:r>
              <a:rPr lang="bn-IN" sz="3200" dirty="0">
                <a:latin typeface="NikoshBAN" pitchFamily="2" charset="0"/>
                <a:cs typeface="NikoshBAN" pitchFamily="2" charset="0"/>
              </a:rPr>
              <a:t> সরল সহসমীকরণের </a:t>
            </a:r>
            <a:r>
              <a:rPr lang="bn-IN" sz="3200" dirty="0">
                <a:solidFill>
                  <a:srgbClr val="000099"/>
                </a:solidFill>
                <a:latin typeface="NikoshBAN" pitchFamily="2" charset="0"/>
                <a:cs typeface="NikoshBAN" pitchFamily="2" charset="0"/>
              </a:rPr>
              <a:t>মূল</a:t>
            </a:r>
            <a:r>
              <a:rPr lang="bn-IN" sz="3200" dirty="0">
                <a:latin typeface="NikoshBAN" pitchFamily="2" charset="0"/>
                <a:cs typeface="NikoshBAN" pitchFamily="2" charset="0"/>
              </a:rPr>
              <a:t> বা </a:t>
            </a:r>
            <a:r>
              <a:rPr lang="bn-IN" sz="3200" dirty="0">
                <a:solidFill>
                  <a:srgbClr val="000099"/>
                </a:solidFill>
                <a:latin typeface="NikoshBAN" pitchFamily="2" charset="0"/>
                <a:cs typeface="NikoshBAN" pitchFamily="2" charset="0"/>
              </a:rPr>
              <a:t>সমাধান</a:t>
            </a:r>
            <a:r>
              <a:rPr lang="bn-IN" sz="3200" dirty="0">
                <a:latin typeface="NikoshBAN" pitchFamily="2" charset="0"/>
                <a:cs typeface="NikoshBAN" pitchFamily="2" charset="0"/>
              </a:rPr>
              <a:t> বলা হয়। </a:t>
            </a:r>
            <a:endParaRPr lang="en-US" sz="3200" dirty="0">
              <a:latin typeface="NikoshBAN" pitchFamily="2" charset="0"/>
              <a:cs typeface="NikoshBAN" pitchFamily="2" charset="0"/>
            </a:endParaRPr>
          </a:p>
        </p:txBody>
      </p:sp>
      <p:sp>
        <p:nvSpPr>
          <p:cNvPr id="9" name="Rectangle 8"/>
          <p:cNvSpPr/>
          <p:nvPr/>
        </p:nvSpPr>
        <p:spPr>
          <a:xfrm>
            <a:off x="8534401" y="3301426"/>
            <a:ext cx="1665841" cy="584775"/>
          </a:xfrm>
          <a:prstGeom prst="rect">
            <a:avLst/>
          </a:prstGeom>
        </p:spPr>
        <p:txBody>
          <a:bodyPr wrap="none">
            <a:spAutoFit/>
          </a:bodyPr>
          <a:lstStyle/>
          <a:p>
            <a:pPr algn="ctr"/>
            <a:r>
              <a:rPr lang="bn-IN" sz="3200" dirty="0">
                <a:solidFill>
                  <a:srgbClr val="0000FF"/>
                </a:solidFill>
                <a:latin typeface="NikoshBAN" pitchFamily="2" charset="0"/>
                <a:cs typeface="NikoshBAN" pitchFamily="2" charset="0"/>
              </a:rPr>
              <a:t>সহসমীকরণ</a:t>
            </a:r>
            <a:endParaRPr lang="bn-IN" sz="3200" dirty="0">
              <a:latin typeface="Times New Roman"/>
              <a:cs typeface="NikoshBAN" pitchFamily="2" charset="0"/>
            </a:endParaRPr>
          </a:p>
        </p:txBody>
      </p:sp>
      <p:sp>
        <p:nvSpPr>
          <p:cNvPr id="10" name="Rectangle 9"/>
          <p:cNvSpPr/>
          <p:nvPr/>
        </p:nvSpPr>
        <p:spPr>
          <a:xfrm>
            <a:off x="7620001" y="4267201"/>
            <a:ext cx="2366353" cy="584775"/>
          </a:xfrm>
          <a:prstGeom prst="rect">
            <a:avLst/>
          </a:prstGeom>
        </p:spPr>
        <p:txBody>
          <a:bodyPr wrap="none">
            <a:spAutoFit/>
          </a:bodyPr>
          <a:lstStyle/>
          <a:p>
            <a:pPr algn="ctr"/>
            <a:r>
              <a:rPr lang="bn-IN" sz="3200" dirty="0">
                <a:solidFill>
                  <a:srgbClr val="0000FF"/>
                </a:solidFill>
                <a:latin typeface="NikoshBAN" pitchFamily="2" charset="0"/>
                <a:cs typeface="NikoshBAN" pitchFamily="2" charset="0"/>
              </a:rPr>
              <a:t>সরল সহসমীকরণ</a:t>
            </a:r>
            <a:endParaRPr lang="en-US" sz="3200" dirty="0">
              <a:solidFill>
                <a:srgbClr val="0000FF"/>
              </a:solidFill>
              <a:latin typeface="NikoshBAN" pitchFamily="2" charset="0"/>
              <a:cs typeface="NikoshBAN" pitchFamily="2" charset="0"/>
            </a:endParaRPr>
          </a:p>
        </p:txBody>
      </p:sp>
      <p:sp>
        <p:nvSpPr>
          <p:cNvPr id="11" name="Rectangle 10"/>
          <p:cNvSpPr/>
          <p:nvPr/>
        </p:nvSpPr>
        <p:spPr>
          <a:xfrm>
            <a:off x="8839201" y="685801"/>
            <a:ext cx="1287533" cy="584775"/>
          </a:xfrm>
          <a:prstGeom prst="rect">
            <a:avLst/>
          </a:prstGeom>
        </p:spPr>
        <p:txBody>
          <a:bodyPr wrap="none">
            <a:spAutoFit/>
          </a:bodyPr>
          <a:lstStyle/>
          <a:p>
            <a:pPr algn="ctr"/>
            <a:r>
              <a:rPr lang="bn-IN" sz="3200" dirty="0">
                <a:solidFill>
                  <a:srgbClr val="0000FF"/>
                </a:solidFill>
                <a:latin typeface="NikoshBAN" pitchFamily="2" charset="0"/>
                <a:cs typeface="NikoshBAN" pitchFamily="2" charset="0"/>
              </a:rPr>
              <a:t>সমীকরণ</a:t>
            </a:r>
          </a:p>
        </p:txBody>
      </p:sp>
      <p:sp>
        <p:nvSpPr>
          <p:cNvPr id="12" name="Rectangle 11"/>
          <p:cNvSpPr/>
          <p:nvPr/>
        </p:nvSpPr>
        <p:spPr>
          <a:xfrm>
            <a:off x="8927421" y="1853626"/>
            <a:ext cx="1287533" cy="584775"/>
          </a:xfrm>
          <a:prstGeom prst="rect">
            <a:avLst/>
          </a:prstGeom>
        </p:spPr>
        <p:txBody>
          <a:bodyPr wrap="none">
            <a:spAutoFit/>
          </a:bodyPr>
          <a:lstStyle/>
          <a:p>
            <a:pPr algn="ctr"/>
            <a:r>
              <a:rPr lang="bn-IN" sz="3200" dirty="0">
                <a:solidFill>
                  <a:srgbClr val="0000FF"/>
                </a:solidFill>
                <a:latin typeface="NikoshBAN" pitchFamily="2" charset="0"/>
                <a:cs typeface="NikoshBAN" pitchFamily="2" charset="0"/>
              </a:rPr>
              <a:t>সমীকরণ</a:t>
            </a:r>
          </a:p>
        </p:txBody>
      </p:sp>
      <p:sp>
        <p:nvSpPr>
          <p:cNvPr id="13" name="Rectangle 12"/>
          <p:cNvSpPr/>
          <p:nvPr/>
        </p:nvSpPr>
        <p:spPr>
          <a:xfrm>
            <a:off x="2064469" y="1298336"/>
            <a:ext cx="1996059" cy="523220"/>
          </a:xfrm>
          <a:prstGeom prst="rect">
            <a:avLst/>
          </a:prstGeom>
          <a:solidFill>
            <a:srgbClr val="99FFCC"/>
          </a:solidFill>
          <a:ln w="19050">
            <a:solidFill>
              <a:schemeClr val="tx1"/>
            </a:solidFill>
          </a:ln>
        </p:spPr>
        <p:txBody>
          <a:bodyPr wrap="none">
            <a:spAutoFit/>
          </a:bodyPr>
          <a:lstStyle/>
          <a:p>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 </a:t>
            </a:r>
            <a:r>
              <a:rPr lang="en-US" sz="2800" dirty="0">
                <a:latin typeface="Times New Roman" pitchFamily="18" charset="0"/>
                <a:cs typeface="Times New Roman" pitchFamily="18" charset="0"/>
              </a:rPr>
              <a:t>4,y </a:t>
            </a:r>
            <a:r>
              <a:rPr lang="en-US" sz="2800" dirty="0">
                <a:latin typeface="Times New Roman" pitchFamily="18" charset="0"/>
                <a:cs typeface="Times New Roman" pitchFamily="18" charset="0"/>
              </a:rPr>
              <a:t>=1</a:t>
            </a:r>
            <a:r>
              <a:rPr lang="bn-IN" sz="2800" dirty="0">
                <a:latin typeface="Times New Roman" pitchFamily="18" charset="0"/>
                <a:cs typeface="Times New Roman" pitchFamily="18" charset="0"/>
              </a:rPr>
              <a:t>) </a:t>
            </a:r>
            <a:endParaRPr lang="en-US" sz="2800" dirty="0"/>
          </a:p>
        </p:txBody>
      </p:sp>
      <p:sp>
        <p:nvSpPr>
          <p:cNvPr id="14" name="Rectangle 13"/>
          <p:cNvSpPr/>
          <p:nvPr/>
        </p:nvSpPr>
        <p:spPr>
          <a:xfrm>
            <a:off x="4060528" y="1305580"/>
            <a:ext cx="1996059" cy="523220"/>
          </a:xfrm>
          <a:prstGeom prst="rect">
            <a:avLst/>
          </a:prstGeom>
          <a:solidFill>
            <a:srgbClr val="99FFCC"/>
          </a:solidFill>
          <a:ln w="19050">
            <a:solidFill>
              <a:schemeClr val="tx1"/>
            </a:solidFill>
          </a:ln>
        </p:spPr>
        <p:txBody>
          <a:bodyPr wrap="none">
            <a:spAutoFit/>
          </a:bodyPr>
          <a:lstStyle/>
          <a:p>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a:t>
            </a:r>
            <a:r>
              <a:rPr lang="en-US" sz="2800" dirty="0">
                <a:latin typeface="Times New Roman" pitchFamily="18" charset="0"/>
                <a:cs typeface="Times New Roman" pitchFamily="18" charset="0"/>
              </a:rPr>
              <a:t>3,y </a:t>
            </a:r>
            <a:r>
              <a:rPr lang="en-US" sz="2800" dirty="0">
                <a:latin typeface="Times New Roman" pitchFamily="18" charset="0"/>
                <a:cs typeface="Times New Roman" pitchFamily="18" charset="0"/>
              </a:rPr>
              <a:t>= 2</a:t>
            </a:r>
            <a:r>
              <a:rPr lang="bn-IN" sz="2800" dirty="0">
                <a:latin typeface="Times New Roman" pitchFamily="18" charset="0"/>
                <a:cs typeface="Times New Roman" pitchFamily="18" charset="0"/>
              </a:rPr>
              <a:t>) </a:t>
            </a:r>
            <a:endParaRPr lang="en-US" sz="2800" dirty="0"/>
          </a:p>
        </p:txBody>
      </p:sp>
      <p:sp>
        <p:nvSpPr>
          <p:cNvPr id="15" name="Rectangle 14"/>
          <p:cNvSpPr/>
          <p:nvPr/>
        </p:nvSpPr>
        <p:spPr>
          <a:xfrm>
            <a:off x="6019801" y="1298336"/>
            <a:ext cx="2085827" cy="523220"/>
          </a:xfrm>
          <a:prstGeom prst="rect">
            <a:avLst/>
          </a:prstGeom>
          <a:solidFill>
            <a:srgbClr val="99FFCC"/>
          </a:solidFill>
          <a:ln w="19050">
            <a:solidFill>
              <a:schemeClr val="tx1"/>
            </a:solidFill>
          </a:ln>
        </p:spPr>
        <p:txBody>
          <a:bodyPr wrap="none">
            <a:spAutoFit/>
          </a:bodyPr>
          <a:lstStyle/>
          <a:p>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 </a:t>
            </a:r>
            <a:r>
              <a:rPr lang="en-US" sz="2800" dirty="0">
                <a:latin typeface="Times New Roman" pitchFamily="18" charset="0"/>
                <a:cs typeface="Times New Roman" pitchFamily="18" charset="0"/>
              </a:rPr>
              <a:t>2,y </a:t>
            </a:r>
            <a:r>
              <a:rPr lang="en-US" sz="2800" dirty="0">
                <a:latin typeface="Times New Roman" pitchFamily="18" charset="0"/>
                <a:cs typeface="Times New Roman" pitchFamily="18" charset="0"/>
              </a:rPr>
              <a:t>= 3</a:t>
            </a:r>
            <a:r>
              <a:rPr lang="bn-IN" sz="2800" dirty="0">
                <a:latin typeface="Times New Roman" pitchFamily="18" charset="0"/>
                <a:cs typeface="Times New Roman" pitchFamily="18" charset="0"/>
              </a:rPr>
              <a:t>) </a:t>
            </a:r>
            <a:endParaRPr lang="en-US" sz="2800" dirty="0"/>
          </a:p>
        </p:txBody>
      </p:sp>
      <p:sp>
        <p:nvSpPr>
          <p:cNvPr id="16" name="Rectangle 15"/>
          <p:cNvSpPr/>
          <p:nvPr/>
        </p:nvSpPr>
        <p:spPr>
          <a:xfrm>
            <a:off x="8077201" y="1298336"/>
            <a:ext cx="1996059" cy="523220"/>
          </a:xfrm>
          <a:prstGeom prst="rect">
            <a:avLst/>
          </a:prstGeom>
          <a:solidFill>
            <a:srgbClr val="99FFCC"/>
          </a:solidFill>
          <a:ln w="19050">
            <a:solidFill>
              <a:schemeClr val="tx1"/>
            </a:solidFill>
          </a:ln>
        </p:spPr>
        <p:txBody>
          <a:bodyPr wrap="none">
            <a:spAutoFit/>
          </a:bodyPr>
          <a:lstStyle/>
          <a:p>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 </a:t>
            </a:r>
            <a:r>
              <a:rPr lang="en-US" sz="2800" dirty="0">
                <a:latin typeface="Times New Roman" pitchFamily="18" charset="0"/>
                <a:cs typeface="Times New Roman" pitchFamily="18" charset="0"/>
              </a:rPr>
              <a:t>1,y </a:t>
            </a:r>
            <a:r>
              <a:rPr lang="en-US" sz="2800" dirty="0">
                <a:latin typeface="Times New Roman" pitchFamily="18" charset="0"/>
                <a:cs typeface="Times New Roman" pitchFamily="18" charset="0"/>
              </a:rPr>
              <a:t>= 4</a:t>
            </a:r>
            <a:r>
              <a:rPr lang="bn-IN" sz="2800" dirty="0">
                <a:latin typeface="Times New Roman" pitchFamily="18" charset="0"/>
                <a:cs typeface="Times New Roman" pitchFamily="18" charset="0"/>
              </a:rPr>
              <a:t>)</a:t>
            </a:r>
            <a:endParaRPr lang="en-US" sz="2800" dirty="0"/>
          </a:p>
        </p:txBody>
      </p:sp>
      <p:sp>
        <p:nvSpPr>
          <p:cNvPr id="17" name="Rectangle 16"/>
          <p:cNvSpPr/>
          <p:nvPr/>
        </p:nvSpPr>
        <p:spPr>
          <a:xfrm>
            <a:off x="8077201" y="2599480"/>
            <a:ext cx="2049533" cy="523220"/>
          </a:xfrm>
          <a:prstGeom prst="rect">
            <a:avLst/>
          </a:prstGeom>
          <a:solidFill>
            <a:srgbClr val="E1FFFF"/>
          </a:solidFill>
          <a:ln w="19050">
            <a:solidFill>
              <a:schemeClr val="tx1"/>
            </a:solidFill>
          </a:ln>
        </p:spPr>
        <p:txBody>
          <a:bodyPr wrap="square">
            <a:spAutoFit/>
          </a:bodyPr>
          <a:lstStyle/>
          <a:p>
            <a:pPr algn="ctr"/>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 </a:t>
            </a:r>
            <a:r>
              <a:rPr lang="en-US" sz="2800" dirty="0">
                <a:latin typeface="Times New Roman" pitchFamily="18" charset="0"/>
                <a:cs typeface="Times New Roman" pitchFamily="18" charset="0"/>
              </a:rPr>
              <a:t>7,y </a:t>
            </a:r>
            <a:r>
              <a:rPr lang="en-US" sz="2800" dirty="0">
                <a:latin typeface="Times New Roman" pitchFamily="18" charset="0"/>
                <a:cs typeface="Times New Roman" pitchFamily="18" charset="0"/>
              </a:rPr>
              <a:t>= 4</a:t>
            </a:r>
            <a:r>
              <a:rPr lang="bn-IN" sz="2800" dirty="0">
                <a:latin typeface="Times New Roman" pitchFamily="18" charset="0"/>
                <a:cs typeface="Times New Roman" pitchFamily="18" charset="0"/>
              </a:rPr>
              <a:t>) </a:t>
            </a:r>
            <a:r>
              <a:rPr lang="bn-IN" sz="2800" dirty="0">
                <a:latin typeface="Times New Roman" pitchFamily="18" charset="0"/>
                <a:cs typeface="Times New Roman" pitchFamily="18" charset="0"/>
              </a:rPr>
              <a:t> </a:t>
            </a:r>
            <a:endParaRPr lang="en-US" sz="2800" dirty="0"/>
          </a:p>
        </p:txBody>
      </p:sp>
      <p:sp>
        <p:nvSpPr>
          <p:cNvPr id="18" name="Rectangle 17"/>
          <p:cNvSpPr/>
          <p:nvPr/>
        </p:nvSpPr>
        <p:spPr>
          <a:xfrm>
            <a:off x="2078580" y="2600980"/>
            <a:ext cx="1960020" cy="523220"/>
          </a:xfrm>
          <a:prstGeom prst="rect">
            <a:avLst/>
          </a:prstGeom>
          <a:solidFill>
            <a:srgbClr val="E1FFFF"/>
          </a:solidFill>
          <a:ln w="19050">
            <a:solidFill>
              <a:schemeClr val="tx1"/>
            </a:solidFill>
          </a:ln>
        </p:spPr>
        <p:txBody>
          <a:bodyPr wrap="square">
            <a:spAutoFit/>
          </a:bodyPr>
          <a:lstStyle/>
          <a:p>
            <a:pPr algn="ctr"/>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 </a:t>
            </a:r>
            <a:r>
              <a:rPr lang="en-US" sz="2800" dirty="0">
                <a:latin typeface="Times New Roman" pitchFamily="18" charset="0"/>
                <a:cs typeface="Times New Roman" pitchFamily="18" charset="0"/>
              </a:rPr>
              <a:t>4,y </a:t>
            </a:r>
            <a:r>
              <a:rPr lang="en-US" sz="2800" dirty="0">
                <a:latin typeface="Times New Roman" pitchFamily="18" charset="0"/>
                <a:cs typeface="Times New Roman" pitchFamily="18" charset="0"/>
              </a:rPr>
              <a:t>=1</a:t>
            </a:r>
            <a:r>
              <a:rPr lang="bn-IN" sz="2800" dirty="0">
                <a:latin typeface="Times New Roman" pitchFamily="18" charset="0"/>
                <a:cs typeface="Times New Roman" pitchFamily="18" charset="0"/>
              </a:rPr>
              <a:t>)  </a:t>
            </a:r>
          </a:p>
        </p:txBody>
      </p:sp>
      <p:sp>
        <p:nvSpPr>
          <p:cNvPr id="19" name="Rectangle 18"/>
          <p:cNvSpPr/>
          <p:nvPr/>
        </p:nvSpPr>
        <p:spPr>
          <a:xfrm>
            <a:off x="4038600" y="2600980"/>
            <a:ext cx="2017986" cy="523220"/>
          </a:xfrm>
          <a:prstGeom prst="rect">
            <a:avLst/>
          </a:prstGeom>
          <a:solidFill>
            <a:srgbClr val="E1FFFF"/>
          </a:solidFill>
          <a:ln w="19050">
            <a:solidFill>
              <a:schemeClr val="tx1"/>
            </a:solidFill>
          </a:ln>
        </p:spPr>
        <p:txBody>
          <a:bodyPr wrap="square">
            <a:spAutoFit/>
          </a:bodyPr>
          <a:lstStyle/>
          <a:p>
            <a:pPr algn="ctr"/>
            <a:r>
              <a:rPr lang="bn-IN" sz="2800" dirty="0">
                <a:latin typeface="Times New Roman" pitchFamily="18" charset="0"/>
                <a:cs typeface="Times New Roman" pitchFamily="18" charset="0"/>
              </a:rPr>
              <a:t> (</a:t>
            </a:r>
            <a:r>
              <a:rPr lang="en-US" sz="2800" dirty="0">
                <a:latin typeface="Times New Roman" pitchFamily="18" charset="0"/>
                <a:cs typeface="Times New Roman" pitchFamily="18" charset="0"/>
              </a:rPr>
              <a:t>x =</a:t>
            </a:r>
            <a:r>
              <a:rPr lang="en-US" sz="2800" dirty="0">
                <a:latin typeface="Times New Roman" pitchFamily="18" charset="0"/>
                <a:cs typeface="Times New Roman" pitchFamily="18" charset="0"/>
              </a:rPr>
              <a:t>5,y </a:t>
            </a:r>
            <a:r>
              <a:rPr lang="en-US" sz="2800" dirty="0">
                <a:latin typeface="Times New Roman" pitchFamily="18" charset="0"/>
                <a:cs typeface="Times New Roman" pitchFamily="18" charset="0"/>
              </a:rPr>
              <a:t>= 2</a:t>
            </a:r>
            <a:r>
              <a:rPr lang="bn-IN" sz="2800" dirty="0">
                <a:latin typeface="Times New Roman" pitchFamily="18" charset="0"/>
                <a:cs typeface="Times New Roman" pitchFamily="18" charset="0"/>
              </a:rPr>
              <a:t>)  </a:t>
            </a:r>
          </a:p>
        </p:txBody>
      </p:sp>
      <p:sp>
        <p:nvSpPr>
          <p:cNvPr id="20" name="Rectangle 19"/>
          <p:cNvSpPr/>
          <p:nvPr/>
        </p:nvSpPr>
        <p:spPr>
          <a:xfrm>
            <a:off x="6056587" y="2600979"/>
            <a:ext cx="2020614" cy="523220"/>
          </a:xfrm>
          <a:prstGeom prst="rect">
            <a:avLst/>
          </a:prstGeom>
          <a:solidFill>
            <a:srgbClr val="E1FFFF"/>
          </a:solidFill>
          <a:ln w="19050">
            <a:solidFill>
              <a:schemeClr val="tx1"/>
            </a:solidFill>
          </a:ln>
        </p:spPr>
        <p:txBody>
          <a:bodyPr wrap="square">
            <a:spAutoFit/>
          </a:bodyPr>
          <a:lstStyle/>
          <a:p>
            <a:pPr algn="ctr"/>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 </a:t>
            </a:r>
            <a:r>
              <a:rPr lang="en-US" sz="2800" dirty="0">
                <a:latin typeface="Times New Roman" pitchFamily="18" charset="0"/>
                <a:cs typeface="Times New Roman" pitchFamily="18" charset="0"/>
              </a:rPr>
              <a:t>6,y </a:t>
            </a:r>
            <a:r>
              <a:rPr lang="en-US" sz="2800" dirty="0">
                <a:latin typeface="Times New Roman" pitchFamily="18" charset="0"/>
                <a:cs typeface="Times New Roman" pitchFamily="18" charset="0"/>
              </a:rPr>
              <a:t>= 3</a:t>
            </a:r>
          </a:p>
        </p:txBody>
      </p:sp>
    </p:spTree>
    <p:extLst>
      <p:ext uri="{BB962C8B-B14F-4D97-AF65-F5344CB8AC3E}">
        <p14:creationId xmlns:p14="http://schemas.microsoft.com/office/powerpoint/2010/main" val="1369728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wipe(left)">
                                      <p:cBhvr>
                                        <p:cTn id="42" dur="2000"/>
                                        <p:tgtEl>
                                          <p:spTgt spid="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20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2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txEl>
                                              <p:pRg st="5" end="5"/>
                                            </p:txEl>
                                          </p:spTgt>
                                        </p:tgtEl>
                                        <p:attrNameLst>
                                          <p:attrName>style.visibility</p:attrName>
                                        </p:attrNameLst>
                                      </p:cBhvr>
                                      <p:to>
                                        <p:strVal val="visible"/>
                                      </p:to>
                                    </p:set>
                                    <p:animEffect transition="in" filter="wipe(left)">
                                      <p:cBhvr>
                                        <p:cTn id="72" dur="1000"/>
                                        <p:tgtEl>
                                          <p:spTgt spid="2">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left)">
                                      <p:cBhvr>
                                        <p:cTn id="77" dur="10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
                                            <p:txEl>
                                              <p:pRg st="7" end="7"/>
                                            </p:txEl>
                                          </p:spTgt>
                                        </p:tgtEl>
                                        <p:attrNameLst>
                                          <p:attrName>style.visibility</p:attrName>
                                        </p:attrNameLst>
                                      </p:cBhvr>
                                      <p:to>
                                        <p:strVal val="visible"/>
                                      </p:to>
                                    </p:set>
                                    <p:animEffect transition="in" filter="wipe(left)">
                                      <p:cBhvr>
                                        <p:cTn id="82" dur="1000"/>
                                        <p:tgtEl>
                                          <p:spTgt spid="2">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10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additive="base">
                                        <p:cTn id="92" dur="500" fill="hold"/>
                                        <p:tgtEl>
                                          <p:spTgt spid="8"/>
                                        </p:tgtEl>
                                        <p:attrNameLst>
                                          <p:attrName>ppt_x</p:attrName>
                                        </p:attrNameLst>
                                      </p:cBhvr>
                                      <p:tavLst>
                                        <p:tav tm="0">
                                          <p:val>
                                            <p:strVal val="#ppt_x"/>
                                          </p:val>
                                        </p:tav>
                                        <p:tav tm="100000">
                                          <p:val>
                                            <p:strVal val="#ppt_x"/>
                                          </p:val>
                                        </p:tav>
                                      </p:tavLst>
                                    </p:anim>
                                    <p:anim calcmode="lin" valueType="num">
                                      <p:cBhvr additive="base">
                                        <p:cTn id="9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8" grpId="0" animBg="1"/>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0px-Linear_Function_Graph.svg.pn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6075413" y="685800"/>
            <a:ext cx="4114800" cy="3759200"/>
          </a:xfrm>
          <a:prstGeom prst="rect">
            <a:avLst/>
          </a:prstGeom>
          <a:noFill/>
          <a:ln w="12700">
            <a:solidFill>
              <a:schemeClr val="tx1"/>
            </a:solidFill>
            <a:miter lim="800000"/>
            <a:headEnd/>
            <a:tailEnd/>
          </a:ln>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1111" t="13334" r="23334" b="12592"/>
          <a:stretch/>
        </p:blipFill>
        <p:spPr>
          <a:xfrm>
            <a:off x="2108200" y="685800"/>
            <a:ext cx="3835400" cy="3759200"/>
          </a:xfrm>
          <a:prstGeom prst="rect">
            <a:avLst/>
          </a:prstGeom>
          <a:ln w="12700">
            <a:solidFill>
              <a:schemeClr val="tx1"/>
            </a:solidFill>
          </a:ln>
        </p:spPr>
      </p:pic>
      <p:sp>
        <p:nvSpPr>
          <p:cNvPr id="5" name="TextBox 4"/>
          <p:cNvSpPr txBox="1"/>
          <p:nvPr/>
        </p:nvSpPr>
        <p:spPr>
          <a:xfrm>
            <a:off x="6075413" y="4724401"/>
            <a:ext cx="4114800" cy="584775"/>
          </a:xfrm>
          <a:prstGeom prst="rect">
            <a:avLst/>
          </a:prstGeom>
          <a:solidFill>
            <a:srgbClr val="99FFCC"/>
          </a:solidFill>
          <a:ln w="19050">
            <a:solidFill>
              <a:schemeClr val="tx1"/>
            </a:solidFill>
          </a:ln>
        </p:spPr>
        <p:txBody>
          <a:bodyPr wrap="square" rtlCol="0">
            <a:spAutoFit/>
          </a:bodyPr>
          <a:lstStyle/>
          <a:p>
            <a:pPr algn="ctr"/>
            <a:r>
              <a:rPr lang="bn-IN" sz="3200" dirty="0">
                <a:latin typeface="NikoshBAN" pitchFamily="2" charset="0"/>
                <a:cs typeface="NikoshBAN" pitchFamily="2" charset="0"/>
              </a:rPr>
              <a:t>সরল সহসমীকরণ</a:t>
            </a:r>
            <a:endParaRPr lang="en-US" sz="3200" dirty="0">
              <a:latin typeface="NikoshBAN" pitchFamily="2" charset="0"/>
              <a:cs typeface="NikoshBAN" pitchFamily="2" charset="0"/>
            </a:endParaRPr>
          </a:p>
        </p:txBody>
      </p:sp>
      <p:cxnSp>
        <p:nvCxnSpPr>
          <p:cNvPr id="7" name="Straight Connector 6"/>
          <p:cNvCxnSpPr/>
          <p:nvPr/>
        </p:nvCxnSpPr>
        <p:spPr>
          <a:xfrm>
            <a:off x="8666213" y="2070100"/>
            <a:ext cx="0" cy="762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32813" y="2070100"/>
            <a:ext cx="533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123414" y="2242810"/>
            <a:ext cx="782587" cy="523220"/>
          </a:xfrm>
          <a:prstGeom prst="rect">
            <a:avLst/>
          </a:prstGeom>
          <a:noFill/>
        </p:spPr>
        <p:txBody>
          <a:bodyPr wrap="none" rtlCol="0">
            <a:spAutoFit/>
          </a:bodyPr>
          <a:lstStyle/>
          <a:p>
            <a:r>
              <a:rPr lang="bn-IN" sz="2800" dirty="0">
                <a:latin typeface="NikoshBAN" pitchFamily="2" charset="0"/>
                <a:cs typeface="NikoshBAN" pitchFamily="2" charset="0"/>
              </a:rPr>
              <a:t>কোটি</a:t>
            </a:r>
            <a:endParaRPr lang="en-US" sz="2800" dirty="0">
              <a:latin typeface="NikoshBAN" pitchFamily="2" charset="0"/>
              <a:cs typeface="NikoshBAN" pitchFamily="2" charset="0"/>
            </a:endParaRPr>
          </a:p>
        </p:txBody>
      </p:sp>
      <p:sp>
        <p:nvSpPr>
          <p:cNvPr id="18" name="TextBox 17"/>
          <p:cNvSpPr txBox="1"/>
          <p:nvPr/>
        </p:nvSpPr>
        <p:spPr>
          <a:xfrm>
            <a:off x="8153401" y="1305580"/>
            <a:ext cx="585417" cy="523220"/>
          </a:xfrm>
          <a:prstGeom prst="rect">
            <a:avLst/>
          </a:prstGeom>
          <a:noFill/>
        </p:spPr>
        <p:txBody>
          <a:bodyPr wrap="none" rtlCol="0">
            <a:spAutoFit/>
          </a:bodyPr>
          <a:lstStyle/>
          <a:p>
            <a:r>
              <a:rPr lang="bn-IN" sz="2800" dirty="0">
                <a:latin typeface="NikoshBAN" pitchFamily="2" charset="0"/>
                <a:cs typeface="NikoshBAN" pitchFamily="2" charset="0"/>
              </a:rPr>
              <a:t>ভুজ</a:t>
            </a:r>
            <a:endParaRPr lang="en-US" sz="2800" dirty="0">
              <a:latin typeface="NikoshBAN" pitchFamily="2" charset="0"/>
              <a:cs typeface="NikoshBAN" pitchFamily="2" charset="0"/>
            </a:endParaRPr>
          </a:p>
        </p:txBody>
      </p:sp>
      <p:sp>
        <p:nvSpPr>
          <p:cNvPr id="24" name="TextBox 23"/>
          <p:cNvSpPr txBox="1"/>
          <p:nvPr/>
        </p:nvSpPr>
        <p:spPr>
          <a:xfrm>
            <a:off x="2108200" y="4724402"/>
            <a:ext cx="3835400"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IN" sz="3200" dirty="0">
                <a:latin typeface="NikoshBAN" pitchFamily="2" charset="0"/>
                <a:cs typeface="NikoshBAN" pitchFamily="2" charset="0"/>
              </a:rPr>
              <a:t>সরল সমীকরণ</a:t>
            </a:r>
            <a:endParaRPr lang="en-US" sz="3200" dirty="0">
              <a:latin typeface="NikoshBAN" pitchFamily="2" charset="0"/>
              <a:cs typeface="NikoshBAN" pitchFamily="2" charset="0"/>
            </a:endParaRPr>
          </a:p>
        </p:txBody>
      </p:sp>
      <p:sp>
        <p:nvSpPr>
          <p:cNvPr id="25" name="TextBox 24"/>
          <p:cNvSpPr txBox="1"/>
          <p:nvPr/>
        </p:nvSpPr>
        <p:spPr>
          <a:xfrm>
            <a:off x="2057400" y="5562601"/>
            <a:ext cx="8178800" cy="584775"/>
          </a:xfrm>
          <a:prstGeom prst="rect">
            <a:avLst/>
          </a:prstGeom>
          <a:solidFill>
            <a:srgbClr val="FFCCFF"/>
          </a:solidFill>
          <a:ln w="19050">
            <a:solidFill>
              <a:schemeClr val="tx1"/>
            </a:solidFill>
          </a:ln>
        </p:spPr>
        <p:txBody>
          <a:bodyPr wrap="square" rtlCol="0">
            <a:spAutoFit/>
          </a:bodyPr>
          <a:lstStyle/>
          <a:p>
            <a:pPr algn="ctr"/>
            <a:r>
              <a:rPr lang="bn-IN" sz="3200" dirty="0">
                <a:latin typeface="NikoshBAN" pitchFamily="2" charset="0"/>
                <a:cs typeface="NikoshBAN" pitchFamily="2" charset="0"/>
              </a:rPr>
              <a:t>ছেদবিন্দুর স্থানাঙ্ক = </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x,y</a:t>
            </a:r>
            <a:r>
              <a:rPr lang="en-US" sz="3200" dirty="0">
                <a:latin typeface="Times New Roman" pitchFamily="18" charset="0"/>
                <a:cs typeface="Times New Roman" pitchFamily="18" charset="0"/>
              </a:rPr>
              <a:t>) = (</a:t>
            </a:r>
            <a:r>
              <a:rPr lang="bn-IN" sz="3200" dirty="0">
                <a:latin typeface="NikoshBAN" pitchFamily="2" charset="0"/>
                <a:cs typeface="NikoshBAN" pitchFamily="2" charset="0"/>
              </a:rPr>
              <a:t>ভুজ, কোটি)</a:t>
            </a:r>
            <a:endParaRPr lang="en-US" sz="3200" dirty="0">
              <a:latin typeface="Times New Roman" pitchFamily="18" charset="0"/>
              <a:cs typeface="Times New Roman" pitchFamily="18" charset="0"/>
            </a:endParaRPr>
          </a:p>
        </p:txBody>
      </p:sp>
      <p:sp>
        <p:nvSpPr>
          <p:cNvPr id="13" name="TextBox 12"/>
          <p:cNvSpPr txBox="1"/>
          <p:nvPr/>
        </p:nvSpPr>
        <p:spPr>
          <a:xfrm>
            <a:off x="8785020" y="1808490"/>
            <a:ext cx="849913" cy="523220"/>
          </a:xfrm>
          <a:prstGeom prst="rect">
            <a:avLst/>
          </a:prstGeom>
          <a:noFill/>
        </p:spPr>
        <p:txBody>
          <a:bodyPr wrap="none" rtlCol="0">
            <a:spAutoFit/>
          </a:bodyPr>
          <a:lstStyle/>
          <a:p>
            <a:r>
              <a:rPr lang="bn-BD" sz="2800" dirty="0">
                <a:latin typeface="NikoshBAN" pitchFamily="2" charset="0"/>
                <a:cs typeface="NikoshBAN" pitchFamily="2" charset="0"/>
              </a:rPr>
              <a:t>(</a:t>
            </a:r>
            <a:r>
              <a:rPr lang="en-US" sz="2800" dirty="0" err="1">
                <a:latin typeface="Times New Roman" pitchFamily="18" charset="0"/>
                <a:cs typeface="Times New Roman" pitchFamily="18" charset="0"/>
              </a:rPr>
              <a:t>x,y</a:t>
            </a:r>
            <a:r>
              <a:rPr lang="en-US" sz="2800" dirty="0">
                <a:latin typeface="Times New Roman" pitchFamily="18" charset="0"/>
                <a:cs typeface="Times New Roman" pitchFamily="18" charset="0"/>
              </a:rPr>
              <a:t>)</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569137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repeatCount="indefinite"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1000"/>
                                        <p:tgtEl>
                                          <p:spTgt spid="11"/>
                                        </p:tgtEl>
                                      </p:cBhvr>
                                    </p:animEffect>
                                  </p:childTnLst>
                                </p:cTn>
                              </p:par>
                            </p:childTnLst>
                          </p:cTn>
                        </p:par>
                        <p:par>
                          <p:cTn id="32" fill="hold">
                            <p:stCondLst>
                              <p:cond delay="1000"/>
                            </p:stCondLst>
                            <p:childTnLst>
                              <p:par>
                                <p:cTn id="33" presetID="35" presetClass="emph" presetSubtype="0" repeatCount="indefinite" fill="hold" nodeType="afterEffect">
                                  <p:stCondLst>
                                    <p:cond delay="0"/>
                                  </p:stCondLst>
                                  <p:childTnLst>
                                    <p:anim calcmode="discrete" valueType="str">
                                      <p:cBhvr>
                                        <p:cTn id="34"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repeatCount="indefinite"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1000"/>
                                        <p:tgtEl>
                                          <p:spTgt spid="7"/>
                                        </p:tgtEl>
                                      </p:cBhvr>
                                    </p:animEffect>
                                  </p:childTnLst>
                                </p:cTn>
                              </p:par>
                            </p:childTnLst>
                          </p:cTn>
                        </p:par>
                        <p:par>
                          <p:cTn id="45" fill="hold">
                            <p:stCondLst>
                              <p:cond delay="1000"/>
                            </p:stCondLst>
                            <p:childTnLst>
                              <p:par>
                                <p:cTn id="46" presetID="35" presetClass="emph" presetSubtype="0" repeatCount="indefinite" fill="hold" nodeType="afterEffect">
                                  <p:stCondLst>
                                    <p:cond delay="0"/>
                                  </p:stCondLst>
                                  <p:childTnLst>
                                    <p:anim calcmode="discrete" valueType="str">
                                      <p:cBhvr>
                                        <p:cTn id="47"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1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1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24" grpId="0" animBg="1"/>
      <p:bldP spid="25" grpId="0" animBg="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923</Words>
  <Application>Microsoft Office PowerPoint</Application>
  <PresentationFormat>Widescreen</PresentationFormat>
  <Paragraphs>183</Paragraphs>
  <Slides>17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Cambria Math</vt:lpstr>
      <vt:lpstr>NikoshBAN</vt:lpstr>
      <vt:lpstr>Symbol</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Mahbub Ict</dc:creator>
  <cp:lastModifiedBy>Mahbub Ict</cp:lastModifiedBy>
  <cp:revision>21</cp:revision>
  <dcterms:created xsi:type="dcterms:W3CDTF">2020-03-30T15:12:47Z</dcterms:created>
  <dcterms:modified xsi:type="dcterms:W3CDTF">2020-03-30T15:31:56Z</dcterms:modified>
</cp:coreProperties>
</file>