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8" r:id="rId1"/>
  </p:sldMasterIdLst>
  <p:sldIdLst>
    <p:sldId id="256" r:id="rId2"/>
    <p:sldId id="272" r:id="rId3"/>
    <p:sldId id="258" r:id="rId4"/>
    <p:sldId id="259" r:id="rId5"/>
    <p:sldId id="260" r:id="rId6"/>
    <p:sldId id="261" r:id="rId7"/>
    <p:sldId id="262" r:id="rId8"/>
    <p:sldId id="263" r:id="rId9"/>
    <p:sldId id="264" r:id="rId10"/>
    <p:sldId id="267" r:id="rId11"/>
    <p:sldId id="271" r:id="rId12"/>
    <p:sldId id="269" r:id="rId13"/>
    <p:sldId id="268"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FF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94374" autoAdjust="0"/>
  </p:normalViewPr>
  <p:slideViewPr>
    <p:cSldViewPr snapToGrid="0">
      <p:cViewPr varScale="1">
        <p:scale>
          <a:sx n="69" d="100"/>
          <a:sy n="69" d="100"/>
        </p:scale>
        <p:origin x="-78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271860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114849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 xmlns:p14="http://schemas.microsoft.com/office/powerpoint/2010/main" val="4018471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3356489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 xmlns:p14="http://schemas.microsoft.com/office/powerpoint/2010/main" val="1538429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462585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3464525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1727180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86936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4B8F8B-0164-48B9-B096-FFABD64A5E52}" type="datetimeFigureOut">
              <a:rPr lang="en-US" smtClean="0"/>
              <a:pPr/>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331692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4B8F8B-0164-48B9-B096-FFABD64A5E52}"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176919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4B8F8B-0164-48B9-B096-FFABD64A5E52}" type="datetimeFigureOut">
              <a:rPr lang="en-US" smtClean="0"/>
              <a:pPr/>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185576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4B8F8B-0164-48B9-B096-FFABD64A5E52}" type="datetimeFigureOut">
              <a:rPr lang="en-US" smtClean="0"/>
              <a:pPr/>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294735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4B8F8B-0164-48B9-B096-FFABD64A5E52}" type="datetimeFigureOut">
              <a:rPr lang="en-US" smtClean="0"/>
              <a:pPr/>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93215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4B8F8B-0164-48B9-B096-FFABD64A5E52}"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3859426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94B8F8B-0164-48B9-B096-FFABD64A5E52}" type="datetimeFigureOut">
              <a:rPr lang="en-US" smtClean="0"/>
              <a:pPr/>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337491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4B8F8B-0164-48B9-B096-FFABD64A5E52}" type="datetimeFigureOut">
              <a:rPr lang="en-US" smtClean="0"/>
              <a:pPr/>
              <a:t>3/30/2020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3DC128F-0138-4643-AC5E-949BB34D5198}" type="slidenum">
              <a:rPr lang="en-US" smtClean="0"/>
              <a:pPr/>
              <a:t>‹#›</a:t>
            </a:fld>
            <a:endParaRPr lang="en-US"/>
          </a:p>
        </p:txBody>
      </p:sp>
    </p:spTree>
    <p:extLst>
      <p:ext uri="{BB962C8B-B14F-4D97-AF65-F5344CB8AC3E}">
        <p14:creationId xmlns="" xmlns:p14="http://schemas.microsoft.com/office/powerpoint/2010/main" val="1457378918"/>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5164" y="263236"/>
            <a:ext cx="7523017" cy="2632364"/>
          </a:xfrm>
        </p:spPr>
        <p:txBody>
          <a:bodyPr>
            <a:noAutofit/>
          </a:bodyPr>
          <a:lstStyle/>
          <a:p>
            <a:pPr algn="ctr"/>
            <a:r>
              <a:rPr lang="bn-IN" sz="21500" dirty="0" smtClean="0">
                <a:solidFill>
                  <a:srgbClr val="FF0000"/>
                </a:solidFill>
                <a:latin typeface="NikoshBAN" panose="02000000000000000000" pitchFamily="2" charset="0"/>
                <a:cs typeface="NikoshBAN" panose="02000000000000000000" pitchFamily="2" charset="0"/>
              </a:rPr>
              <a:t>স্বাগতম</a:t>
            </a:r>
            <a:endParaRPr lang="en-US" dirty="0">
              <a:solidFill>
                <a:srgbClr val="FF0000"/>
              </a:solidFill>
              <a:latin typeface="NikoshBAN" panose="02000000000000000000" pitchFamily="2" charset="0"/>
              <a:cs typeface="NikoshBAN" panose="02000000000000000000" pitchFamily="2" charset="0"/>
            </a:endParaRPr>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384595" y="1805855"/>
            <a:ext cx="2571750" cy="2276475"/>
          </a:xfrm>
          <a:prstGeom prst="rect">
            <a:avLst/>
          </a:prstGeom>
        </p:spPr>
      </p:pic>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040076" y="2476500"/>
            <a:ext cx="1905000" cy="1905000"/>
          </a:xfrm>
          <a:prstGeom prst="rect">
            <a:avLst/>
          </a:prstGeom>
        </p:spPr>
      </p:pic>
      <p:pic>
        <p:nvPicPr>
          <p:cNvPr id="7" name="Picture 6" descr="16.jpg"/>
          <p:cNvPicPr>
            <a:picLocks noChangeAspect="1"/>
          </p:cNvPicPr>
          <p:nvPr/>
        </p:nvPicPr>
        <p:blipFill>
          <a:blip r:embed="rId4"/>
          <a:stretch>
            <a:fillRect/>
          </a:stretch>
        </p:blipFill>
        <p:spPr>
          <a:xfrm>
            <a:off x="4641273" y="2208876"/>
            <a:ext cx="1704110" cy="2158539"/>
          </a:xfrm>
          <a:prstGeom prst="rect">
            <a:avLst/>
          </a:prstGeom>
        </p:spPr>
      </p:pic>
      <p:sp>
        <p:nvSpPr>
          <p:cNvPr id="9" name="TextBox 8"/>
          <p:cNvSpPr txBox="1"/>
          <p:nvPr/>
        </p:nvSpPr>
        <p:spPr>
          <a:xfrm>
            <a:off x="1801091" y="4876800"/>
            <a:ext cx="7606145" cy="369332"/>
          </a:xfrm>
          <a:prstGeom prst="rect">
            <a:avLst/>
          </a:prstGeom>
          <a:noFill/>
        </p:spPr>
        <p:txBody>
          <a:bodyPr wrap="square" rtlCol="0">
            <a:spAutoFit/>
          </a:bodyPr>
          <a:lstStyle/>
          <a:p>
            <a:r>
              <a:rPr lang="en-US" dirty="0" err="1" smtClean="0"/>
              <a:t>সিনিয়র</a:t>
            </a:r>
            <a:r>
              <a:rPr lang="en-US" dirty="0" smtClean="0"/>
              <a:t> </a:t>
            </a:r>
            <a:r>
              <a:rPr lang="en-US" dirty="0" err="1" smtClean="0"/>
              <a:t>শিক্ষক</a:t>
            </a:r>
            <a:r>
              <a:rPr lang="en-US" dirty="0" smtClean="0"/>
              <a:t>, </a:t>
            </a:r>
            <a:r>
              <a:rPr lang="en-US" dirty="0" err="1" smtClean="0"/>
              <a:t>মেহের</a:t>
            </a:r>
            <a:r>
              <a:rPr lang="en-US" dirty="0" smtClean="0"/>
              <a:t> </a:t>
            </a:r>
            <a:r>
              <a:rPr lang="en-US" dirty="0" err="1" smtClean="0"/>
              <a:t>আটি</a:t>
            </a:r>
            <a:r>
              <a:rPr lang="en-US" dirty="0" smtClean="0"/>
              <a:t> </a:t>
            </a:r>
            <a:r>
              <a:rPr lang="en-US" dirty="0" err="1" smtClean="0"/>
              <a:t>হযরত</a:t>
            </a:r>
            <a:r>
              <a:rPr lang="en-US" dirty="0" smtClean="0"/>
              <a:t> </a:t>
            </a:r>
            <a:r>
              <a:rPr lang="en-US" dirty="0" err="1" smtClean="0"/>
              <a:t>নুরুদ্দিন</a:t>
            </a:r>
            <a:r>
              <a:rPr lang="en-US" dirty="0" smtClean="0"/>
              <a:t> </a:t>
            </a:r>
            <a:r>
              <a:rPr lang="en-US" dirty="0" err="1" smtClean="0"/>
              <a:t>শাহ</a:t>
            </a:r>
            <a:r>
              <a:rPr lang="en-US" dirty="0" smtClean="0"/>
              <a:t>(</a:t>
            </a:r>
            <a:r>
              <a:rPr lang="en-US" dirty="0" err="1" smtClean="0"/>
              <a:t>রঃ</a:t>
            </a:r>
            <a:r>
              <a:rPr lang="en-US" dirty="0" smtClean="0"/>
              <a:t>) </a:t>
            </a:r>
            <a:r>
              <a:rPr lang="en-US" dirty="0" err="1" smtClean="0"/>
              <a:t>দাখিল</a:t>
            </a:r>
            <a:r>
              <a:rPr lang="en-US" dirty="0" smtClean="0"/>
              <a:t> </a:t>
            </a:r>
            <a:r>
              <a:rPr lang="en-US" dirty="0" err="1" smtClean="0"/>
              <a:t>মাদ্রাসা</a:t>
            </a:r>
            <a:r>
              <a:rPr lang="en-US" dirty="0" smtClean="0"/>
              <a:t>, </a:t>
            </a:r>
            <a:r>
              <a:rPr lang="en-US" dirty="0" err="1" smtClean="0"/>
              <a:t>পটিয়া</a:t>
            </a:r>
            <a:r>
              <a:rPr lang="en-US" dirty="0" smtClean="0"/>
              <a:t>, </a:t>
            </a:r>
            <a:r>
              <a:rPr lang="en-US" dirty="0" err="1" smtClean="0"/>
              <a:t>চট্টগ্রাম</a:t>
            </a:r>
            <a:r>
              <a:rPr lang="en-US" dirty="0" smtClean="0"/>
              <a:t>।</a:t>
            </a:r>
            <a:endParaRPr lang="en-US" dirty="0"/>
          </a:p>
        </p:txBody>
      </p:sp>
    </p:spTree>
    <p:extLst>
      <p:ext uri="{BB962C8B-B14F-4D97-AF65-F5344CB8AC3E}">
        <p14:creationId xmlns="" xmlns:p14="http://schemas.microsoft.com/office/powerpoint/2010/main" val="24679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6204" y="1854926"/>
            <a:ext cx="1188720" cy="400110"/>
          </a:xfrm>
          <a:prstGeom prst="rect">
            <a:avLst/>
          </a:prstGeom>
          <a:noFill/>
        </p:spPr>
        <p:txBody>
          <a:bodyPr wrap="square" rtlCol="0">
            <a:spAutoFit/>
          </a:bodyPr>
          <a:lstStyle/>
          <a:p>
            <a:r>
              <a:rPr lang="bn-IN" sz="2000" dirty="0" smtClean="0">
                <a:latin typeface="NikoshBAN" panose="02000000000000000000" pitchFamily="2" charset="0"/>
                <a:cs typeface="NikoshBAN" panose="02000000000000000000" pitchFamily="2" charset="0"/>
              </a:rPr>
              <a:t>কার ৭৫</a:t>
            </a:r>
            <a:r>
              <a:rPr lang="bn-IN" sz="2000" baseline="30000" dirty="0" smtClean="0">
                <a:latin typeface="NikoshBAN" panose="02000000000000000000" pitchFamily="2" charset="0"/>
                <a:cs typeface="NikoshBAN" panose="02000000000000000000" pitchFamily="2" charset="0"/>
              </a:rPr>
              <a:t>০</a:t>
            </a:r>
            <a:endParaRPr lang="en-US" sz="2000" baseline="30000" dirty="0">
              <a:latin typeface="NikoshBAN" panose="02000000000000000000" pitchFamily="2" charset="0"/>
              <a:cs typeface="NikoshBAN" panose="02000000000000000000" pitchFamily="2" charset="0"/>
            </a:endParaRPr>
          </a:p>
        </p:txBody>
      </p:sp>
      <p:sp>
        <p:nvSpPr>
          <p:cNvPr id="6" name="TextBox 5"/>
          <p:cNvSpPr txBox="1"/>
          <p:nvPr/>
        </p:nvSpPr>
        <p:spPr>
          <a:xfrm>
            <a:off x="653140" y="2547257"/>
            <a:ext cx="1436914" cy="400110"/>
          </a:xfrm>
          <a:prstGeom prst="rect">
            <a:avLst/>
          </a:prstGeom>
          <a:noFill/>
        </p:spPr>
        <p:txBody>
          <a:bodyPr wrap="square" rtlCol="0">
            <a:spAutoFit/>
          </a:bodyPr>
          <a:lstStyle/>
          <a:p>
            <a:r>
              <a:rPr lang="bn-IN" sz="2000" dirty="0" smtClean="0">
                <a:latin typeface="NikoshBAN" panose="02000000000000000000" pitchFamily="2" charset="0"/>
                <a:cs typeface="NikoshBAN" panose="02000000000000000000" pitchFamily="2" charset="0"/>
              </a:rPr>
              <a:t>নৌযান ৪৫</a:t>
            </a:r>
            <a:r>
              <a:rPr lang="bn-IN" sz="2000" baseline="30000" dirty="0" smtClean="0">
                <a:latin typeface="NikoshBAN" panose="02000000000000000000" pitchFamily="2" charset="0"/>
                <a:cs typeface="NikoshBAN" panose="02000000000000000000" pitchFamily="2" charset="0"/>
              </a:rPr>
              <a:t>০</a:t>
            </a:r>
            <a:endParaRPr lang="en-US" sz="2000" baseline="30000" dirty="0">
              <a:latin typeface="NikoshBAN" panose="02000000000000000000" pitchFamily="2" charset="0"/>
              <a:cs typeface="NikoshBAN" panose="02000000000000000000" pitchFamily="2" charset="0"/>
            </a:endParaRPr>
          </a:p>
        </p:txBody>
      </p:sp>
      <p:sp>
        <p:nvSpPr>
          <p:cNvPr id="7" name="Oval 6"/>
          <p:cNvSpPr/>
          <p:nvPr/>
        </p:nvSpPr>
        <p:spPr>
          <a:xfrm>
            <a:off x="5159828" y="1973196"/>
            <a:ext cx="3840480" cy="384048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V="1">
            <a:off x="7093134" y="3957662"/>
            <a:ext cx="6531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7158448" y="3974805"/>
            <a:ext cx="18418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59013" y="223738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5692502" y="2547257"/>
            <a:ext cx="1423370" cy="1427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flipV="1">
            <a:off x="5771643" y="5984534"/>
            <a:ext cx="855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6090684" y="3957662"/>
            <a:ext cx="986328" cy="15703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06167" y="2745568"/>
            <a:ext cx="901209" cy="369332"/>
          </a:xfrm>
          <a:prstGeom prst="rect">
            <a:avLst/>
          </a:prstGeom>
        </p:spPr>
        <p:txBody>
          <a:bodyPr wrap="none">
            <a:spAutoFit/>
          </a:bodyPr>
          <a:lstStyle/>
          <a:p>
            <a:r>
              <a:rPr lang="bn-IN" dirty="0">
                <a:latin typeface="NikoshBAN" panose="02000000000000000000" pitchFamily="2" charset="0"/>
                <a:cs typeface="NikoshBAN" panose="02000000000000000000" pitchFamily="2" charset="0"/>
              </a:rPr>
              <a:t>বাস ১৩৫</a:t>
            </a:r>
            <a:r>
              <a:rPr lang="bn-IN" baseline="30000" dirty="0">
                <a:latin typeface="NikoshBAN" panose="02000000000000000000" pitchFamily="2" charset="0"/>
                <a:cs typeface="NikoshBAN" panose="02000000000000000000" pitchFamily="2" charset="0"/>
              </a:rPr>
              <a:t>০</a:t>
            </a:r>
            <a:endParaRPr lang="en-US" baseline="30000" dirty="0">
              <a:latin typeface="NikoshBAN" panose="02000000000000000000" pitchFamily="2" charset="0"/>
              <a:cs typeface="NikoshBAN" panose="02000000000000000000" pitchFamily="2" charset="0"/>
            </a:endParaRPr>
          </a:p>
        </p:txBody>
      </p:sp>
      <p:sp>
        <p:nvSpPr>
          <p:cNvPr id="17" name="Rectangle 16"/>
          <p:cNvSpPr/>
          <p:nvPr/>
        </p:nvSpPr>
        <p:spPr>
          <a:xfrm>
            <a:off x="5647800" y="3646121"/>
            <a:ext cx="896399" cy="369332"/>
          </a:xfrm>
          <a:prstGeom prst="rect">
            <a:avLst/>
          </a:prstGeom>
        </p:spPr>
        <p:txBody>
          <a:bodyPr wrap="none">
            <a:spAutoFit/>
          </a:bodyPr>
          <a:lstStyle/>
          <a:p>
            <a:r>
              <a:rPr lang="bn-IN" dirty="0">
                <a:latin typeface="NikoshBAN" panose="02000000000000000000" pitchFamily="2" charset="0"/>
                <a:cs typeface="NikoshBAN" panose="02000000000000000000" pitchFamily="2" charset="0"/>
              </a:rPr>
              <a:t>ট্রাক ১০৫</a:t>
            </a:r>
            <a:r>
              <a:rPr lang="bn-IN" baseline="30000" dirty="0">
                <a:latin typeface="NikoshBAN" panose="02000000000000000000" pitchFamily="2" charset="0"/>
                <a:cs typeface="NikoshBAN" panose="02000000000000000000" pitchFamily="2" charset="0"/>
              </a:rPr>
              <a:t>০</a:t>
            </a:r>
            <a:endParaRPr lang="en-US" baseline="30000" dirty="0">
              <a:latin typeface="NikoshBAN" panose="02000000000000000000" pitchFamily="2" charset="0"/>
              <a:cs typeface="NikoshBAN" panose="02000000000000000000" pitchFamily="2" charset="0"/>
            </a:endParaRPr>
          </a:p>
        </p:txBody>
      </p:sp>
      <p:pic>
        <p:nvPicPr>
          <p:cNvPr id="18" name="Picture 1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7314361">
            <a:off x="5695896" y="3346617"/>
            <a:ext cx="4663844" cy="2438611"/>
          </a:xfrm>
          <a:prstGeom prst="rect">
            <a:avLst/>
          </a:prstGeom>
        </p:spPr>
      </p:pic>
      <p:pic>
        <p:nvPicPr>
          <p:cNvPr id="19" name="Picture 1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709186" y="5171862"/>
            <a:ext cx="1091279" cy="975445"/>
          </a:xfrm>
          <a:prstGeom prst="rect">
            <a:avLst/>
          </a:prstGeom>
        </p:spPr>
      </p:pic>
      <p:sp>
        <p:nvSpPr>
          <p:cNvPr id="20" name="Oval 19"/>
          <p:cNvSpPr/>
          <p:nvPr/>
        </p:nvSpPr>
        <p:spPr>
          <a:xfrm>
            <a:off x="8709186" y="571253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7072359">
            <a:off x="5329928" y="2246985"/>
            <a:ext cx="3610338" cy="4636183"/>
          </a:xfrm>
          <a:prstGeom prst="rect">
            <a:avLst/>
          </a:prstGeom>
        </p:spPr>
      </p:pic>
      <p:cxnSp>
        <p:nvCxnSpPr>
          <p:cNvPr id="27" name="Straight Connector 26"/>
          <p:cNvCxnSpPr/>
          <p:nvPr/>
        </p:nvCxnSpPr>
        <p:spPr>
          <a:xfrm>
            <a:off x="7088162" y="3957662"/>
            <a:ext cx="1279983" cy="13763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5956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22" presetClass="entr" presetSubtype="8"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8"/>
                                        </p:tgtEl>
                                        <p:attrNameLst>
                                          <p:attrName>ppt_x</p:attrName>
                                        </p:attrNameLst>
                                      </p:cBhvr>
                                      <p:tavLst>
                                        <p:tav tm="0">
                                          <p:val>
                                            <p:strVal val="ppt_x"/>
                                          </p:val>
                                        </p:tav>
                                        <p:tav tm="100000">
                                          <p:val>
                                            <p:strVal val="ppt_x"/>
                                          </p:val>
                                        </p:tav>
                                      </p:tavLst>
                                    </p:anim>
                                    <p:anim calcmode="lin" valueType="num">
                                      <p:cBhvr additive="base">
                                        <p:cTn id="56" dur="500"/>
                                        <p:tgtEl>
                                          <p:spTgt spid="18"/>
                                        </p:tgtEl>
                                        <p:attrNameLst>
                                          <p:attrName>ppt_y</p:attrName>
                                        </p:attrNameLst>
                                      </p:cBhvr>
                                      <p:tavLst>
                                        <p:tav tm="0">
                                          <p:val>
                                            <p:strVal val="ppt_y"/>
                                          </p:val>
                                        </p:tav>
                                        <p:tav tm="100000">
                                          <p:val>
                                            <p:strVal val="1+ppt_h/2"/>
                                          </p:val>
                                        </p:tav>
                                      </p:tavLst>
                                    </p:anim>
                                    <p:set>
                                      <p:cBhvr>
                                        <p:cTn id="57" dur="1" fill="hold">
                                          <p:stCondLst>
                                            <p:cond delay="499"/>
                                          </p:stCondLst>
                                        </p:cTn>
                                        <p:tgtEl>
                                          <p:spTgt spid="18"/>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19"/>
                                        </p:tgtEl>
                                        <p:attrNameLst>
                                          <p:attrName>ppt_x</p:attrName>
                                        </p:attrNameLst>
                                      </p:cBhvr>
                                      <p:tavLst>
                                        <p:tav tm="0">
                                          <p:val>
                                            <p:strVal val="ppt_x"/>
                                          </p:val>
                                        </p:tav>
                                        <p:tav tm="100000">
                                          <p:val>
                                            <p:strVal val="ppt_x"/>
                                          </p:val>
                                        </p:tav>
                                      </p:tavLst>
                                    </p:anim>
                                    <p:anim calcmode="lin" valueType="num">
                                      <p:cBhvr additive="base">
                                        <p:cTn id="60" dur="500"/>
                                        <p:tgtEl>
                                          <p:spTgt spid="19"/>
                                        </p:tgtEl>
                                        <p:attrNameLst>
                                          <p:attrName>ppt_y</p:attrName>
                                        </p:attrNameLst>
                                      </p:cBhvr>
                                      <p:tavLst>
                                        <p:tav tm="0">
                                          <p:val>
                                            <p:strVal val="ppt_y"/>
                                          </p:val>
                                        </p:tav>
                                        <p:tav tm="100000">
                                          <p:val>
                                            <p:strVal val="1+ppt_h/2"/>
                                          </p:val>
                                        </p:tav>
                                      </p:tavLst>
                                    </p:anim>
                                    <p:set>
                                      <p:cBhvr>
                                        <p:cTn id="61" dur="1" fill="hold">
                                          <p:stCondLst>
                                            <p:cond delay="499"/>
                                          </p:stCondLst>
                                        </p:cTn>
                                        <p:tgtEl>
                                          <p:spTgt spid="1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58333E-6 -1.48148E-6 L -0.12942 -0.24815 " pathEditMode="relative" rAng="0" ptsTypes="AA">
                                      <p:cBhvr>
                                        <p:cTn id="76" dur="2000" fill="hold"/>
                                        <p:tgtEl>
                                          <p:spTgt spid="19"/>
                                        </p:tgtEl>
                                        <p:attrNameLst>
                                          <p:attrName>ppt_x</p:attrName>
                                          <p:attrName>ppt_y</p:attrName>
                                        </p:attrNameLst>
                                      </p:cBhvr>
                                      <p:rCtr x="-6471" y="-12407"/>
                                    </p:animMotion>
                                  </p:childTnLst>
                                </p:cTn>
                              </p:par>
                            </p:childTnLst>
                          </p:cTn>
                        </p:par>
                      </p:childTnLst>
                    </p:cTn>
                  </p:par>
                  <p:par>
                    <p:cTn id="77" fill="hold">
                      <p:stCondLst>
                        <p:cond delay="indefinite"/>
                      </p:stCondLst>
                      <p:childTnLst>
                        <p:par>
                          <p:cTn id="78" fill="hold">
                            <p:stCondLst>
                              <p:cond delay="0"/>
                            </p:stCondLst>
                            <p:childTnLst>
                              <p:par>
                                <p:cTn id="79" presetID="49" presetClass="path" presetSubtype="0" accel="50000" decel="50000" fill="hold" grpId="1" nodeType="clickEffect">
                                  <p:stCondLst>
                                    <p:cond delay="0"/>
                                  </p:stCondLst>
                                  <p:childTnLst>
                                    <p:animMotion origin="layout" path="M 4.58333E-6 2.96296E-6 L 0.4802 0.46527 " pathEditMode="relative" rAng="0" ptsTypes="AA">
                                      <p:cBhvr>
                                        <p:cTn id="80" dur="2000" fill="hold"/>
                                        <p:tgtEl>
                                          <p:spTgt spid="4"/>
                                        </p:tgtEl>
                                        <p:attrNameLst>
                                          <p:attrName>ppt_x</p:attrName>
                                          <p:attrName>ppt_y</p:attrName>
                                        </p:attrNameLst>
                                      </p:cBhvr>
                                      <p:rCtr x="24010" y="23264"/>
                                    </p:animMotion>
                                  </p:childTnLst>
                                </p:cTn>
                              </p:par>
                              <p:par>
                                <p:cTn id="81" presetID="2" presetClass="exit" presetSubtype="4" fill="hold" nodeType="withEffect">
                                  <p:stCondLst>
                                    <p:cond delay="0"/>
                                  </p:stCondLst>
                                  <p:childTnLst>
                                    <p:anim calcmode="lin" valueType="num">
                                      <p:cBhvr additive="base">
                                        <p:cTn id="82" dur="500"/>
                                        <p:tgtEl>
                                          <p:spTgt spid="23"/>
                                        </p:tgtEl>
                                        <p:attrNameLst>
                                          <p:attrName>ppt_x</p:attrName>
                                        </p:attrNameLst>
                                      </p:cBhvr>
                                      <p:tavLst>
                                        <p:tav tm="0">
                                          <p:val>
                                            <p:strVal val="ppt_x"/>
                                          </p:val>
                                        </p:tav>
                                        <p:tav tm="100000">
                                          <p:val>
                                            <p:strVal val="ppt_x"/>
                                          </p:val>
                                        </p:tav>
                                      </p:tavLst>
                                    </p:anim>
                                    <p:anim calcmode="lin" valueType="num">
                                      <p:cBhvr additive="base">
                                        <p:cTn id="83" dur="500"/>
                                        <p:tgtEl>
                                          <p:spTgt spid="23"/>
                                        </p:tgtEl>
                                        <p:attrNameLst>
                                          <p:attrName>ppt_y</p:attrName>
                                        </p:attrNameLst>
                                      </p:cBhvr>
                                      <p:tavLst>
                                        <p:tav tm="0">
                                          <p:val>
                                            <p:strVal val="ppt_y"/>
                                          </p:val>
                                        </p:tav>
                                        <p:tav tm="100000">
                                          <p:val>
                                            <p:strVal val="1+ppt_h/2"/>
                                          </p:val>
                                        </p:tav>
                                      </p:tavLst>
                                    </p:anim>
                                    <p:set>
                                      <p:cBhvr>
                                        <p:cTn id="84" dur="1" fill="hold">
                                          <p:stCondLst>
                                            <p:cond delay="499"/>
                                          </p:stCondLst>
                                        </p:cTn>
                                        <p:tgtEl>
                                          <p:spTgt spid="2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9" presetClass="path" presetSubtype="0" accel="50000" decel="50000" fill="hold" grpId="1" nodeType="clickEffect">
                                  <p:stCondLst>
                                    <p:cond delay="0"/>
                                  </p:stCondLst>
                                  <p:childTnLst>
                                    <p:animMotion origin="layout" path="M 1.38778E-17 -4.44444E-6 L 0.56367 0.24399 " pathEditMode="relative" rAng="0" ptsTypes="AA">
                                      <p:cBhvr>
                                        <p:cTn id="88" dur="2000" fill="hold"/>
                                        <p:tgtEl>
                                          <p:spTgt spid="6"/>
                                        </p:tgtEl>
                                        <p:attrNameLst>
                                          <p:attrName>ppt_x</p:attrName>
                                          <p:attrName>ppt_y</p:attrName>
                                        </p:attrNameLst>
                                      </p:cBhvr>
                                      <p:rCtr x="28177" y="1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animBg="1"/>
      <p:bldP spid="8" grpId="0" animBg="1"/>
      <p:bldP spid="16" grpId="0" animBg="1"/>
      <p:bldP spid="30" grpId="0" animBg="1"/>
      <p:bldP spid="14" grpId="0"/>
      <p:bldP spid="17"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p:cNvSpPr/>
          <p:nvPr/>
        </p:nvSpPr>
        <p:spPr>
          <a:xfrm>
            <a:off x="2535382" y="484909"/>
            <a:ext cx="6040582" cy="1607127"/>
          </a:xfrm>
          <a:prstGeom prst="wav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7200" dirty="0" smtClean="0">
                <a:solidFill>
                  <a:schemeClr val="bg1"/>
                </a:solidFill>
              </a:rPr>
              <a:t>জোড়ায় কাজ</a:t>
            </a:r>
            <a:endParaRPr lang="en-US" dirty="0">
              <a:solidFill>
                <a:schemeClr val="bg1"/>
              </a:solidFill>
            </a:endParaRPr>
          </a:p>
        </p:txBody>
      </p:sp>
      <p:sp>
        <p:nvSpPr>
          <p:cNvPr id="4" name="TextBox 3"/>
          <p:cNvSpPr txBox="1"/>
          <p:nvPr/>
        </p:nvSpPr>
        <p:spPr>
          <a:xfrm>
            <a:off x="900545" y="2438397"/>
            <a:ext cx="8478982" cy="1754326"/>
          </a:xfrm>
          <a:prstGeom prst="rect">
            <a:avLst/>
          </a:prstGeom>
          <a:noFill/>
        </p:spPr>
        <p:txBody>
          <a:bodyPr wrap="square" rtlCol="0">
            <a:spAutoFit/>
          </a:bodyPr>
          <a:lstStyle/>
          <a:p>
            <a:pPr algn="just"/>
            <a:r>
              <a:rPr lang="bn-IN" sz="3600" dirty="0" smtClean="0">
                <a:latin typeface="NikoshBAN" panose="02000000000000000000" pitchFamily="2" charset="0"/>
                <a:cs typeface="NikoshBAN" panose="02000000000000000000" pitchFamily="2" charset="0"/>
              </a:rPr>
              <a:t>বাংলাদেশ ক্রিকেট দলের ৫ জন খেলোয়াড়ের রান করার পরিসংখ্যান নিচে দেওয়া হলো।প্রদত্ত উপাত্তের ডিগ্রী পরিমাপ  কর।</a:t>
            </a:r>
            <a:endParaRPr lang="en-US" sz="3600" dirty="0">
              <a:latin typeface="NikoshBAN" panose="02000000000000000000" pitchFamily="2" charset="0"/>
              <a:cs typeface="NikoshBAN" panose="02000000000000000000" pitchFamily="2"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3882481478"/>
              </p:ext>
            </p:extLst>
          </p:nvPr>
        </p:nvGraphicFramePr>
        <p:xfrm>
          <a:off x="706583" y="4723634"/>
          <a:ext cx="8797408" cy="1109134"/>
        </p:xfrm>
        <a:graphic>
          <a:graphicData uri="http://schemas.openxmlformats.org/drawingml/2006/table">
            <a:tbl>
              <a:tblPr firstRow="1" bandRow="1">
                <a:tableStyleId>{5940675A-B579-460E-94D1-54222C63F5DA}</a:tableStyleId>
              </a:tblPr>
              <a:tblGrid>
                <a:gridCol w="1667193">
                  <a:extLst>
                    <a:ext uri="{9D8B030D-6E8A-4147-A177-3AD203B41FA5}">
                      <a16:colId xmlns="" xmlns:a16="http://schemas.microsoft.com/office/drawing/2014/main" val="3194148280"/>
                    </a:ext>
                  </a:extLst>
                </a:gridCol>
                <a:gridCol w="1468582">
                  <a:extLst>
                    <a:ext uri="{9D8B030D-6E8A-4147-A177-3AD203B41FA5}">
                      <a16:colId xmlns="" xmlns:a16="http://schemas.microsoft.com/office/drawing/2014/main" val="2790375415"/>
                    </a:ext>
                  </a:extLst>
                </a:gridCol>
                <a:gridCol w="1440872">
                  <a:extLst>
                    <a:ext uri="{9D8B030D-6E8A-4147-A177-3AD203B41FA5}">
                      <a16:colId xmlns="" xmlns:a16="http://schemas.microsoft.com/office/drawing/2014/main" val="930707815"/>
                    </a:ext>
                  </a:extLst>
                </a:gridCol>
                <a:gridCol w="1413164">
                  <a:extLst>
                    <a:ext uri="{9D8B030D-6E8A-4147-A177-3AD203B41FA5}">
                      <a16:colId xmlns="" xmlns:a16="http://schemas.microsoft.com/office/drawing/2014/main" val="3265106196"/>
                    </a:ext>
                  </a:extLst>
                </a:gridCol>
                <a:gridCol w="1524000">
                  <a:extLst>
                    <a:ext uri="{9D8B030D-6E8A-4147-A177-3AD203B41FA5}">
                      <a16:colId xmlns="" xmlns:a16="http://schemas.microsoft.com/office/drawing/2014/main" val="862433689"/>
                    </a:ext>
                  </a:extLst>
                </a:gridCol>
                <a:gridCol w="1283597">
                  <a:extLst>
                    <a:ext uri="{9D8B030D-6E8A-4147-A177-3AD203B41FA5}">
                      <a16:colId xmlns="" xmlns:a16="http://schemas.microsoft.com/office/drawing/2014/main" val="656914002"/>
                    </a:ext>
                  </a:extLst>
                </a:gridCol>
              </a:tblGrid>
              <a:tr h="554567">
                <a:tc>
                  <a:txBody>
                    <a:bodyPr/>
                    <a:lstStyle/>
                    <a:p>
                      <a:r>
                        <a:rPr lang="bn-IN" sz="2800" dirty="0" smtClean="0">
                          <a:latin typeface="NikoshBAN" panose="02000000000000000000" pitchFamily="2" charset="0"/>
                          <a:cs typeface="NikoshBAN" panose="02000000000000000000" pitchFamily="2" charset="0"/>
                        </a:rPr>
                        <a:t>নাম</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সাকিব</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তামিম</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নাসির</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মুশফিক</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সৌম্য</a:t>
                      </a:r>
                      <a:r>
                        <a:rPr lang="bn-IN" sz="2800" baseline="0" dirty="0" smtClean="0">
                          <a:latin typeface="NikoshBAN" panose="02000000000000000000" pitchFamily="2" charset="0"/>
                          <a:cs typeface="NikoshBAN" panose="02000000000000000000" pitchFamily="2" charset="0"/>
                        </a:rPr>
                        <a:t> </a:t>
                      </a:r>
                      <a:endParaRPr lang="en-US" sz="2800" dirty="0">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3267145657"/>
                  </a:ext>
                </a:extLst>
              </a:tr>
              <a:tr h="554567">
                <a:tc>
                  <a:txBody>
                    <a:bodyPr/>
                    <a:lstStyle/>
                    <a:p>
                      <a:r>
                        <a:rPr lang="bn-IN" sz="2800" dirty="0" smtClean="0">
                          <a:latin typeface="NikoshBAN" panose="02000000000000000000" pitchFamily="2" charset="0"/>
                          <a:cs typeface="NikoshBAN" panose="02000000000000000000" pitchFamily="2" charset="0"/>
                        </a:rPr>
                        <a:t>সংগৃহীত</a:t>
                      </a:r>
                      <a:r>
                        <a:rPr lang="bn-IN" sz="2800" baseline="0" dirty="0" smtClean="0">
                          <a:latin typeface="NikoshBAN" panose="02000000000000000000" pitchFamily="2" charset="0"/>
                          <a:cs typeface="NikoshBAN" panose="02000000000000000000" pitchFamily="2" charset="0"/>
                        </a:rPr>
                        <a:t> রান</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৪০</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৫০</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২৫</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৩০</a:t>
                      </a:r>
                      <a:endParaRPr lang="en-US" sz="2800" dirty="0">
                        <a:latin typeface="NikoshBAN" panose="02000000000000000000" pitchFamily="2" charset="0"/>
                        <a:cs typeface="NikoshBAN" panose="02000000000000000000" pitchFamily="2" charset="0"/>
                      </a:endParaRPr>
                    </a:p>
                  </a:txBody>
                  <a:tcPr/>
                </a:tc>
                <a:tc>
                  <a:txBody>
                    <a:bodyPr/>
                    <a:lstStyle/>
                    <a:p>
                      <a:r>
                        <a:rPr lang="bn-IN" sz="2800" dirty="0" smtClean="0">
                          <a:latin typeface="NikoshBAN" panose="02000000000000000000" pitchFamily="2" charset="0"/>
                          <a:cs typeface="NikoshBAN" panose="02000000000000000000" pitchFamily="2" charset="0"/>
                        </a:rPr>
                        <a:t>৩৫</a:t>
                      </a:r>
                      <a:endParaRPr lang="en-US" sz="2800" dirty="0">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679364600"/>
                  </a:ext>
                </a:extLst>
              </a:tr>
            </a:tbl>
          </a:graphicData>
        </a:graphic>
      </p:graphicFrame>
    </p:spTree>
    <p:extLst>
      <p:ext uri="{BB962C8B-B14F-4D97-AF65-F5344CB8AC3E}">
        <p14:creationId xmlns="" xmlns:p14="http://schemas.microsoft.com/office/powerpoint/2010/main" val="414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 calcmode="lin" valueType="num">
                                      <p:cBhvr>
                                        <p:cTn id="14" dur="2000" fill="hold"/>
                                        <p:tgtEl>
                                          <p:spTgt spid="4"/>
                                        </p:tgtEl>
                                        <p:attrNameLst>
                                          <p:attrName>style.rotation</p:attrName>
                                        </p:attrNameLst>
                                      </p:cBhvr>
                                      <p:tavLst>
                                        <p:tav tm="0">
                                          <p:val>
                                            <p:fltVal val="90"/>
                                          </p:val>
                                        </p:tav>
                                        <p:tav tm="100000">
                                          <p:val>
                                            <p:fltVal val="0"/>
                                          </p:val>
                                        </p:tav>
                                      </p:tavLst>
                                    </p:anim>
                                    <p:animEffect transition="in" filter="fad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7382" y="900545"/>
            <a:ext cx="4793673" cy="1569660"/>
          </a:xfrm>
          <a:prstGeom prst="rect">
            <a:avLst/>
          </a:prstGeom>
          <a:noFill/>
        </p:spPr>
        <p:txBody>
          <a:bodyPr wrap="square" rtlCol="0">
            <a:spAutoFit/>
          </a:bodyPr>
          <a:lstStyle/>
          <a:p>
            <a:r>
              <a:rPr lang="bn-IN" sz="9600" dirty="0" smtClean="0">
                <a:latin typeface="NikoshBAN" panose="02000000000000000000" pitchFamily="2" charset="0"/>
                <a:cs typeface="NikoshBAN" panose="02000000000000000000" pitchFamily="2" charset="0"/>
              </a:rPr>
              <a:t>বাড়ীর কাজ</a:t>
            </a:r>
            <a:endParaRPr lang="en-US" dirty="0">
              <a:latin typeface="NikoshBAN" panose="02000000000000000000" pitchFamily="2" charset="0"/>
              <a:cs typeface="NikoshBAN" panose="02000000000000000000" pitchFamily="2" charset="0"/>
            </a:endParaRPr>
          </a:p>
        </p:txBody>
      </p:sp>
      <p:sp>
        <p:nvSpPr>
          <p:cNvPr id="3" name="TextBox 2"/>
          <p:cNvSpPr txBox="1"/>
          <p:nvPr/>
        </p:nvSpPr>
        <p:spPr>
          <a:xfrm>
            <a:off x="2604655" y="2826327"/>
            <a:ext cx="8326581" cy="1200329"/>
          </a:xfrm>
          <a:prstGeom prst="rect">
            <a:avLst/>
          </a:prstGeom>
          <a:noFill/>
        </p:spPr>
        <p:txBody>
          <a:bodyPr wrap="square" rtlCol="0">
            <a:spAutoFit/>
          </a:bodyPr>
          <a:lstStyle/>
          <a:p>
            <a:r>
              <a:rPr lang="bn-IN" sz="3600" dirty="0" smtClean="0">
                <a:latin typeface="NikoshBAN" panose="02000000000000000000" pitchFamily="2" charset="0"/>
                <a:cs typeface="NikoshBAN" panose="02000000000000000000" pitchFamily="2" charset="0"/>
              </a:rPr>
              <a:t>নিচের সারণিতে ২০০ জন শিক্ষার্থীর পছন্দের ফল দেখানো হলো।প্রদত্ত উপাত্তের পাইচিত্র আঁক।</a:t>
            </a:r>
            <a:endParaRPr lang="en-US" dirty="0">
              <a:latin typeface="NikoshBAN" panose="02000000000000000000" pitchFamily="2" charset="0"/>
              <a:cs typeface="NikoshBAN" panose="02000000000000000000" pitchFamily="2"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848592610"/>
              </p:ext>
            </p:extLst>
          </p:nvPr>
        </p:nvGraphicFramePr>
        <p:xfrm>
          <a:off x="2032000" y="4266424"/>
          <a:ext cx="9342580" cy="1233830"/>
        </p:xfrm>
        <a:graphic>
          <a:graphicData uri="http://schemas.openxmlformats.org/drawingml/2006/table">
            <a:tbl>
              <a:tblPr firstRow="1" bandRow="1">
                <a:tableStyleId>{00A15C55-8517-42AA-B614-E9B94910E393}</a:tableStyleId>
              </a:tblPr>
              <a:tblGrid>
                <a:gridCol w="2082800">
                  <a:extLst>
                    <a:ext uri="{9D8B030D-6E8A-4147-A177-3AD203B41FA5}">
                      <a16:colId xmlns="" xmlns:a16="http://schemas.microsoft.com/office/drawing/2014/main" val="755767001"/>
                    </a:ext>
                  </a:extLst>
                </a:gridCol>
                <a:gridCol w="1654232">
                  <a:extLst>
                    <a:ext uri="{9D8B030D-6E8A-4147-A177-3AD203B41FA5}">
                      <a16:colId xmlns="" xmlns:a16="http://schemas.microsoft.com/office/drawing/2014/main" val="1718893631"/>
                    </a:ext>
                  </a:extLst>
                </a:gridCol>
                <a:gridCol w="1868516">
                  <a:extLst>
                    <a:ext uri="{9D8B030D-6E8A-4147-A177-3AD203B41FA5}">
                      <a16:colId xmlns="" xmlns:a16="http://schemas.microsoft.com/office/drawing/2014/main" val="3908026575"/>
                    </a:ext>
                  </a:extLst>
                </a:gridCol>
                <a:gridCol w="1868516">
                  <a:extLst>
                    <a:ext uri="{9D8B030D-6E8A-4147-A177-3AD203B41FA5}">
                      <a16:colId xmlns="" xmlns:a16="http://schemas.microsoft.com/office/drawing/2014/main" val="3969413997"/>
                    </a:ext>
                  </a:extLst>
                </a:gridCol>
                <a:gridCol w="1868516">
                  <a:extLst>
                    <a:ext uri="{9D8B030D-6E8A-4147-A177-3AD203B41FA5}">
                      <a16:colId xmlns="" xmlns:a16="http://schemas.microsoft.com/office/drawing/2014/main" val="361043172"/>
                    </a:ext>
                  </a:extLst>
                </a:gridCol>
              </a:tblGrid>
              <a:tr h="616915">
                <a:tc>
                  <a:txBody>
                    <a:bodyPr/>
                    <a:lstStyle/>
                    <a:p>
                      <a:pPr algn="ctr"/>
                      <a:r>
                        <a:rPr lang="bn-IN" sz="2800" dirty="0" smtClean="0">
                          <a:latin typeface="NikoshBAN" panose="02000000000000000000" pitchFamily="2" charset="0"/>
                          <a:cs typeface="NikoshBAN" panose="02000000000000000000" pitchFamily="2" charset="0"/>
                        </a:rPr>
                        <a:t>ফল</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আম</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কাঁঠাল</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লিচু</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আম</a:t>
                      </a:r>
                      <a:endParaRPr lang="en-US" sz="2800" dirty="0">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3234958923"/>
                  </a:ext>
                </a:extLst>
              </a:tr>
              <a:tr h="616915">
                <a:tc>
                  <a:txBody>
                    <a:bodyPr/>
                    <a:lstStyle/>
                    <a:p>
                      <a:pPr algn="ctr"/>
                      <a:r>
                        <a:rPr lang="bn-IN" sz="2800" dirty="0" smtClean="0">
                          <a:latin typeface="NikoshBAN" panose="02000000000000000000" pitchFamily="2" charset="0"/>
                          <a:cs typeface="NikoshBAN" panose="02000000000000000000" pitchFamily="2" charset="0"/>
                        </a:rPr>
                        <a:t>শিক্ষার্থীর</a:t>
                      </a:r>
                      <a:r>
                        <a:rPr lang="bn-IN" sz="2800" baseline="0" dirty="0" smtClean="0">
                          <a:latin typeface="NikoshBAN" panose="02000000000000000000" pitchFamily="2" charset="0"/>
                          <a:cs typeface="NikoshBAN" panose="02000000000000000000" pitchFamily="2" charset="0"/>
                        </a:rPr>
                        <a:t> সংখ্যা</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৭০</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৩০</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৮০</a:t>
                      </a:r>
                      <a:endParaRPr lang="en-US" sz="2800" dirty="0">
                        <a:latin typeface="NikoshBAN" panose="02000000000000000000" pitchFamily="2" charset="0"/>
                        <a:cs typeface="NikoshBAN" panose="02000000000000000000" pitchFamily="2" charset="0"/>
                      </a:endParaRPr>
                    </a:p>
                  </a:txBody>
                  <a:tcPr/>
                </a:tc>
                <a:tc>
                  <a:txBody>
                    <a:bodyPr/>
                    <a:lstStyle/>
                    <a:p>
                      <a:pPr algn="ctr"/>
                      <a:r>
                        <a:rPr lang="bn-IN" sz="2800" dirty="0" smtClean="0">
                          <a:latin typeface="NikoshBAN" panose="02000000000000000000" pitchFamily="2" charset="0"/>
                          <a:cs typeface="NikoshBAN" panose="02000000000000000000" pitchFamily="2" charset="0"/>
                        </a:rPr>
                        <a:t> ২০</a:t>
                      </a:r>
                      <a:endParaRPr lang="en-US" sz="2800" dirty="0">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1969044540"/>
                  </a:ext>
                </a:extLst>
              </a:tr>
            </a:tbl>
          </a:graphicData>
        </a:graphic>
      </p:graphicFrame>
    </p:spTree>
    <p:extLst>
      <p:ext uri="{BB962C8B-B14F-4D97-AF65-F5344CB8AC3E}">
        <p14:creationId xmlns="" xmlns:p14="http://schemas.microsoft.com/office/powerpoint/2010/main" val="8353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512618"/>
            <a:ext cx="3214255" cy="1569660"/>
          </a:xfrm>
          <a:prstGeom prst="rect">
            <a:avLst/>
          </a:prstGeom>
          <a:noFill/>
        </p:spPr>
        <p:txBody>
          <a:bodyPr wrap="square" rtlCol="0">
            <a:spAutoFit/>
          </a:bodyPr>
          <a:lstStyle/>
          <a:p>
            <a:r>
              <a:rPr lang="bn-IN" sz="9600" dirty="0" smtClean="0">
                <a:latin typeface="NikoshBAN" panose="02000000000000000000" pitchFamily="2" charset="0"/>
                <a:cs typeface="NikoshBAN" panose="02000000000000000000" pitchFamily="2" charset="0"/>
              </a:rPr>
              <a:t>মূল্যায়ন</a:t>
            </a:r>
            <a:endParaRPr lang="en-US" dirty="0">
              <a:latin typeface="NikoshBAN" panose="02000000000000000000" pitchFamily="2" charset="0"/>
              <a:cs typeface="NikoshBAN" panose="02000000000000000000" pitchFamily="2" charset="0"/>
            </a:endParaRPr>
          </a:p>
        </p:txBody>
      </p:sp>
      <p:sp>
        <p:nvSpPr>
          <p:cNvPr id="3" name="TextBox 2"/>
          <p:cNvSpPr txBox="1"/>
          <p:nvPr/>
        </p:nvSpPr>
        <p:spPr>
          <a:xfrm>
            <a:off x="1856509" y="2452255"/>
            <a:ext cx="8395855" cy="2400657"/>
          </a:xfrm>
          <a:prstGeom prst="rect">
            <a:avLst/>
          </a:prstGeom>
          <a:noFill/>
        </p:spPr>
        <p:txBody>
          <a:bodyPr wrap="square" rtlCol="0">
            <a:spAutoFit/>
          </a:bodyPr>
          <a:lstStyle/>
          <a:p>
            <a:r>
              <a:rPr lang="bn-IN" sz="4400" dirty="0" smtClean="0">
                <a:latin typeface="NikoshBAN" panose="02000000000000000000" pitchFamily="2" charset="0"/>
                <a:cs typeface="NikoshBAN" panose="02000000000000000000" pitchFamily="2" charset="0"/>
              </a:rPr>
              <a:t>১।পাইচিত্র বলতে কি বুঝ ?</a:t>
            </a:r>
          </a:p>
          <a:p>
            <a:r>
              <a:rPr lang="bn-IN" sz="4400" dirty="0" smtClean="0">
                <a:latin typeface="NikoshBAN" panose="02000000000000000000" pitchFamily="2" charset="0"/>
                <a:cs typeface="NikoshBAN" panose="02000000000000000000" pitchFamily="2" charset="0"/>
              </a:rPr>
              <a:t>২। বৃত্তের কেন্দ্রে উৎপন্ন কোণের পরিমান কত?</a:t>
            </a:r>
          </a:p>
          <a:p>
            <a:r>
              <a:rPr lang="bn-IN" sz="4400" dirty="0" smtClean="0">
                <a:latin typeface="NikoshBAN" panose="02000000000000000000" pitchFamily="2" charset="0"/>
                <a:cs typeface="NikoshBAN" panose="02000000000000000000" pitchFamily="2" charset="0"/>
              </a:rPr>
              <a:t>৩।পাইচিত্রের অপর নাম কি?</a:t>
            </a:r>
          </a:p>
          <a:p>
            <a:endParaRPr lang="en-US" dirty="0"/>
          </a:p>
        </p:txBody>
      </p:sp>
    </p:spTree>
    <p:extLst>
      <p:ext uri="{BB962C8B-B14F-4D97-AF65-F5344CB8AC3E}">
        <p14:creationId xmlns="" xmlns:p14="http://schemas.microsoft.com/office/powerpoint/2010/main" val="6390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856509"/>
            <a:ext cx="7342909" cy="3154710"/>
          </a:xfrm>
          <a:prstGeom prst="rect">
            <a:avLst/>
          </a:prstGeom>
          <a:noFill/>
        </p:spPr>
        <p:txBody>
          <a:bodyPr wrap="square" rtlCol="0">
            <a:spAutoFit/>
          </a:bodyPr>
          <a:lstStyle/>
          <a:p>
            <a:pPr algn="ctr"/>
            <a:r>
              <a:rPr lang="bn-IN" sz="19900" dirty="0" smtClean="0">
                <a:solidFill>
                  <a:srgbClr val="FFC000"/>
                </a:solidFill>
                <a:latin typeface="NikoshBAN" panose="02000000000000000000" pitchFamily="2" charset="0"/>
                <a:cs typeface="NikoshBAN" panose="02000000000000000000" pitchFamily="2" charset="0"/>
              </a:rPr>
              <a:t>ধন্যবাদ </a:t>
            </a:r>
            <a:endParaRPr lang="en-US" dirty="0">
              <a:solidFill>
                <a:srgbClr val="FFC000"/>
              </a:solidFill>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53565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bn-IN" sz="7200" dirty="0" smtClean="0">
                <a:latin typeface="NikoshBAN" panose="02000000000000000000" pitchFamily="2" charset="0"/>
                <a:cs typeface="NikoshBAN" panose="02000000000000000000" pitchFamily="2" charset="0"/>
              </a:rPr>
              <a:t>একটি ভিডিও দেখি</a:t>
            </a:r>
            <a:endParaRPr lang="en-US" sz="7200" dirty="0">
              <a:latin typeface="NikoshBAN" panose="02000000000000000000" pitchFamily="2" charset="0"/>
              <a:cs typeface="NikoshBAN" panose="02000000000000000000" pitchFamily="2" charset="0"/>
            </a:endParaRPr>
          </a:p>
        </p:txBody>
      </p:sp>
      <p:graphicFrame>
        <p:nvGraphicFramePr>
          <p:cNvPr id="3" name="Object 2">
            <a:hlinkClick r:id="" action="ppaction://ole?verb=0"/>
          </p:cNvPr>
          <p:cNvGraphicFramePr>
            <a:graphicFrameLocks noChangeAspect="1"/>
          </p:cNvGraphicFramePr>
          <p:nvPr>
            <p:extLst>
              <p:ext uri="{D42A27DB-BD31-4B8C-83A1-F6EECF244321}">
                <p14:modId xmlns="" xmlns:p14="http://schemas.microsoft.com/office/powerpoint/2010/main" val="372865353"/>
              </p:ext>
            </p:extLst>
          </p:nvPr>
        </p:nvGraphicFramePr>
        <p:xfrm>
          <a:off x="4775200" y="3084513"/>
          <a:ext cx="2641600" cy="685800"/>
        </p:xfrm>
        <a:graphic>
          <a:graphicData uri="http://schemas.openxmlformats.org/presentationml/2006/ole">
            <p:oleObj spid="_x0000_s1031" name="Packager Shell Object" showAsIcon="1" r:id="rId3" imgW="2642040" imgH="685800" progId="Package">
              <p:embed/>
            </p:oleObj>
          </a:graphicData>
        </a:graphic>
      </p:graphicFrame>
    </p:spTree>
    <p:extLst>
      <p:ext uri="{BB962C8B-B14F-4D97-AF65-F5344CB8AC3E}">
        <p14:creationId xmlns="" xmlns:p14="http://schemas.microsoft.com/office/powerpoint/2010/main" val="20477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6389" y="2125014"/>
            <a:ext cx="5911403" cy="3847207"/>
          </a:xfrm>
          <a:prstGeom prst="rect">
            <a:avLst/>
          </a:prstGeom>
          <a:blipFill>
            <a:blip r:embed="rId2"/>
            <a:tile tx="0" ty="0" sx="100000" sy="100000" flip="none" algn="tl"/>
          </a:blipFill>
        </p:spPr>
        <p:txBody>
          <a:bodyPr wrap="square" rtlCol="0">
            <a:spAutoFit/>
          </a:bodyPr>
          <a:lstStyle/>
          <a:p>
            <a:pPr algn="ctr"/>
            <a:r>
              <a:rPr lang="bn-IN" sz="4400" dirty="0" smtClean="0">
                <a:solidFill>
                  <a:schemeClr val="bg1"/>
                </a:solidFill>
                <a:latin typeface="NikoshBAN" panose="02000000000000000000" pitchFamily="2" charset="0"/>
                <a:cs typeface="NikoshBAN" panose="02000000000000000000" pitchFamily="2" charset="0"/>
              </a:rPr>
              <a:t>শ্রেণিঃ ৮ম</a:t>
            </a:r>
          </a:p>
          <a:p>
            <a:pPr algn="ctr"/>
            <a:r>
              <a:rPr lang="bn-IN" sz="4400" dirty="0" smtClean="0">
                <a:solidFill>
                  <a:schemeClr val="bg1"/>
                </a:solidFill>
                <a:latin typeface="NikoshBAN" panose="02000000000000000000" pitchFamily="2" charset="0"/>
                <a:cs typeface="NikoshBAN" panose="02000000000000000000" pitchFamily="2" charset="0"/>
              </a:rPr>
              <a:t>বিষয়ঃ গণিত</a:t>
            </a:r>
          </a:p>
          <a:p>
            <a:pPr algn="ctr"/>
            <a:r>
              <a:rPr lang="bn-IN" sz="3600" dirty="0" smtClean="0">
                <a:solidFill>
                  <a:schemeClr val="bg1"/>
                </a:solidFill>
                <a:latin typeface="NikoshBAN" panose="02000000000000000000" pitchFamily="2" charset="0"/>
                <a:cs typeface="NikoshBAN" panose="02000000000000000000" pitchFamily="2" charset="0"/>
              </a:rPr>
              <a:t>অধ্যায়ঃ একাদশ (তথ্য ও উপাত্ত)</a:t>
            </a:r>
            <a:endParaRPr lang="bn-IN" sz="4000" dirty="0" smtClean="0">
              <a:solidFill>
                <a:schemeClr val="bg1"/>
              </a:solidFill>
              <a:latin typeface="NikoshBAN" panose="02000000000000000000" pitchFamily="2" charset="0"/>
              <a:cs typeface="NikoshBAN" panose="02000000000000000000" pitchFamily="2" charset="0"/>
            </a:endParaRPr>
          </a:p>
          <a:p>
            <a:pPr algn="ctr"/>
            <a:r>
              <a:rPr lang="bn-IN" sz="4000" dirty="0" smtClean="0">
                <a:solidFill>
                  <a:schemeClr val="bg1"/>
                </a:solidFill>
                <a:latin typeface="NikoshBAN" panose="02000000000000000000" pitchFamily="2" charset="0"/>
                <a:cs typeface="NikoshBAN" panose="02000000000000000000" pitchFamily="2" charset="0"/>
              </a:rPr>
              <a:t>বিষয়বস্তুঃ পাইচিত্র</a:t>
            </a:r>
          </a:p>
          <a:p>
            <a:pPr algn="ctr"/>
            <a:r>
              <a:rPr lang="bn-IN" sz="4000" dirty="0" smtClean="0">
                <a:solidFill>
                  <a:schemeClr val="bg1"/>
                </a:solidFill>
                <a:latin typeface="NikoshBAN" panose="02000000000000000000" pitchFamily="2" charset="0"/>
                <a:cs typeface="NikoshBAN" panose="02000000000000000000" pitchFamily="2" charset="0"/>
              </a:rPr>
              <a:t>সময়ঃ ৫০ মিনিট </a:t>
            </a:r>
          </a:p>
          <a:p>
            <a:pPr algn="ctr"/>
            <a:r>
              <a:rPr lang="bn-IN" sz="4000" dirty="0" smtClean="0">
                <a:solidFill>
                  <a:schemeClr val="bg1"/>
                </a:solidFill>
                <a:latin typeface="NikoshBAN" panose="02000000000000000000" pitchFamily="2" charset="0"/>
                <a:cs typeface="NikoshBAN" panose="02000000000000000000" pitchFamily="2" charset="0"/>
              </a:rPr>
              <a:t>তারিখঃ ১৫০/১০/২০১৬ </a:t>
            </a:r>
            <a:endParaRPr lang="en-US" sz="4000" dirty="0">
              <a:solidFill>
                <a:schemeClr val="bg1"/>
              </a:solidFill>
              <a:latin typeface="NikoshBAN" panose="02000000000000000000" pitchFamily="2" charset="0"/>
              <a:cs typeface="NikoshBAN" panose="02000000000000000000" pitchFamily="2" charset="0"/>
            </a:endParaRPr>
          </a:p>
        </p:txBody>
      </p:sp>
      <p:sp>
        <p:nvSpPr>
          <p:cNvPr id="5" name="Flowchart: Punched Tape 4"/>
          <p:cNvSpPr/>
          <p:nvPr/>
        </p:nvSpPr>
        <p:spPr>
          <a:xfrm>
            <a:off x="4156364" y="471055"/>
            <a:ext cx="4391891" cy="1274618"/>
          </a:xfrm>
          <a:prstGeom prst="flowChartPunchedTape">
            <a:avLst/>
          </a:prstGeom>
          <a:blipFill>
            <a:blip r:embed="rId3"/>
            <a:tile tx="0" ty="0" sx="100000" sy="100000" flip="none" algn="tl"/>
          </a:blip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bn-IN" sz="6600" dirty="0" smtClean="0">
                <a:latin typeface="NikoshBAN" panose="02000000000000000000" pitchFamily="2" charset="0"/>
                <a:cs typeface="NikoshBAN" panose="02000000000000000000" pitchFamily="2" charset="0"/>
              </a:rPr>
              <a:t>পাঠ পরিচিতি</a:t>
            </a:r>
            <a:r>
              <a:rPr lang="bn-IN" dirty="0" smtClean="0"/>
              <a:t> </a:t>
            </a:r>
            <a:endParaRPr lang="en-US" dirty="0"/>
          </a:p>
        </p:txBody>
      </p:sp>
    </p:spTree>
    <p:extLst>
      <p:ext uri="{BB962C8B-B14F-4D97-AF65-F5344CB8AC3E}">
        <p14:creationId xmlns="" xmlns:p14="http://schemas.microsoft.com/office/powerpoint/2010/main" val="26407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2292439" y="991673"/>
            <a:ext cx="7237927" cy="759854"/>
          </a:xfrm>
          <a:prstGeom prst="flowChartTermina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dirty="0" smtClean="0">
                <a:latin typeface="NikoshBAN" panose="02000000000000000000" pitchFamily="2" charset="0"/>
                <a:cs typeface="NikoshBAN" panose="02000000000000000000" pitchFamily="2" charset="0"/>
              </a:rPr>
              <a:t>এই পাঠ শেষে শিক্ষার্থীরা.........</a:t>
            </a:r>
            <a:endParaRPr lang="en-US" sz="2800" dirty="0">
              <a:latin typeface="NikoshBAN" panose="02000000000000000000" pitchFamily="2" charset="0"/>
              <a:cs typeface="NikoshBAN" panose="02000000000000000000" pitchFamily="2" charset="0"/>
            </a:endParaRPr>
          </a:p>
        </p:txBody>
      </p:sp>
      <p:sp>
        <p:nvSpPr>
          <p:cNvPr id="3" name="Oval 2"/>
          <p:cNvSpPr/>
          <p:nvPr/>
        </p:nvSpPr>
        <p:spPr>
          <a:xfrm>
            <a:off x="1584101" y="3888453"/>
            <a:ext cx="901522" cy="6954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b="1" dirty="0">
                <a:ln w="22225">
                  <a:solidFill>
                    <a:schemeClr val="accent2"/>
                  </a:solidFill>
                  <a:prstDash val="solid"/>
                </a:ln>
                <a:solidFill>
                  <a:srgbClr val="00B0F0"/>
                </a:solidFill>
                <a:latin typeface="NikoshBAN" panose="02000000000000000000" pitchFamily="2" charset="0"/>
                <a:cs typeface="NikoshBAN" panose="02000000000000000000" pitchFamily="2" charset="0"/>
              </a:rPr>
              <a:t>১</a:t>
            </a:r>
            <a:endParaRPr lang="en-US" sz="4800" b="1" dirty="0">
              <a:ln w="22225">
                <a:solidFill>
                  <a:schemeClr val="accent2"/>
                </a:solidFill>
                <a:prstDash val="solid"/>
              </a:ln>
              <a:solidFill>
                <a:srgbClr val="00B0F0"/>
              </a:solidFill>
              <a:latin typeface="NikoshBAN" panose="02000000000000000000" pitchFamily="2" charset="0"/>
              <a:cs typeface="NikoshBAN" panose="02000000000000000000" pitchFamily="2" charset="0"/>
            </a:endParaRPr>
          </a:p>
        </p:txBody>
      </p:sp>
      <p:sp>
        <p:nvSpPr>
          <p:cNvPr id="4" name="TextBox 3"/>
          <p:cNvSpPr txBox="1"/>
          <p:nvPr/>
        </p:nvSpPr>
        <p:spPr>
          <a:xfrm>
            <a:off x="2691686" y="3945038"/>
            <a:ext cx="6410750" cy="769441"/>
          </a:xfrm>
          <a:prstGeom prst="rect">
            <a:avLst/>
          </a:prstGeom>
          <a:noFill/>
        </p:spPr>
        <p:txBody>
          <a:bodyPr wrap="square" rtlCol="0">
            <a:spAutoFit/>
          </a:bodyPr>
          <a:lstStyle/>
          <a:p>
            <a:r>
              <a:rPr lang="bn-IN" sz="4400" dirty="0" smtClean="0">
                <a:latin typeface="NikoshBAN" panose="02000000000000000000" pitchFamily="2" charset="0"/>
                <a:cs typeface="NikoshBAN" panose="02000000000000000000" pitchFamily="2" charset="0"/>
              </a:rPr>
              <a:t>পাইচিত্র কি তা বলতে পারবে</a:t>
            </a:r>
            <a:r>
              <a:rPr lang="en-US" sz="4400" dirty="0" smtClean="0">
                <a:latin typeface="NikoshBAN" panose="02000000000000000000" pitchFamily="2" charset="0"/>
                <a:cs typeface="NikoshBAN" panose="02000000000000000000" pitchFamily="2" charset="0"/>
              </a:rPr>
              <a:t> </a:t>
            </a:r>
            <a:r>
              <a:rPr lang="bn-IN" sz="4400" dirty="0" smtClean="0">
                <a:latin typeface="NikoshBAN" panose="02000000000000000000" pitchFamily="2" charset="0"/>
                <a:cs typeface="NikoshBAN" panose="02000000000000000000" pitchFamily="2" charset="0"/>
              </a:rPr>
              <a:t>।</a:t>
            </a:r>
            <a:endParaRPr lang="en-US" sz="4400" dirty="0">
              <a:latin typeface="NikoshBAN" panose="02000000000000000000" pitchFamily="2" charset="0"/>
              <a:cs typeface="NikoshBAN" panose="02000000000000000000" pitchFamily="2" charset="0"/>
            </a:endParaRPr>
          </a:p>
        </p:txBody>
      </p:sp>
      <p:sp>
        <p:nvSpPr>
          <p:cNvPr id="5" name="Oval 4"/>
          <p:cNvSpPr/>
          <p:nvPr/>
        </p:nvSpPr>
        <p:spPr>
          <a:xfrm>
            <a:off x="1596979" y="5390599"/>
            <a:ext cx="901522" cy="6954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5400" dirty="0" smtClean="0">
                <a:solidFill>
                  <a:srgbClr val="00B050"/>
                </a:solidFill>
                <a:latin typeface="NikoshBAN" panose="02000000000000000000" pitchFamily="2" charset="0"/>
                <a:cs typeface="NikoshBAN" panose="02000000000000000000" pitchFamily="2" charset="0"/>
              </a:rPr>
              <a:t>২</a:t>
            </a:r>
            <a:endParaRPr lang="en-US" sz="2400" dirty="0">
              <a:solidFill>
                <a:srgbClr val="00B050"/>
              </a:solidFill>
              <a:latin typeface="NikoshBAN" panose="02000000000000000000" pitchFamily="2" charset="0"/>
              <a:cs typeface="NikoshBAN" panose="02000000000000000000" pitchFamily="2" charset="0"/>
            </a:endParaRPr>
          </a:p>
        </p:txBody>
      </p:sp>
      <p:sp>
        <p:nvSpPr>
          <p:cNvPr id="6" name="TextBox 5"/>
          <p:cNvSpPr txBox="1"/>
          <p:nvPr/>
        </p:nvSpPr>
        <p:spPr>
          <a:xfrm>
            <a:off x="2877063" y="5351173"/>
            <a:ext cx="6363919" cy="769441"/>
          </a:xfrm>
          <a:prstGeom prst="rect">
            <a:avLst/>
          </a:prstGeom>
          <a:noFill/>
        </p:spPr>
        <p:txBody>
          <a:bodyPr wrap="square" rtlCol="0">
            <a:spAutoFit/>
          </a:bodyPr>
          <a:lstStyle/>
          <a:p>
            <a:r>
              <a:rPr lang="bn-IN" sz="4400" dirty="0" smtClean="0">
                <a:latin typeface="NikoshBAN" panose="02000000000000000000" pitchFamily="2" charset="0"/>
                <a:cs typeface="NikoshBAN" panose="02000000000000000000" pitchFamily="2" charset="0"/>
              </a:rPr>
              <a:t>পাইচিত্র বা বৃত্তলেখ আঁকতে পারবে ।</a:t>
            </a:r>
            <a:endParaRPr lang="en-US" sz="4400" dirty="0">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27968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3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143" y="1452353"/>
            <a:ext cx="6779623" cy="5293757"/>
          </a:xfrm>
          <a:prstGeom prst="rect">
            <a:avLst/>
          </a:prstGeom>
          <a:noFill/>
        </p:spPr>
        <p:txBody>
          <a:bodyPr wrap="square" rtlCol="0">
            <a:spAutoFit/>
          </a:bodyPr>
          <a:lstStyle/>
          <a:p>
            <a:r>
              <a:rPr lang="bn-IN" sz="2800" dirty="0" smtClean="0">
                <a:solidFill>
                  <a:srgbClr val="00B050"/>
                </a:solidFill>
                <a:latin typeface="NikoshBAN" panose="02000000000000000000" pitchFamily="2" charset="0"/>
                <a:cs typeface="NikoshBAN" panose="02000000000000000000" pitchFamily="2" charset="0"/>
              </a:rPr>
              <a:t>পাইচিত্র একটি লেখচিত্র।</a:t>
            </a:r>
            <a:r>
              <a:rPr lang="bn-IN" sz="2800" dirty="0">
                <a:solidFill>
                  <a:srgbClr val="00B050"/>
                </a:solidFill>
                <a:latin typeface="NikoshBAN" panose="02000000000000000000" pitchFamily="2" charset="0"/>
                <a:cs typeface="NikoshBAN" panose="02000000000000000000" pitchFamily="2" charset="0"/>
              </a:rPr>
              <a:t> </a:t>
            </a:r>
            <a:r>
              <a:rPr lang="bn-IN" sz="2800" dirty="0" smtClean="0">
                <a:solidFill>
                  <a:srgbClr val="00B050"/>
                </a:solidFill>
                <a:latin typeface="NikoshBAN" panose="02000000000000000000" pitchFamily="2" charset="0"/>
                <a:cs typeface="NikoshBAN" panose="02000000000000000000" pitchFamily="2" charset="0"/>
              </a:rPr>
              <a:t>অনেক সময় সংগৃহীত পরিসংখ্যান কয়েকটি উপাদানের সমষ্টি দ্বারা গঠিত হয় অথবা একে কয়েকটি শ্রেনিতে ভাগ করা হয়।এ সকল ভাগ কে একটি বৃত্তের অভ্যন্তরে বিভিন্ন অংশে প্রকাশ করলে যে লেখচিত্র পাওয়া যায় তাই পাইচিত্র। </a:t>
            </a:r>
          </a:p>
          <a:p>
            <a:r>
              <a:rPr lang="bn-IN" sz="2800" dirty="0" smtClean="0">
                <a:solidFill>
                  <a:srgbClr val="00B050"/>
                </a:solidFill>
                <a:latin typeface="NikoshBAN" panose="02000000000000000000" pitchFamily="2" charset="0"/>
                <a:cs typeface="NikoshBAN" panose="02000000000000000000" pitchFamily="2" charset="0"/>
              </a:rPr>
              <a:t>পাইচিত্র কে বৃত্তলেখ ও বলা হয়।</a:t>
            </a:r>
          </a:p>
          <a:p>
            <a:endParaRPr lang="bn-IN" sz="2800" dirty="0">
              <a:solidFill>
                <a:srgbClr val="0099FF"/>
              </a:solidFill>
              <a:latin typeface="NikoshBAN" panose="02000000000000000000" pitchFamily="2" charset="0"/>
              <a:cs typeface="NikoshBAN" panose="02000000000000000000" pitchFamily="2" charset="0"/>
            </a:endParaRPr>
          </a:p>
          <a:p>
            <a:r>
              <a:rPr lang="bn-IN" sz="2800" dirty="0" smtClean="0">
                <a:latin typeface="NikoshBAN" panose="02000000000000000000" pitchFamily="2" charset="0"/>
                <a:cs typeface="NikoshBAN" panose="02000000000000000000" pitchFamily="2" charset="0"/>
              </a:rPr>
              <a:t>আমরা জানি, বৃত্তের কেন্দ্রে সৃষ্ট কোণের পরিমাণ ৩৬০</a:t>
            </a:r>
            <a:r>
              <a:rPr lang="bn-IN" sz="2800" baseline="30000" dirty="0" smtClean="0">
                <a:latin typeface="NikoshBAN" panose="02000000000000000000" pitchFamily="2" charset="0"/>
                <a:cs typeface="NikoshBAN" panose="02000000000000000000" pitchFamily="2" charset="0"/>
              </a:rPr>
              <a:t>০</a:t>
            </a:r>
            <a:r>
              <a:rPr lang="bn-IN" sz="2800" dirty="0" smtClean="0">
                <a:latin typeface="NikoshBAN" panose="02000000000000000000" pitchFamily="2" charset="0"/>
                <a:cs typeface="NikoshBAN" panose="02000000000000000000" pitchFamily="2" charset="0"/>
              </a:rPr>
              <a:t> ।</a:t>
            </a:r>
          </a:p>
          <a:p>
            <a:endParaRPr lang="bn-IN" sz="2800" dirty="0">
              <a:solidFill>
                <a:srgbClr val="0099FF"/>
              </a:solidFill>
              <a:latin typeface="NikoshBAN" panose="02000000000000000000" pitchFamily="2" charset="0"/>
              <a:cs typeface="NikoshBAN" panose="02000000000000000000" pitchFamily="2" charset="0"/>
            </a:endParaRPr>
          </a:p>
          <a:p>
            <a:r>
              <a:rPr lang="bn-IN" sz="2800" dirty="0" smtClean="0">
                <a:solidFill>
                  <a:srgbClr val="FF0000"/>
                </a:solidFill>
                <a:latin typeface="NikoshBAN" panose="02000000000000000000" pitchFamily="2" charset="0"/>
                <a:cs typeface="NikoshBAN" panose="02000000000000000000" pitchFamily="2" charset="0"/>
              </a:rPr>
              <a:t>কোন পরিসংখ্যান ৩৬০</a:t>
            </a:r>
            <a:r>
              <a:rPr lang="bn-IN" sz="2800" baseline="30000" dirty="0" smtClean="0">
                <a:solidFill>
                  <a:srgbClr val="FF0000"/>
                </a:solidFill>
                <a:latin typeface="NikoshBAN" panose="02000000000000000000" pitchFamily="2" charset="0"/>
                <a:cs typeface="NikoshBAN" panose="02000000000000000000" pitchFamily="2" charset="0"/>
              </a:rPr>
              <a:t>০</a:t>
            </a:r>
            <a:r>
              <a:rPr lang="bn-IN" sz="2800" dirty="0" smtClean="0">
                <a:solidFill>
                  <a:srgbClr val="FF0000"/>
                </a:solidFill>
                <a:latin typeface="NikoshBAN" panose="02000000000000000000" pitchFamily="2" charset="0"/>
                <a:cs typeface="NikoshBAN" panose="02000000000000000000" pitchFamily="2" charset="0"/>
              </a:rPr>
              <a:t> এর অংশ হিসেবে উপস্থাপিত হলে তা হবে পাইচিত্র। </a:t>
            </a:r>
            <a:endParaRPr lang="bn-IN" sz="2800" baseline="30000" dirty="0" smtClean="0">
              <a:solidFill>
                <a:srgbClr val="FF0000"/>
              </a:solidFill>
              <a:latin typeface="NikoshBAN" panose="02000000000000000000" pitchFamily="2" charset="0"/>
              <a:cs typeface="NikoshBAN" panose="02000000000000000000" pitchFamily="2" charset="0"/>
            </a:endParaRPr>
          </a:p>
          <a:p>
            <a:endParaRPr lang="bn-IN" dirty="0" smtClean="0">
              <a:solidFill>
                <a:srgbClr val="0099FF"/>
              </a:solidFill>
            </a:endParaRPr>
          </a:p>
          <a:p>
            <a:endParaRPr lang="en-US" baseline="30000" dirty="0">
              <a:solidFill>
                <a:srgbClr val="0099FF"/>
              </a:solidFill>
            </a:endParaRPr>
          </a:p>
        </p:txBody>
      </p:sp>
    </p:spTree>
    <p:extLst>
      <p:ext uri="{BB962C8B-B14F-4D97-AF65-F5344CB8AC3E}">
        <p14:creationId xmlns="" xmlns:p14="http://schemas.microsoft.com/office/powerpoint/2010/main" val="4174294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9452" y="824248"/>
            <a:ext cx="6017559" cy="1107996"/>
          </a:xfrm>
          <a:prstGeom prst="rect">
            <a:avLst/>
          </a:prstGeom>
          <a:noFill/>
        </p:spPr>
        <p:txBody>
          <a:bodyPr wrap="square" rtlCol="0">
            <a:spAutoFit/>
          </a:bodyPr>
          <a:lstStyle/>
          <a:p>
            <a:pPr algn="ctr"/>
            <a:r>
              <a:rPr lang="bn-IN" sz="6600" dirty="0" smtClean="0">
                <a:solidFill>
                  <a:srgbClr val="FF66FF"/>
                </a:solidFill>
                <a:latin typeface="NikoshBAN" panose="02000000000000000000" pitchFamily="2" charset="0"/>
                <a:cs typeface="NikoshBAN" panose="02000000000000000000" pitchFamily="2" charset="0"/>
              </a:rPr>
              <a:t>একক কাজ</a:t>
            </a:r>
            <a:endParaRPr lang="en-US" sz="6600" dirty="0">
              <a:solidFill>
                <a:srgbClr val="FF66FF"/>
              </a:solidFill>
              <a:latin typeface="NikoshBAN" panose="02000000000000000000" pitchFamily="2" charset="0"/>
              <a:cs typeface="NikoshBAN" panose="02000000000000000000" pitchFamily="2" charset="0"/>
            </a:endParaRPr>
          </a:p>
        </p:txBody>
      </p:sp>
      <p:sp>
        <p:nvSpPr>
          <p:cNvPr id="3" name="TextBox 2"/>
          <p:cNvSpPr txBox="1"/>
          <p:nvPr/>
        </p:nvSpPr>
        <p:spPr>
          <a:xfrm>
            <a:off x="3580330" y="2498501"/>
            <a:ext cx="6233374" cy="923330"/>
          </a:xfrm>
          <a:prstGeom prst="rect">
            <a:avLst/>
          </a:prstGeom>
          <a:noFill/>
        </p:spPr>
        <p:txBody>
          <a:bodyPr wrap="square" rtlCol="0">
            <a:spAutoFit/>
          </a:bodyPr>
          <a:lstStyle/>
          <a:p>
            <a:r>
              <a:rPr lang="bn-IN" sz="5400" dirty="0" smtClean="0">
                <a:solidFill>
                  <a:srgbClr val="00B050"/>
                </a:solidFill>
                <a:latin typeface="NikoshBAN" panose="02000000000000000000" pitchFamily="2" charset="0"/>
                <a:cs typeface="NikoshBAN" panose="02000000000000000000" pitchFamily="2" charset="0"/>
              </a:rPr>
              <a:t>পাইচিত্র বলতে কি বুঝ লিখ।</a:t>
            </a:r>
            <a:endParaRPr lang="en-US" sz="2800" dirty="0">
              <a:solidFill>
                <a:srgbClr val="00B050"/>
              </a:solidFill>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76826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94715" y="1004552"/>
            <a:ext cx="8023539" cy="954107"/>
          </a:xfrm>
          <a:prstGeom prst="rect">
            <a:avLst/>
          </a:prstGeom>
          <a:noFill/>
        </p:spPr>
        <p:txBody>
          <a:bodyPr wrap="square" rtlCol="0">
            <a:spAutoFit/>
          </a:bodyPr>
          <a:lstStyle/>
          <a:p>
            <a:pPr algn="ctr"/>
            <a:r>
              <a:rPr lang="bn-IN" sz="2800" dirty="0" smtClean="0">
                <a:latin typeface="NikoshBAN" panose="02000000000000000000" pitchFamily="2" charset="0"/>
                <a:cs typeface="NikoshBAN" panose="02000000000000000000" pitchFamily="2" charset="0"/>
              </a:rPr>
              <a:t>কোনো এক বছরে দুর্ঘটনাজনিত কারণে সংঘটিত মৃত্যুর সারণি নিচে দেওয়া হলো। একটি পাইচিত্র আঁক।</a:t>
            </a:r>
            <a:endParaRPr lang="en-US" sz="2800" dirty="0">
              <a:latin typeface="NikoshBAN" panose="02000000000000000000" pitchFamily="2" charset="0"/>
              <a:cs typeface="NikoshBAN" panose="02000000000000000000" pitchFamily="2"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2696018904"/>
              </p:ext>
            </p:extLst>
          </p:nvPr>
        </p:nvGraphicFramePr>
        <p:xfrm>
          <a:off x="1378038" y="2445430"/>
          <a:ext cx="9168330" cy="1186408"/>
        </p:xfrm>
        <a:graphic>
          <a:graphicData uri="http://schemas.openxmlformats.org/drawingml/2006/table">
            <a:tbl>
              <a:tblPr firstRow="1" bandRow="1">
                <a:tableStyleId>{5C22544A-7EE6-4342-B048-85BDC9FD1C3A}</a:tableStyleId>
              </a:tblPr>
              <a:tblGrid>
                <a:gridCol w="1828801">
                  <a:extLst>
                    <a:ext uri="{9D8B030D-6E8A-4147-A177-3AD203B41FA5}">
                      <a16:colId xmlns="" xmlns:a16="http://schemas.microsoft.com/office/drawing/2014/main" val="2888024037"/>
                    </a:ext>
                  </a:extLst>
                </a:gridCol>
                <a:gridCol w="1227309">
                  <a:extLst>
                    <a:ext uri="{9D8B030D-6E8A-4147-A177-3AD203B41FA5}">
                      <a16:colId xmlns="" xmlns:a16="http://schemas.microsoft.com/office/drawing/2014/main" val="364309932"/>
                    </a:ext>
                  </a:extLst>
                </a:gridCol>
                <a:gridCol w="1528055">
                  <a:extLst>
                    <a:ext uri="{9D8B030D-6E8A-4147-A177-3AD203B41FA5}">
                      <a16:colId xmlns="" xmlns:a16="http://schemas.microsoft.com/office/drawing/2014/main" val="3521608628"/>
                    </a:ext>
                  </a:extLst>
                </a:gridCol>
                <a:gridCol w="1528055">
                  <a:extLst>
                    <a:ext uri="{9D8B030D-6E8A-4147-A177-3AD203B41FA5}">
                      <a16:colId xmlns="" xmlns:a16="http://schemas.microsoft.com/office/drawing/2014/main" val="1300924142"/>
                    </a:ext>
                  </a:extLst>
                </a:gridCol>
                <a:gridCol w="1528055">
                  <a:extLst>
                    <a:ext uri="{9D8B030D-6E8A-4147-A177-3AD203B41FA5}">
                      <a16:colId xmlns="" xmlns:a16="http://schemas.microsoft.com/office/drawing/2014/main" val="1679642526"/>
                    </a:ext>
                  </a:extLst>
                </a:gridCol>
                <a:gridCol w="1528055">
                  <a:extLst>
                    <a:ext uri="{9D8B030D-6E8A-4147-A177-3AD203B41FA5}">
                      <a16:colId xmlns="" xmlns:a16="http://schemas.microsoft.com/office/drawing/2014/main" val="499067840"/>
                    </a:ext>
                  </a:extLst>
                </a:gridCol>
              </a:tblGrid>
              <a:tr h="593204">
                <a:tc>
                  <a:txBody>
                    <a:bodyPr/>
                    <a:lstStyle/>
                    <a:p>
                      <a:r>
                        <a:rPr lang="bn-IN" sz="3200" b="0" dirty="0" smtClean="0">
                          <a:solidFill>
                            <a:srgbClr val="FFFF00"/>
                          </a:solidFill>
                          <a:latin typeface="NikoshBAN" panose="02000000000000000000" pitchFamily="2" charset="0"/>
                          <a:cs typeface="NikoshBAN" panose="02000000000000000000" pitchFamily="2" charset="0"/>
                        </a:rPr>
                        <a:t>দুর্ঘটনা</a:t>
                      </a:r>
                      <a:endParaRPr lang="en-US" sz="3200" b="0" dirty="0">
                        <a:solidFill>
                          <a:srgbClr val="FFFF00"/>
                        </a:solidFill>
                        <a:latin typeface="NikoshBAN" panose="02000000000000000000" pitchFamily="2" charset="0"/>
                        <a:cs typeface="NikoshBAN" panose="02000000000000000000" pitchFamily="2" charset="0"/>
                      </a:endParaRPr>
                    </a:p>
                  </a:txBody>
                  <a:tcPr/>
                </a:tc>
                <a:tc>
                  <a:txBody>
                    <a:bodyPr/>
                    <a:lstStyle/>
                    <a:p>
                      <a:r>
                        <a:rPr lang="bn-IN" sz="3200" dirty="0" smtClean="0">
                          <a:solidFill>
                            <a:srgbClr val="FFFF00"/>
                          </a:solidFill>
                          <a:latin typeface="NikoshBAN" panose="02000000000000000000" pitchFamily="2" charset="0"/>
                          <a:cs typeface="NikoshBAN" panose="02000000000000000000" pitchFamily="2" charset="0"/>
                        </a:rPr>
                        <a:t>বাস </a:t>
                      </a:r>
                      <a:endParaRPr lang="en-US" sz="3200" dirty="0">
                        <a:solidFill>
                          <a:srgbClr val="FFFF00"/>
                        </a:solidFill>
                        <a:latin typeface="NikoshBAN" panose="02000000000000000000" pitchFamily="2" charset="0"/>
                        <a:cs typeface="NikoshBAN" panose="02000000000000000000" pitchFamily="2" charset="0"/>
                      </a:endParaRPr>
                    </a:p>
                  </a:txBody>
                  <a:tcPr/>
                </a:tc>
                <a:tc>
                  <a:txBody>
                    <a:bodyPr/>
                    <a:lstStyle/>
                    <a:p>
                      <a:r>
                        <a:rPr lang="bn-IN" sz="3200" dirty="0" smtClean="0">
                          <a:solidFill>
                            <a:srgbClr val="FFFF00"/>
                          </a:solidFill>
                          <a:latin typeface="NikoshBAN" panose="02000000000000000000" pitchFamily="2" charset="0"/>
                          <a:cs typeface="NikoshBAN" panose="02000000000000000000" pitchFamily="2" charset="0"/>
                        </a:rPr>
                        <a:t>ট্রাক</a:t>
                      </a:r>
                      <a:endParaRPr lang="en-US" sz="3200" dirty="0">
                        <a:solidFill>
                          <a:srgbClr val="FFFF00"/>
                        </a:solidFill>
                        <a:latin typeface="NikoshBAN" panose="02000000000000000000" pitchFamily="2" charset="0"/>
                        <a:cs typeface="NikoshBAN" panose="02000000000000000000" pitchFamily="2" charset="0"/>
                      </a:endParaRPr>
                    </a:p>
                  </a:txBody>
                  <a:tcPr/>
                </a:tc>
                <a:tc>
                  <a:txBody>
                    <a:bodyPr/>
                    <a:lstStyle/>
                    <a:p>
                      <a:r>
                        <a:rPr lang="bn-IN" sz="3200" dirty="0" smtClean="0">
                          <a:solidFill>
                            <a:srgbClr val="FFFF00"/>
                          </a:solidFill>
                          <a:latin typeface="NikoshBAN" panose="02000000000000000000" pitchFamily="2" charset="0"/>
                          <a:cs typeface="NikoshBAN" panose="02000000000000000000" pitchFamily="2" charset="0"/>
                        </a:rPr>
                        <a:t>কার</a:t>
                      </a:r>
                      <a:endParaRPr lang="en-US" sz="3200" dirty="0">
                        <a:solidFill>
                          <a:srgbClr val="FFFF00"/>
                        </a:solidFill>
                        <a:latin typeface="NikoshBAN" panose="02000000000000000000" pitchFamily="2" charset="0"/>
                        <a:cs typeface="NikoshBAN" panose="02000000000000000000" pitchFamily="2" charset="0"/>
                      </a:endParaRPr>
                    </a:p>
                  </a:txBody>
                  <a:tcPr/>
                </a:tc>
                <a:tc>
                  <a:txBody>
                    <a:bodyPr/>
                    <a:lstStyle/>
                    <a:p>
                      <a:r>
                        <a:rPr lang="bn-IN" sz="3200" dirty="0" smtClean="0">
                          <a:solidFill>
                            <a:srgbClr val="FFFF00"/>
                          </a:solidFill>
                          <a:latin typeface="NikoshBAN" panose="02000000000000000000" pitchFamily="2" charset="0"/>
                          <a:cs typeface="NikoshBAN" panose="02000000000000000000" pitchFamily="2" charset="0"/>
                        </a:rPr>
                        <a:t>নৌযান</a:t>
                      </a:r>
                      <a:endParaRPr lang="en-US" sz="3200" dirty="0">
                        <a:solidFill>
                          <a:srgbClr val="FFFF00"/>
                        </a:solidFill>
                        <a:latin typeface="NikoshBAN" panose="02000000000000000000" pitchFamily="2" charset="0"/>
                        <a:cs typeface="NikoshBAN" panose="02000000000000000000" pitchFamily="2" charset="0"/>
                      </a:endParaRPr>
                    </a:p>
                  </a:txBody>
                  <a:tcPr/>
                </a:tc>
                <a:tc>
                  <a:txBody>
                    <a:bodyPr/>
                    <a:lstStyle/>
                    <a:p>
                      <a:r>
                        <a:rPr lang="bn-IN" sz="3200" dirty="0" smtClean="0">
                          <a:solidFill>
                            <a:srgbClr val="FFFF00"/>
                          </a:solidFill>
                          <a:latin typeface="NikoshBAN" panose="02000000000000000000" pitchFamily="2" charset="0"/>
                          <a:cs typeface="NikoshBAN" panose="02000000000000000000" pitchFamily="2" charset="0"/>
                        </a:rPr>
                        <a:t>মোট </a:t>
                      </a:r>
                      <a:endParaRPr lang="en-US" sz="3200" dirty="0">
                        <a:solidFill>
                          <a:srgbClr val="FFFF00"/>
                        </a:solidFill>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2975259534"/>
                  </a:ext>
                </a:extLst>
              </a:tr>
              <a:tr h="593204">
                <a:tc>
                  <a:txBody>
                    <a:bodyPr/>
                    <a:lstStyle/>
                    <a:p>
                      <a:r>
                        <a:rPr lang="bn-IN" sz="3200" dirty="0" smtClean="0">
                          <a:latin typeface="NikoshBAN" panose="02000000000000000000" pitchFamily="2" charset="0"/>
                          <a:cs typeface="NikoshBAN" panose="02000000000000000000" pitchFamily="2" charset="0"/>
                        </a:rPr>
                        <a:t>মৃতের</a:t>
                      </a:r>
                      <a:r>
                        <a:rPr lang="bn-IN" sz="3200" baseline="0" dirty="0" smtClean="0">
                          <a:latin typeface="NikoshBAN" panose="02000000000000000000" pitchFamily="2" charset="0"/>
                          <a:cs typeface="NikoshBAN" panose="02000000000000000000" pitchFamily="2" charset="0"/>
                        </a:rPr>
                        <a:t> সংখ্যা </a:t>
                      </a:r>
                      <a:endParaRPr lang="en-US" sz="3200" dirty="0">
                        <a:latin typeface="NikoshBAN" panose="02000000000000000000" pitchFamily="2" charset="0"/>
                        <a:cs typeface="NikoshBAN" panose="02000000000000000000" pitchFamily="2" charset="0"/>
                      </a:endParaRPr>
                    </a:p>
                  </a:txBody>
                  <a:tcPr/>
                </a:tc>
                <a:tc>
                  <a:txBody>
                    <a:bodyPr/>
                    <a:lstStyle/>
                    <a:p>
                      <a:r>
                        <a:rPr lang="bn-IN" sz="3200" dirty="0" smtClean="0">
                          <a:latin typeface="NikoshBAN" panose="02000000000000000000" pitchFamily="2" charset="0"/>
                          <a:cs typeface="NikoshBAN" panose="02000000000000000000" pitchFamily="2" charset="0"/>
                        </a:rPr>
                        <a:t>৪৫০</a:t>
                      </a:r>
                      <a:endParaRPr lang="en-US" sz="3200" dirty="0">
                        <a:latin typeface="NikoshBAN" panose="02000000000000000000" pitchFamily="2" charset="0"/>
                        <a:cs typeface="NikoshBAN" panose="02000000000000000000" pitchFamily="2" charset="0"/>
                      </a:endParaRPr>
                    </a:p>
                  </a:txBody>
                  <a:tcPr/>
                </a:tc>
                <a:tc>
                  <a:txBody>
                    <a:bodyPr/>
                    <a:lstStyle/>
                    <a:p>
                      <a:r>
                        <a:rPr lang="bn-IN" sz="3200" dirty="0" smtClean="0">
                          <a:latin typeface="NikoshBAN" panose="02000000000000000000" pitchFamily="2" charset="0"/>
                          <a:cs typeface="NikoshBAN" panose="02000000000000000000" pitchFamily="2" charset="0"/>
                        </a:rPr>
                        <a:t>৩৫০</a:t>
                      </a:r>
                      <a:endParaRPr lang="en-US" sz="3200" dirty="0">
                        <a:latin typeface="NikoshBAN" panose="02000000000000000000" pitchFamily="2" charset="0"/>
                        <a:cs typeface="NikoshBAN" panose="02000000000000000000" pitchFamily="2" charset="0"/>
                      </a:endParaRPr>
                    </a:p>
                  </a:txBody>
                  <a:tcPr/>
                </a:tc>
                <a:tc>
                  <a:txBody>
                    <a:bodyPr/>
                    <a:lstStyle/>
                    <a:p>
                      <a:r>
                        <a:rPr lang="bn-IN" sz="3200" dirty="0" smtClean="0">
                          <a:latin typeface="NikoshBAN" panose="02000000000000000000" pitchFamily="2" charset="0"/>
                          <a:cs typeface="NikoshBAN" panose="02000000000000000000" pitchFamily="2" charset="0"/>
                        </a:rPr>
                        <a:t>২৫০</a:t>
                      </a:r>
                      <a:endParaRPr lang="en-US" sz="3200" dirty="0">
                        <a:latin typeface="NikoshBAN" panose="02000000000000000000" pitchFamily="2" charset="0"/>
                        <a:cs typeface="NikoshBAN" panose="02000000000000000000" pitchFamily="2" charset="0"/>
                      </a:endParaRPr>
                    </a:p>
                  </a:txBody>
                  <a:tcPr/>
                </a:tc>
                <a:tc>
                  <a:txBody>
                    <a:bodyPr/>
                    <a:lstStyle/>
                    <a:p>
                      <a:r>
                        <a:rPr lang="bn-IN" sz="3200" dirty="0" smtClean="0">
                          <a:latin typeface="NikoshBAN" panose="02000000000000000000" pitchFamily="2" charset="0"/>
                          <a:cs typeface="NikoshBAN" panose="02000000000000000000" pitchFamily="2" charset="0"/>
                        </a:rPr>
                        <a:t>১৫০</a:t>
                      </a:r>
                      <a:endParaRPr lang="en-US" sz="3200" dirty="0">
                        <a:latin typeface="NikoshBAN" panose="02000000000000000000" pitchFamily="2" charset="0"/>
                        <a:cs typeface="NikoshBAN" panose="02000000000000000000" pitchFamily="2" charset="0"/>
                      </a:endParaRPr>
                    </a:p>
                  </a:txBody>
                  <a:tcPr/>
                </a:tc>
                <a:tc>
                  <a:txBody>
                    <a:bodyPr/>
                    <a:lstStyle/>
                    <a:p>
                      <a:r>
                        <a:rPr lang="bn-IN" sz="3200" dirty="0" smtClean="0">
                          <a:latin typeface="NikoshBAN" panose="02000000000000000000" pitchFamily="2" charset="0"/>
                          <a:cs typeface="NikoshBAN" panose="02000000000000000000" pitchFamily="2" charset="0"/>
                        </a:rPr>
                        <a:t>১২০০ </a:t>
                      </a:r>
                      <a:endParaRPr lang="en-US" sz="3200" dirty="0">
                        <a:latin typeface="NikoshBAN" panose="02000000000000000000" pitchFamily="2" charset="0"/>
                        <a:cs typeface="NikoshBAN" panose="02000000000000000000" pitchFamily="2" charset="0"/>
                      </a:endParaRPr>
                    </a:p>
                  </a:txBody>
                  <a:tcPr/>
                </a:tc>
                <a:extLst>
                  <a:ext uri="{0D108BD9-81ED-4DB2-BD59-A6C34878D82A}">
                    <a16:rowId xmlns="" xmlns:a16="http://schemas.microsoft.com/office/drawing/2014/main" val="2371711522"/>
                  </a:ext>
                </a:extLst>
              </a:tr>
            </a:tbl>
          </a:graphicData>
        </a:graphic>
      </p:graphicFrame>
      <p:sp>
        <p:nvSpPr>
          <p:cNvPr id="6" name="TextBox 5"/>
          <p:cNvSpPr txBox="1"/>
          <p:nvPr/>
        </p:nvSpPr>
        <p:spPr>
          <a:xfrm>
            <a:off x="3721994" y="4069717"/>
            <a:ext cx="3490175" cy="584775"/>
          </a:xfrm>
          <a:prstGeom prst="rect">
            <a:avLst/>
          </a:prstGeom>
          <a:noFill/>
        </p:spPr>
        <p:txBody>
          <a:bodyPr wrap="square" rtlCol="0">
            <a:spAutoFit/>
          </a:bodyPr>
          <a:lstStyle/>
          <a:p>
            <a:r>
              <a:rPr lang="bn-IN" sz="3200" dirty="0" smtClean="0">
                <a:latin typeface="NikoshBAN" panose="02000000000000000000" pitchFamily="2" charset="0"/>
                <a:cs typeface="NikoshBAN" panose="02000000000000000000" pitchFamily="2" charset="0"/>
              </a:rPr>
              <a:t>মোট মৃতের সংখ্যা ১২০০</a:t>
            </a:r>
            <a:endParaRPr lang="en-US" sz="3200" dirty="0">
              <a:latin typeface="NikoshBAN" panose="02000000000000000000" pitchFamily="2" charset="0"/>
              <a:cs typeface="NikoshBAN" panose="02000000000000000000" pitchFamily="2" charset="0"/>
            </a:endParaRPr>
          </a:p>
        </p:txBody>
      </p:sp>
      <p:sp>
        <p:nvSpPr>
          <p:cNvPr id="7" name="TextBox 6"/>
          <p:cNvSpPr txBox="1"/>
          <p:nvPr/>
        </p:nvSpPr>
        <p:spPr>
          <a:xfrm>
            <a:off x="3348507" y="5100034"/>
            <a:ext cx="5756856" cy="523220"/>
          </a:xfrm>
          <a:prstGeom prst="rect">
            <a:avLst/>
          </a:prstGeom>
          <a:noFill/>
        </p:spPr>
        <p:txBody>
          <a:bodyPr wrap="square" rtlCol="0">
            <a:spAutoFit/>
          </a:bodyPr>
          <a:lstStyle/>
          <a:p>
            <a:r>
              <a:rPr lang="bn-IN" sz="2800" dirty="0" smtClean="0">
                <a:latin typeface="NikoshBAN" panose="02000000000000000000" pitchFamily="2" charset="0"/>
                <a:cs typeface="NikoshBAN" panose="02000000000000000000" pitchFamily="2" charset="0"/>
              </a:rPr>
              <a:t>১২০০ জনের জন্য কোণ = ৩৬০</a:t>
            </a:r>
            <a:r>
              <a:rPr lang="bn-IN" sz="2800" baseline="30000" dirty="0" smtClean="0">
                <a:latin typeface="NikoshBAN" panose="02000000000000000000" pitchFamily="2" charset="0"/>
                <a:cs typeface="NikoshBAN" panose="02000000000000000000" pitchFamily="2" charset="0"/>
              </a:rPr>
              <a:t>০</a:t>
            </a:r>
            <a:endParaRPr lang="en-US" sz="2800" baseline="30000" dirty="0">
              <a:latin typeface="NikoshBAN" panose="02000000000000000000" pitchFamily="2" charset="0"/>
              <a:cs typeface="NikoshBAN" panose="02000000000000000000" pitchFamily="2" charset="0"/>
            </a:endParaRPr>
          </a:p>
        </p:txBody>
      </p:sp>
      <mc:AlternateContent xmlns:mc="http://schemas.openxmlformats.org/markup-compatibility/2006">
        <mc:Choice xmlns="" xmlns:a14="http://schemas.microsoft.com/office/drawing/2010/main" Requires="a14">
          <p:sp>
            <p:nvSpPr>
              <p:cNvPr id="8" name="TextBox 7"/>
              <p:cNvSpPr txBox="1"/>
              <p:nvPr/>
            </p:nvSpPr>
            <p:spPr>
              <a:xfrm>
                <a:off x="3348507" y="5962918"/>
                <a:ext cx="5190186" cy="871649"/>
              </a:xfrm>
              <a:prstGeom prst="rect">
                <a:avLst/>
              </a:prstGeom>
              <a:noFill/>
            </p:spPr>
            <p:txBody>
              <a:bodyPr wrap="square" rtlCol="0">
                <a:spAutoFit/>
              </a:bodyPr>
              <a:lstStyle/>
              <a:p>
                <a:r>
                  <a:rPr lang="bn-IN" sz="3200" dirty="0" smtClean="0">
                    <a:latin typeface="NikoshBAN" panose="02000000000000000000" pitchFamily="2" charset="0"/>
                    <a:cs typeface="NikoshBAN" panose="02000000000000000000" pitchFamily="2" charset="0"/>
                  </a:rPr>
                  <a:t>১ জনের জন্য কোণ =</a:t>
                </a:r>
                <a14:m>
                  <m:oMath xmlns:m="http://schemas.openxmlformats.org/officeDocument/2006/math">
                    <m:f>
                      <m:fPr>
                        <m:ctrlPr>
                          <a:rPr lang="bn-IN" sz="3200" i="1" smtClean="0">
                            <a:latin typeface="Cambria Math" panose="02040503050406030204" pitchFamily="18" charset="0"/>
                          </a:rPr>
                        </m:ctrlPr>
                      </m:fPr>
                      <m:num>
                        <m:r>
                          <a:rPr lang="bn-IN" sz="3200" b="0" i="1" smtClean="0">
                            <a:latin typeface="Cambria Math" panose="02040503050406030204" pitchFamily="18" charset="0"/>
                          </a:rPr>
                          <m:t>৩৬০</m:t>
                        </m:r>
                        <m:r>
                          <a:rPr lang="bn-IN" sz="3200" b="0" i="1" baseline="30000" smtClean="0">
                            <a:latin typeface="Cambria Math" panose="02040503050406030204" pitchFamily="18" charset="0"/>
                          </a:rPr>
                          <m:t>০</m:t>
                        </m:r>
                      </m:num>
                      <m:den>
                        <m:r>
                          <a:rPr lang="bn-IN" sz="3200" b="0" i="1" smtClean="0">
                            <a:latin typeface="Cambria Math" panose="02040503050406030204" pitchFamily="18" charset="0"/>
                          </a:rPr>
                          <m:t>১২০০</m:t>
                        </m:r>
                      </m:den>
                    </m:f>
                  </m:oMath>
                </a14:m>
                <a:endParaRPr lang="en-US" dirty="0">
                  <a:latin typeface="NikoshBAN" panose="02000000000000000000" pitchFamily="2" charset="0"/>
                  <a:cs typeface="NikoshBAN" panose="02000000000000000000" pitchFamily="2"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3348507" y="5962918"/>
                <a:ext cx="5190186" cy="871649"/>
              </a:xfrm>
              <a:prstGeom prst="rect">
                <a:avLst/>
              </a:prstGeom>
              <a:blipFill>
                <a:blip r:embed="rId2"/>
                <a:stretch>
                  <a:fillRect l="-2934" b="-12587"/>
                </a:stretch>
              </a:blipFill>
            </p:spPr>
            <p:txBody>
              <a:bodyPr/>
              <a:lstStyle/>
              <a:p>
                <a:r>
                  <a:rPr lang="en-US">
                    <a:noFill/>
                  </a:rPr>
                  <a:t> </a:t>
                </a:r>
              </a:p>
            </p:txBody>
          </p:sp>
        </mc:Fallback>
      </mc:AlternateContent>
    </p:spTree>
    <p:extLst>
      <p:ext uri="{BB962C8B-B14F-4D97-AF65-F5344CB8AC3E}">
        <p14:creationId xmlns="" xmlns:p14="http://schemas.microsoft.com/office/powerpoint/2010/main" val="7827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3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3000"/>
                                        <p:tgtEl>
                                          <p:spTgt spid="6"/>
                                        </p:tgtEl>
                                      </p:cBhvr>
                                    </p:animEffect>
                                  </p:childTnLst>
                                </p:cTn>
                              </p:par>
                            </p:childTnLst>
                          </p:cTn>
                        </p:par>
                        <p:par>
                          <p:cTn id="18" fill="hold">
                            <p:stCondLst>
                              <p:cond delay="30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3000"/>
                                        <p:tgtEl>
                                          <p:spTgt spid="7"/>
                                        </p:tgtEl>
                                      </p:cBhvr>
                                    </p:animEffect>
                                  </p:childTnLst>
                                </p:cTn>
                              </p:par>
                            </p:childTnLst>
                          </p:cTn>
                        </p:par>
                        <p:par>
                          <p:cTn id="22" fill="hold">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14="http://schemas.microsoft.com/office/drawing/2010/main" Requires="a14">
          <p:sp>
            <p:nvSpPr>
              <p:cNvPr id="2" name="TextBox 1"/>
              <p:cNvSpPr txBox="1"/>
              <p:nvPr/>
            </p:nvSpPr>
            <p:spPr>
              <a:xfrm>
                <a:off x="2351311" y="300446"/>
                <a:ext cx="7184575" cy="1353897"/>
              </a:xfrm>
              <a:prstGeom prst="rect">
                <a:avLst/>
              </a:prstGeom>
              <a:noFill/>
            </p:spPr>
            <p:txBody>
              <a:bodyPr wrap="square" rtlCol="0">
                <a:spAutoFit/>
              </a:bodyPr>
              <a:lstStyle/>
              <a:p>
                <a:r>
                  <a:rPr lang="bn-IN" sz="2400" dirty="0" smtClean="0">
                    <a:latin typeface="NikoshBAN" panose="02000000000000000000" pitchFamily="2" charset="0"/>
                    <a:cs typeface="NikoshBAN" panose="02000000000000000000" pitchFamily="2" charset="0"/>
                  </a:rPr>
                  <a:t>বাস দুর্ঘটনায় মৃত ৪৫০ জনের জন্য কোণ=</a:t>
                </a:r>
                <a14:m>
                  <m:oMath xmlns:m="http://schemas.openxmlformats.org/officeDocument/2006/math">
                    <m:f>
                      <m:fPr>
                        <m:ctrlPr>
                          <a:rPr lang="bn-IN" sz="2400" i="1" smtClean="0">
                            <a:latin typeface="Cambria Math" panose="02040503050406030204" pitchFamily="18" charset="0"/>
                          </a:rPr>
                        </m:ctrlPr>
                      </m:fPr>
                      <m:num>
                        <m:r>
                          <a:rPr lang="bn-IN" sz="2400" b="0" i="1" smtClean="0">
                            <a:latin typeface="Cambria Math" panose="02040503050406030204" pitchFamily="18" charset="0"/>
                          </a:rPr>
                          <m:t>৩৬০</m:t>
                        </m:r>
                        <m:r>
                          <a:rPr lang="bn-IN" sz="2400" b="0" i="1" baseline="30000" smtClean="0">
                            <a:latin typeface="Cambria Math" panose="02040503050406030204" pitchFamily="18" charset="0"/>
                          </a:rPr>
                          <m:t>০</m:t>
                        </m:r>
                        <m:r>
                          <a:rPr lang="bn-IN" sz="2400" b="0" i="1" smtClean="0">
                            <a:latin typeface="Cambria Math" panose="02040503050406030204" pitchFamily="18" charset="0"/>
                          </a:rPr>
                          <m:t>  </m:t>
                        </m:r>
                        <m:r>
                          <a:rPr lang="en-US" sz="2400" b="0" i="1" smtClean="0">
                            <a:latin typeface="Cambria Math" panose="02040503050406030204" pitchFamily="18" charset="0"/>
                          </a:rPr>
                          <m:t>×</m:t>
                        </m:r>
                        <m:r>
                          <a:rPr lang="bn-IN" sz="2400" b="0" i="1" smtClean="0">
                            <a:latin typeface="Cambria Math" panose="02040503050406030204" pitchFamily="18" charset="0"/>
                          </a:rPr>
                          <m:t>৪৫০</m:t>
                        </m:r>
                      </m:num>
                      <m:den>
                        <m:r>
                          <a:rPr lang="bn-IN" sz="2400" b="0" i="1" smtClean="0">
                            <a:latin typeface="Cambria Math" panose="02040503050406030204" pitchFamily="18" charset="0"/>
                          </a:rPr>
                          <m:t>১২০০</m:t>
                        </m:r>
                        <m:r>
                          <a:rPr lang="bn-IN" sz="2400" b="0" i="1" smtClean="0">
                            <a:latin typeface="Cambria Math" panose="02040503050406030204" pitchFamily="18" charset="0"/>
                          </a:rPr>
                          <m:t> </m:t>
                        </m:r>
                      </m:den>
                    </m:f>
                  </m:oMath>
                </a14:m>
                <a:endParaRPr lang="bn-IN" sz="2400" i="1" dirty="0" smtClean="0">
                  <a:latin typeface="NikoshBAN" panose="02000000000000000000" pitchFamily="2" charset="0"/>
                  <a:cs typeface="NikoshBAN" panose="02000000000000000000" pitchFamily="2" charset="0"/>
                </a:endParaRPr>
              </a:p>
              <a:p>
                <a:r>
                  <a:rPr lang="bn-IN" sz="2400" dirty="0" smtClean="0">
                    <a:latin typeface="NikoshBAN" panose="02000000000000000000" pitchFamily="2" charset="0"/>
                    <a:cs typeface="NikoshBAN" panose="02000000000000000000" pitchFamily="2" charset="0"/>
                  </a:rPr>
                  <a:t>                                                 =১৩৫</a:t>
                </a:r>
                <a:r>
                  <a:rPr lang="bn-IN" sz="2400" baseline="30000" dirty="0" smtClean="0">
                    <a:latin typeface="NikoshBAN" panose="02000000000000000000" pitchFamily="2" charset="0"/>
                    <a:cs typeface="NikoshBAN" panose="02000000000000000000" pitchFamily="2" charset="0"/>
                  </a:rPr>
                  <a:t>০</a:t>
                </a:r>
                <a:r>
                  <a:rPr lang="bn-IN" sz="2400" dirty="0" smtClean="0">
                    <a:latin typeface="NikoshBAN" panose="02000000000000000000" pitchFamily="2" charset="0"/>
                    <a:cs typeface="NikoshBAN" panose="02000000000000000000" pitchFamily="2" charset="0"/>
                  </a:rPr>
                  <a:t/>
                </a:r>
              </a:p>
              <a:p>
                <a:r>
                  <a:rPr lang="bn-IN" sz="2000" dirty="0" smtClean="0"/>
                  <a:t/>
                </a:r>
                <a:endParaRPr lang="en-US" sz="2000" dirty="0"/>
              </a:p>
            </p:txBody>
          </p:sp>
        </mc:Choice>
        <mc:Fallback>
          <p:sp>
            <p:nvSpPr>
              <p:cNvPr id="2" name="TextBox 1"/>
              <p:cNvSpPr txBox="1">
                <a:spLocks noRot="1" noChangeAspect="1" noMove="1" noResize="1" noEditPoints="1" noAdjustHandles="1" noChangeArrowheads="1" noChangeShapeType="1" noTextEdit="1"/>
              </p:cNvSpPr>
              <p:nvPr/>
            </p:nvSpPr>
            <p:spPr>
              <a:xfrm>
                <a:off x="2351311" y="300446"/>
                <a:ext cx="7184575" cy="1353897"/>
              </a:xfrm>
              <a:prstGeom prst="rect">
                <a:avLst/>
              </a:prstGeom>
              <a:blipFill>
                <a:blip r:embed="rId2"/>
                <a:stretch>
                  <a:fillRect l="-1358" b="-7658"/>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 name="TextBox 4"/>
              <p:cNvSpPr txBox="1"/>
              <p:nvPr/>
            </p:nvSpPr>
            <p:spPr>
              <a:xfrm>
                <a:off x="2338251" y="2063931"/>
                <a:ext cx="6962502" cy="1323119"/>
              </a:xfrm>
              <a:prstGeom prst="rect">
                <a:avLst/>
              </a:prstGeom>
              <a:noFill/>
            </p:spPr>
            <p:txBody>
              <a:bodyPr wrap="square" rtlCol="0">
                <a:spAutoFit/>
              </a:bodyPr>
              <a:lstStyle/>
              <a:p>
                <a:endParaRPr lang="bn-IN" dirty="0" smtClean="0"/>
              </a:p>
              <a:p>
                <a:r>
                  <a:rPr lang="bn-IN" sz="2400" dirty="0" smtClean="0">
                    <a:latin typeface="NikoshBAN" panose="02000000000000000000" pitchFamily="2" charset="0"/>
                    <a:cs typeface="NikoshBAN" panose="02000000000000000000" pitchFamily="2" charset="0"/>
                  </a:rPr>
                  <a:t>ট্রাক দুর্ঘটনায় মৃত ৩৫০ জনের জন্য কোণ =</a:t>
                </a:r>
                <a14:m>
                  <m:oMath xmlns:m="http://schemas.openxmlformats.org/officeDocument/2006/math">
                    <m:f>
                      <m:fPr>
                        <m:ctrlPr>
                          <a:rPr lang="bn-IN" sz="2400" b="1" i="1" smtClean="0">
                            <a:latin typeface="Cambria Math" panose="02040503050406030204" pitchFamily="18" charset="0"/>
                          </a:rPr>
                        </m:ctrlPr>
                      </m:fPr>
                      <m:num>
                        <m:r>
                          <a:rPr lang="bn-IN" sz="2400" b="1" i="1" smtClean="0">
                            <a:latin typeface="Cambria Math" panose="02040503050406030204" pitchFamily="18" charset="0"/>
                          </a:rPr>
                          <m:t>৩৬০</m:t>
                        </m:r>
                        <m:r>
                          <a:rPr lang="bn-IN" sz="2400" b="1" i="1" baseline="30000" smtClean="0">
                            <a:latin typeface="Cambria Math" panose="02040503050406030204" pitchFamily="18" charset="0"/>
                          </a:rPr>
                          <m:t>০</m:t>
                        </m:r>
                        <m:r>
                          <a:rPr lang="bn-IN" sz="2400" b="1" i="1" smtClean="0">
                            <a:latin typeface="Cambria Math" panose="02040503050406030204" pitchFamily="18" charset="0"/>
                            <a:ea typeface="Cambria Math" panose="02040503050406030204" pitchFamily="18" charset="0"/>
                          </a:rPr>
                          <m:t>×</m:t>
                        </m:r>
                        <m:r>
                          <a:rPr lang="bn-IN" sz="2400" b="1" i="1" smtClean="0">
                            <a:latin typeface="Cambria Math" panose="02040503050406030204" pitchFamily="18" charset="0"/>
                            <a:ea typeface="Cambria Math" panose="02040503050406030204" pitchFamily="18" charset="0"/>
                          </a:rPr>
                          <m:t>৩৫০</m:t>
                        </m:r>
                      </m:num>
                      <m:den>
                        <m:r>
                          <a:rPr lang="bn-IN" sz="2400" b="1" i="1" smtClean="0">
                            <a:latin typeface="Cambria Math" panose="02040503050406030204" pitchFamily="18" charset="0"/>
                          </a:rPr>
                          <m:t>১২০০</m:t>
                        </m:r>
                      </m:den>
                    </m:f>
                  </m:oMath>
                </a14:m>
                <a:endParaRPr lang="bn-IN" sz="2400" b="1" i="1" dirty="0" smtClean="0">
                  <a:latin typeface="NikoshBAN" panose="02000000000000000000" pitchFamily="2" charset="0"/>
                  <a:cs typeface="NikoshBAN" panose="02000000000000000000" pitchFamily="2" charset="0"/>
                </a:endParaRPr>
              </a:p>
              <a:p>
                <a:r>
                  <a:rPr lang="bn-IN" sz="2400" dirty="0">
                    <a:latin typeface="NikoshBAN" panose="02000000000000000000" pitchFamily="2" charset="0"/>
                    <a:cs typeface="NikoshBAN" panose="02000000000000000000" pitchFamily="2" charset="0"/>
                  </a:rPr>
                  <a:t/>
                </a:r>
                <a:r>
                  <a:rPr lang="bn-IN" sz="2400" dirty="0" smtClean="0">
                    <a:latin typeface="NikoshBAN" panose="02000000000000000000" pitchFamily="2" charset="0"/>
                    <a:cs typeface="NikoshBAN" panose="02000000000000000000" pitchFamily="2" charset="0"/>
                  </a:rPr>
                  <a:t>                                                  = ১০৫</a:t>
                </a:r>
                <a:r>
                  <a:rPr lang="bn-IN" sz="2400" baseline="30000" dirty="0" smtClean="0">
                    <a:latin typeface="NikoshBAN" panose="02000000000000000000" pitchFamily="2" charset="0"/>
                    <a:cs typeface="NikoshBAN" panose="02000000000000000000" pitchFamily="2" charset="0"/>
                  </a:rPr>
                  <a:t>০</a:t>
                </a:r>
              </a:p>
            </p:txBody>
          </p:sp>
        </mc:Choice>
        <mc:Fallback>
          <p:sp>
            <p:nvSpPr>
              <p:cNvPr id="5" name="TextBox 4"/>
              <p:cNvSpPr txBox="1">
                <a:spLocks noRot="1" noChangeAspect="1" noMove="1" noResize="1" noEditPoints="1" noAdjustHandles="1" noChangeArrowheads="1" noChangeShapeType="1" noTextEdit="1"/>
              </p:cNvSpPr>
              <p:nvPr/>
            </p:nvSpPr>
            <p:spPr>
              <a:xfrm>
                <a:off x="2338251" y="2063931"/>
                <a:ext cx="6962502" cy="1323119"/>
              </a:xfrm>
              <a:prstGeom prst="rect">
                <a:avLst/>
              </a:prstGeom>
              <a:blipFill>
                <a:blip r:embed="rId3"/>
                <a:stretch>
                  <a:fillRect l="-1401" b="-9677"/>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7" name="TextBox 6"/>
              <p:cNvSpPr txBox="1"/>
              <p:nvPr/>
            </p:nvSpPr>
            <p:spPr>
              <a:xfrm>
                <a:off x="2338251" y="3686910"/>
                <a:ext cx="5865223" cy="1046120"/>
              </a:xfrm>
              <a:prstGeom prst="rect">
                <a:avLst/>
              </a:prstGeom>
              <a:noFill/>
            </p:spPr>
            <p:txBody>
              <a:bodyPr wrap="square" rtlCol="0">
                <a:spAutoFit/>
              </a:bodyPr>
              <a:lstStyle/>
              <a:p>
                <a:r>
                  <a:rPr lang="bn-IN" sz="2400" dirty="0" smtClean="0">
                    <a:latin typeface="NikoshBAN" panose="02000000000000000000" pitchFamily="2" charset="0"/>
                    <a:cs typeface="NikoshBAN" panose="02000000000000000000" pitchFamily="2" charset="0"/>
                  </a:rPr>
                  <a:t>কার দুর্ঘটনায় মৃত ২৫০ জনের জন্য কোণ = </a:t>
                </a:r>
                <a14:m>
                  <m:oMath xmlns:m="http://schemas.openxmlformats.org/officeDocument/2006/math">
                    <m:f>
                      <m:fPr>
                        <m:ctrlPr>
                          <a:rPr lang="bn-IN" sz="2400" i="1" smtClean="0">
                            <a:latin typeface="Cambria Math" panose="02040503050406030204" pitchFamily="18" charset="0"/>
                          </a:rPr>
                        </m:ctrlPr>
                      </m:fPr>
                      <m:num>
                        <m:r>
                          <a:rPr lang="bn-IN" sz="2400" b="0" i="1" smtClean="0">
                            <a:latin typeface="Cambria Math" panose="02040503050406030204" pitchFamily="18" charset="0"/>
                          </a:rPr>
                          <m:t>৩৬০</m:t>
                        </m:r>
                        <m:r>
                          <a:rPr lang="bn-IN" sz="2400" b="0" i="1" baseline="30000" smtClean="0">
                            <a:latin typeface="Cambria Math" panose="02040503050406030204" pitchFamily="18" charset="0"/>
                          </a:rPr>
                          <m:t>০</m:t>
                        </m:r>
                        <m:r>
                          <a:rPr lang="bn-IN" sz="2400" b="0" i="1" smtClean="0">
                            <a:latin typeface="Cambria Math" panose="02040503050406030204" pitchFamily="18" charset="0"/>
                          </a:rPr>
                          <m:t> </m:t>
                        </m:r>
                        <m:r>
                          <a:rPr lang="bn-IN" sz="2400" b="0" i="1" smtClean="0">
                            <a:latin typeface="Cambria Math" panose="02040503050406030204" pitchFamily="18" charset="0"/>
                            <a:ea typeface="Cambria Math" panose="02040503050406030204" pitchFamily="18" charset="0"/>
                          </a:rPr>
                          <m:t>×</m:t>
                        </m:r>
                        <m:r>
                          <a:rPr lang="bn-IN" sz="2400" b="0" i="1" smtClean="0">
                            <a:latin typeface="Cambria Math" panose="02040503050406030204" pitchFamily="18" charset="0"/>
                            <a:ea typeface="Cambria Math" panose="02040503050406030204" pitchFamily="18" charset="0"/>
                          </a:rPr>
                          <m:t>২৫০</m:t>
                        </m:r>
                        <m:r>
                          <a:rPr lang="bn-IN" sz="2400" b="0" i="1" smtClean="0">
                            <a:latin typeface="Cambria Math" panose="02040503050406030204" pitchFamily="18" charset="0"/>
                            <a:ea typeface="Cambria Math" panose="02040503050406030204" pitchFamily="18" charset="0"/>
                          </a:rPr>
                          <m:t> </m:t>
                        </m:r>
                      </m:num>
                      <m:den>
                        <m:r>
                          <a:rPr lang="bn-IN" sz="2400" b="0" i="1" smtClean="0">
                            <a:latin typeface="Cambria Math" panose="02040503050406030204" pitchFamily="18" charset="0"/>
                          </a:rPr>
                          <m:t>১২০০</m:t>
                        </m:r>
                      </m:den>
                    </m:f>
                  </m:oMath>
                </a14:m>
                <a:endParaRPr lang="bn-IN" sz="2400" dirty="0" smtClean="0">
                  <a:latin typeface="NikoshBAN" panose="02000000000000000000" pitchFamily="2" charset="0"/>
                  <a:cs typeface="NikoshBAN" panose="02000000000000000000" pitchFamily="2" charset="0"/>
                </a:endParaRPr>
              </a:p>
              <a:p>
                <a:r>
                  <a:rPr lang="bn-IN" sz="2400" dirty="0">
                    <a:latin typeface="NikoshBAN" panose="02000000000000000000" pitchFamily="2" charset="0"/>
                    <a:cs typeface="NikoshBAN" panose="02000000000000000000" pitchFamily="2" charset="0"/>
                  </a:rPr>
                  <a:t/>
                </a:r>
                <a:r>
                  <a:rPr lang="bn-IN" sz="2400" dirty="0" smtClean="0">
                    <a:latin typeface="NikoshBAN" panose="02000000000000000000" pitchFamily="2" charset="0"/>
                    <a:cs typeface="NikoshBAN" panose="02000000000000000000" pitchFamily="2" charset="0"/>
                  </a:rPr>
                  <a:t>                                                   = ৭৫</a:t>
                </a:r>
                <a:r>
                  <a:rPr lang="bn-IN" sz="2400" baseline="30000" dirty="0" smtClean="0">
                    <a:latin typeface="NikoshBAN" panose="02000000000000000000" pitchFamily="2" charset="0"/>
                    <a:cs typeface="NikoshBAN" panose="02000000000000000000" pitchFamily="2" charset="0"/>
                  </a:rPr>
                  <a:t>০</a:t>
                </a:r>
                <a:r>
                  <a:rPr lang="bn-IN" sz="2400" dirty="0" smtClean="0">
                    <a:latin typeface="NikoshBAN" panose="02000000000000000000" pitchFamily="2" charset="0"/>
                    <a:cs typeface="NikoshBAN" panose="02000000000000000000" pitchFamily="2" charset="0"/>
                  </a:rPr>
                  <a:t/>
                </a:r>
                <a:endParaRPr lang="en-US" sz="2400" baseline="30000" dirty="0">
                  <a:latin typeface="NikoshBAN" panose="02000000000000000000" pitchFamily="2" charset="0"/>
                  <a:cs typeface="NikoshBAN" panose="02000000000000000000" pitchFamily="2"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338251" y="3686910"/>
                <a:ext cx="5865223" cy="1046120"/>
              </a:xfrm>
              <a:prstGeom prst="rect">
                <a:avLst/>
              </a:prstGeom>
              <a:blipFill>
                <a:blip r:embed="rId4"/>
                <a:stretch>
                  <a:fillRect l="-1663" b="-12865"/>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1" name="TextBox 10"/>
              <p:cNvSpPr txBox="1"/>
              <p:nvPr/>
            </p:nvSpPr>
            <p:spPr>
              <a:xfrm>
                <a:off x="2338250" y="5329646"/>
                <a:ext cx="6962503" cy="1046120"/>
              </a:xfrm>
              <a:prstGeom prst="rect">
                <a:avLst/>
              </a:prstGeom>
              <a:noFill/>
            </p:spPr>
            <p:txBody>
              <a:bodyPr wrap="square" rtlCol="0">
                <a:spAutoFit/>
              </a:bodyPr>
              <a:lstStyle/>
              <a:p>
                <a:r>
                  <a:rPr lang="bn-IN" sz="2400" dirty="0" smtClean="0">
                    <a:latin typeface="NikoshBAN" panose="02000000000000000000" pitchFamily="2" charset="0"/>
                    <a:cs typeface="NikoshBAN" panose="02000000000000000000" pitchFamily="2" charset="0"/>
                  </a:rPr>
                  <a:t>নৌযান দুর্ঘটনায় মৃত ১৫০ জনের জন্য কোণ = </a:t>
                </a:r>
                <a14:m>
                  <m:oMath xmlns:m="http://schemas.openxmlformats.org/officeDocument/2006/math">
                    <m:f>
                      <m:fPr>
                        <m:ctrlPr>
                          <a:rPr lang="bn-IN" sz="2400" i="1" smtClean="0">
                            <a:latin typeface="Cambria Math" panose="02040503050406030204" pitchFamily="18" charset="0"/>
                          </a:rPr>
                        </m:ctrlPr>
                      </m:fPr>
                      <m:num>
                        <m:r>
                          <a:rPr lang="bn-IN" sz="2400" b="0" i="1" smtClean="0">
                            <a:latin typeface="Cambria Math" panose="02040503050406030204" pitchFamily="18" charset="0"/>
                          </a:rPr>
                          <m:t>৩৬০</m:t>
                        </m:r>
                        <m:r>
                          <a:rPr lang="bn-IN" sz="2400" b="0" i="1" baseline="30000" smtClean="0">
                            <a:latin typeface="Cambria Math" panose="02040503050406030204" pitchFamily="18" charset="0"/>
                          </a:rPr>
                          <m:t>০</m:t>
                        </m:r>
                        <m:r>
                          <a:rPr lang="en-US" sz="2400" b="0" i="1" smtClean="0">
                            <a:latin typeface="Cambria Math" panose="02040503050406030204" pitchFamily="18" charset="0"/>
                          </a:rPr>
                          <m:t> </m:t>
                        </m:r>
                        <m:r>
                          <a:rPr lang="bn-IN" sz="2400" b="0" i="1" smtClean="0">
                            <a:latin typeface="Cambria Math" panose="02040503050406030204" pitchFamily="18" charset="0"/>
                          </a:rPr>
                          <m:t>×</m:t>
                        </m:r>
                        <m:r>
                          <a:rPr lang="bn-IN" sz="2400" b="0" i="1" baseline="30000" smtClean="0">
                            <a:latin typeface="Cambria Math" panose="02040503050406030204" pitchFamily="18" charset="0"/>
                          </a:rPr>
                          <m:t> </m:t>
                        </m:r>
                        <m:r>
                          <a:rPr lang="bn-IN" sz="2400" b="0" i="1" smtClean="0">
                            <a:latin typeface="Cambria Math" panose="02040503050406030204" pitchFamily="18" charset="0"/>
                            <a:ea typeface="Cambria Math" panose="02040503050406030204" pitchFamily="18" charset="0"/>
                          </a:rPr>
                          <m:t>১৫০</m:t>
                        </m:r>
                      </m:num>
                      <m:den>
                        <m:r>
                          <a:rPr lang="bn-IN" sz="2400" b="0" i="1" smtClean="0">
                            <a:latin typeface="Cambria Math" panose="02040503050406030204" pitchFamily="18" charset="0"/>
                          </a:rPr>
                          <m:t>১২০০</m:t>
                        </m:r>
                      </m:den>
                    </m:f>
                  </m:oMath>
                </a14:m>
                <a:endParaRPr lang="bn-IN" sz="2400" dirty="0" smtClean="0">
                  <a:latin typeface="NikoshBAN" panose="02000000000000000000" pitchFamily="2" charset="0"/>
                  <a:cs typeface="NikoshBAN" panose="02000000000000000000" pitchFamily="2" charset="0"/>
                </a:endParaRPr>
              </a:p>
              <a:p>
                <a:r>
                  <a:rPr lang="bn-IN" sz="2400" dirty="0">
                    <a:latin typeface="NikoshBAN" panose="02000000000000000000" pitchFamily="2" charset="0"/>
                    <a:cs typeface="NikoshBAN" panose="02000000000000000000" pitchFamily="2" charset="0"/>
                  </a:rPr>
                  <a:t/>
                </a:r>
                <a:r>
                  <a:rPr lang="bn-IN" sz="2400" dirty="0" smtClean="0">
                    <a:latin typeface="NikoshBAN" panose="02000000000000000000" pitchFamily="2" charset="0"/>
                    <a:cs typeface="NikoshBAN" panose="02000000000000000000" pitchFamily="2" charset="0"/>
                  </a:rPr>
                  <a:t>                                                     = ৪৫</a:t>
                </a:r>
                <a:r>
                  <a:rPr lang="bn-IN" sz="2400" baseline="30000" dirty="0" smtClean="0">
                    <a:latin typeface="NikoshBAN" panose="02000000000000000000" pitchFamily="2" charset="0"/>
                    <a:cs typeface="NikoshBAN" panose="02000000000000000000" pitchFamily="2" charset="0"/>
                  </a:rPr>
                  <a:t>০ </a:t>
                </a:r>
                <a:endParaRPr lang="en-US" sz="2400" baseline="30000" dirty="0">
                  <a:latin typeface="NikoshBAN" panose="02000000000000000000" pitchFamily="2" charset="0"/>
                  <a:cs typeface="NikoshBAN" panose="02000000000000000000" pitchFamily="2"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2338250" y="5329646"/>
                <a:ext cx="6962503" cy="1046120"/>
              </a:xfrm>
              <a:prstGeom prst="rect">
                <a:avLst/>
              </a:prstGeom>
              <a:blipFill>
                <a:blip r:embed="rId5"/>
                <a:stretch>
                  <a:fillRect l="-1401" b="-12209"/>
                </a:stretch>
              </a:blipFill>
            </p:spPr>
            <p:txBody>
              <a:bodyPr/>
              <a:lstStyle/>
              <a:p>
                <a:r>
                  <a:rPr lang="en-US">
                    <a:noFill/>
                  </a:rPr>
                  <a:t> </a:t>
                </a:r>
              </a:p>
            </p:txBody>
          </p:sp>
        </mc:Fallback>
      </mc:AlternateContent>
    </p:spTree>
    <p:extLst>
      <p:ext uri="{BB962C8B-B14F-4D97-AF65-F5344CB8AC3E}">
        <p14:creationId xmlns="" xmlns:p14="http://schemas.microsoft.com/office/powerpoint/2010/main" val="14670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par>
                          <p:cTn id="10" fill="hold">
                            <p:stCondLst>
                              <p:cond delay="3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0" fill="hold"/>
                                        <p:tgtEl>
                                          <p:spTgt spid="5"/>
                                        </p:tgtEl>
                                        <p:attrNameLst>
                                          <p:attrName>ppt_w</p:attrName>
                                        </p:attrNameLst>
                                      </p:cBhvr>
                                      <p:tavLst>
                                        <p:tav tm="0">
                                          <p:val>
                                            <p:fltVal val="0"/>
                                          </p:val>
                                        </p:tav>
                                        <p:tav tm="100000">
                                          <p:val>
                                            <p:strVal val="#ppt_w"/>
                                          </p:val>
                                        </p:tav>
                                      </p:tavLst>
                                    </p:anim>
                                    <p:anim calcmode="lin" valueType="num">
                                      <p:cBhvr>
                                        <p:cTn id="14" dur="3000" fill="hold"/>
                                        <p:tgtEl>
                                          <p:spTgt spid="5"/>
                                        </p:tgtEl>
                                        <p:attrNameLst>
                                          <p:attrName>ppt_h</p:attrName>
                                        </p:attrNameLst>
                                      </p:cBhvr>
                                      <p:tavLst>
                                        <p:tav tm="0">
                                          <p:val>
                                            <p:fltVal val="0"/>
                                          </p:val>
                                        </p:tav>
                                        <p:tav tm="100000">
                                          <p:val>
                                            <p:strVal val="#ppt_h"/>
                                          </p:val>
                                        </p:tav>
                                      </p:tavLst>
                                    </p:anim>
                                    <p:animEffect transition="in" filter="fade">
                                      <p:cBhvr>
                                        <p:cTn id="15" dur="3000"/>
                                        <p:tgtEl>
                                          <p:spTgt spid="5"/>
                                        </p:tgtEl>
                                      </p:cBhvr>
                                    </p:animEffect>
                                  </p:childTnLst>
                                </p:cTn>
                              </p:par>
                            </p:childTnLst>
                          </p:cTn>
                        </p:par>
                        <p:par>
                          <p:cTn id="16" fill="hold">
                            <p:stCondLst>
                              <p:cond delay="6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0" fill="hold"/>
                                        <p:tgtEl>
                                          <p:spTgt spid="7"/>
                                        </p:tgtEl>
                                        <p:attrNameLst>
                                          <p:attrName>ppt_w</p:attrName>
                                        </p:attrNameLst>
                                      </p:cBhvr>
                                      <p:tavLst>
                                        <p:tav tm="0">
                                          <p:val>
                                            <p:fltVal val="0"/>
                                          </p:val>
                                        </p:tav>
                                        <p:tav tm="100000">
                                          <p:val>
                                            <p:strVal val="#ppt_w"/>
                                          </p:val>
                                        </p:tav>
                                      </p:tavLst>
                                    </p:anim>
                                    <p:anim calcmode="lin" valueType="num">
                                      <p:cBhvr>
                                        <p:cTn id="20" dur="3000" fill="hold"/>
                                        <p:tgtEl>
                                          <p:spTgt spid="7"/>
                                        </p:tgtEl>
                                        <p:attrNameLst>
                                          <p:attrName>ppt_h</p:attrName>
                                        </p:attrNameLst>
                                      </p:cBhvr>
                                      <p:tavLst>
                                        <p:tav tm="0">
                                          <p:val>
                                            <p:fltVal val="0"/>
                                          </p:val>
                                        </p:tav>
                                        <p:tav tm="100000">
                                          <p:val>
                                            <p:strVal val="#ppt_h"/>
                                          </p:val>
                                        </p:tav>
                                      </p:tavLst>
                                    </p:anim>
                                    <p:animEffect transition="in" filter="fade">
                                      <p:cBhvr>
                                        <p:cTn id="21" dur="3000"/>
                                        <p:tgtEl>
                                          <p:spTgt spid="7"/>
                                        </p:tgtEl>
                                      </p:cBhvr>
                                    </p:animEffect>
                                  </p:childTnLst>
                                </p:cTn>
                              </p:par>
                            </p:childTnLst>
                          </p:cTn>
                        </p:par>
                        <p:par>
                          <p:cTn id="22" fill="hold">
                            <p:stCondLst>
                              <p:cond delay="90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3000" fill="hold"/>
                                        <p:tgtEl>
                                          <p:spTgt spid="11"/>
                                        </p:tgtEl>
                                        <p:attrNameLst>
                                          <p:attrName>ppt_w</p:attrName>
                                        </p:attrNameLst>
                                      </p:cBhvr>
                                      <p:tavLst>
                                        <p:tav tm="0">
                                          <p:val>
                                            <p:fltVal val="0"/>
                                          </p:val>
                                        </p:tav>
                                        <p:tav tm="100000">
                                          <p:val>
                                            <p:strVal val="#ppt_w"/>
                                          </p:val>
                                        </p:tav>
                                      </p:tavLst>
                                    </p:anim>
                                    <p:anim calcmode="lin" valueType="num">
                                      <p:cBhvr>
                                        <p:cTn id="26" dur="3000" fill="hold"/>
                                        <p:tgtEl>
                                          <p:spTgt spid="11"/>
                                        </p:tgtEl>
                                        <p:attrNameLst>
                                          <p:attrName>ppt_h</p:attrName>
                                        </p:attrNameLst>
                                      </p:cBhvr>
                                      <p:tavLst>
                                        <p:tav tm="0">
                                          <p:val>
                                            <p:fltVal val="0"/>
                                          </p:val>
                                        </p:tav>
                                        <p:tav tm="100000">
                                          <p:val>
                                            <p:strVal val="#ppt_h"/>
                                          </p:val>
                                        </p:tav>
                                      </p:tavLst>
                                    </p:anim>
                                    <p:animEffect transition="in" filter="fade">
                                      <p:cBhvr>
                                        <p:cTn id="2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1703" y="470263"/>
            <a:ext cx="1476103" cy="523220"/>
          </a:xfrm>
          <a:prstGeom prst="rect">
            <a:avLst/>
          </a:prstGeom>
          <a:noFill/>
        </p:spPr>
        <p:txBody>
          <a:bodyPr wrap="square" rtlCol="0">
            <a:spAutoFit/>
          </a:bodyPr>
          <a:lstStyle/>
          <a:p>
            <a:r>
              <a:rPr lang="bn-IN" sz="2800" dirty="0" smtClean="0">
                <a:latin typeface="NikoshBAN" panose="02000000000000000000" pitchFamily="2" charset="0"/>
                <a:cs typeface="NikoshBAN" panose="02000000000000000000" pitchFamily="2" charset="0"/>
              </a:rPr>
              <a:t> বাস ১৩৫</a:t>
            </a:r>
            <a:r>
              <a:rPr lang="bn-IN" sz="2800" baseline="30000" dirty="0" smtClean="0">
                <a:latin typeface="NikoshBAN" panose="02000000000000000000" pitchFamily="2" charset="0"/>
                <a:cs typeface="NikoshBAN" panose="02000000000000000000" pitchFamily="2" charset="0"/>
              </a:rPr>
              <a:t>০</a:t>
            </a:r>
            <a:endParaRPr lang="en-US" sz="2800" baseline="30000" dirty="0">
              <a:latin typeface="NikoshBAN" panose="02000000000000000000" pitchFamily="2" charset="0"/>
              <a:cs typeface="NikoshBAN" panose="02000000000000000000" pitchFamily="2" charset="0"/>
            </a:endParaRPr>
          </a:p>
        </p:txBody>
      </p:sp>
      <p:sp>
        <p:nvSpPr>
          <p:cNvPr id="3" name="TextBox 2"/>
          <p:cNvSpPr txBox="1"/>
          <p:nvPr/>
        </p:nvSpPr>
        <p:spPr>
          <a:xfrm>
            <a:off x="705394" y="1188719"/>
            <a:ext cx="1371600" cy="523220"/>
          </a:xfrm>
          <a:prstGeom prst="rect">
            <a:avLst/>
          </a:prstGeom>
          <a:noFill/>
        </p:spPr>
        <p:txBody>
          <a:bodyPr wrap="square" rtlCol="0">
            <a:spAutoFit/>
          </a:bodyPr>
          <a:lstStyle/>
          <a:p>
            <a:r>
              <a:rPr lang="bn-IN" sz="2800" dirty="0" smtClean="0">
                <a:latin typeface="NikoshBAN" panose="02000000000000000000" pitchFamily="2" charset="0"/>
                <a:cs typeface="NikoshBAN" panose="02000000000000000000" pitchFamily="2" charset="0"/>
              </a:rPr>
              <a:t>ট্রাক ১০৫</a:t>
            </a:r>
            <a:r>
              <a:rPr lang="bn-IN" sz="2800" baseline="30000" dirty="0" smtClean="0">
                <a:latin typeface="NikoshBAN" panose="02000000000000000000" pitchFamily="2" charset="0"/>
                <a:cs typeface="NikoshBAN" panose="02000000000000000000" pitchFamily="2" charset="0"/>
              </a:rPr>
              <a:t>০</a:t>
            </a:r>
            <a:endParaRPr lang="en-US" sz="2800" baseline="30000" dirty="0">
              <a:latin typeface="NikoshBAN" panose="02000000000000000000" pitchFamily="2" charset="0"/>
              <a:cs typeface="NikoshBAN" panose="02000000000000000000" pitchFamily="2" charset="0"/>
            </a:endParaRPr>
          </a:p>
        </p:txBody>
      </p:sp>
      <p:sp>
        <p:nvSpPr>
          <p:cNvPr id="4" name="TextBox 3"/>
          <p:cNvSpPr txBox="1"/>
          <p:nvPr/>
        </p:nvSpPr>
        <p:spPr>
          <a:xfrm>
            <a:off x="666204" y="1854926"/>
            <a:ext cx="1188720" cy="523220"/>
          </a:xfrm>
          <a:prstGeom prst="rect">
            <a:avLst/>
          </a:prstGeom>
          <a:noFill/>
        </p:spPr>
        <p:txBody>
          <a:bodyPr wrap="square" rtlCol="0">
            <a:spAutoFit/>
          </a:bodyPr>
          <a:lstStyle/>
          <a:p>
            <a:r>
              <a:rPr lang="bn-IN" sz="2800" dirty="0" smtClean="0">
                <a:latin typeface="NikoshBAN" panose="02000000000000000000" pitchFamily="2" charset="0"/>
                <a:cs typeface="NikoshBAN" panose="02000000000000000000" pitchFamily="2" charset="0"/>
              </a:rPr>
              <a:t>কার ৭৫</a:t>
            </a:r>
            <a:r>
              <a:rPr lang="bn-IN" sz="2800" baseline="30000" dirty="0" smtClean="0">
                <a:latin typeface="NikoshBAN" panose="02000000000000000000" pitchFamily="2" charset="0"/>
                <a:cs typeface="NikoshBAN" panose="02000000000000000000" pitchFamily="2" charset="0"/>
              </a:rPr>
              <a:t>০</a:t>
            </a:r>
            <a:endParaRPr lang="en-US" sz="2800" baseline="30000" dirty="0">
              <a:latin typeface="NikoshBAN" panose="02000000000000000000" pitchFamily="2" charset="0"/>
              <a:cs typeface="NikoshBAN" panose="02000000000000000000" pitchFamily="2" charset="0"/>
            </a:endParaRPr>
          </a:p>
        </p:txBody>
      </p:sp>
      <p:sp>
        <p:nvSpPr>
          <p:cNvPr id="6" name="TextBox 5"/>
          <p:cNvSpPr txBox="1"/>
          <p:nvPr/>
        </p:nvSpPr>
        <p:spPr>
          <a:xfrm>
            <a:off x="653140" y="2547257"/>
            <a:ext cx="1436914" cy="523220"/>
          </a:xfrm>
          <a:prstGeom prst="rect">
            <a:avLst/>
          </a:prstGeom>
          <a:noFill/>
        </p:spPr>
        <p:txBody>
          <a:bodyPr wrap="square" rtlCol="0">
            <a:spAutoFit/>
          </a:bodyPr>
          <a:lstStyle/>
          <a:p>
            <a:r>
              <a:rPr lang="bn-IN" sz="2800" dirty="0" smtClean="0">
                <a:latin typeface="NikoshBAN" panose="02000000000000000000" pitchFamily="2" charset="0"/>
                <a:cs typeface="NikoshBAN" panose="02000000000000000000" pitchFamily="2" charset="0"/>
              </a:rPr>
              <a:t>নৌযান ৪৫</a:t>
            </a:r>
            <a:r>
              <a:rPr lang="bn-IN" sz="2800" baseline="30000" dirty="0" smtClean="0">
                <a:latin typeface="NikoshBAN" panose="02000000000000000000" pitchFamily="2" charset="0"/>
                <a:cs typeface="NikoshBAN" panose="02000000000000000000" pitchFamily="2" charset="0"/>
              </a:rPr>
              <a:t>০</a:t>
            </a:r>
            <a:endParaRPr lang="en-US" sz="2800" baseline="30000" dirty="0">
              <a:latin typeface="NikoshBAN" panose="02000000000000000000" pitchFamily="2" charset="0"/>
              <a:cs typeface="NikoshBAN" panose="02000000000000000000" pitchFamily="2" charset="0"/>
            </a:endParaRPr>
          </a:p>
        </p:txBody>
      </p:sp>
      <p:sp>
        <p:nvSpPr>
          <p:cNvPr id="7" name="Oval 6"/>
          <p:cNvSpPr/>
          <p:nvPr/>
        </p:nvSpPr>
        <p:spPr>
          <a:xfrm>
            <a:off x="5159828" y="1973196"/>
            <a:ext cx="3840480" cy="384048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flipV="1">
            <a:off x="7093134" y="3957662"/>
            <a:ext cx="65314"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793869" y="1649952"/>
            <a:ext cx="4663844" cy="2438611"/>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090054" y="2566818"/>
            <a:ext cx="9145276" cy="1390844"/>
          </a:xfrm>
          <a:prstGeom prst="rect">
            <a:avLst/>
          </a:prstGeom>
        </p:spPr>
      </p:pic>
      <p:pic>
        <p:nvPicPr>
          <p:cNvPr id="11" name="Picture 10"/>
          <p:cNvPicPr>
            <a:picLocks noChangeAspect="1"/>
          </p:cNvPicPr>
          <p:nvPr/>
        </p:nvPicPr>
        <p:blipFill rotWithShape="1">
          <a:blip r:embed="rId4">
            <a:extLst>
              <a:ext uri="{28A0092B-C50C-407E-A947-70E740481C1C}">
                <a14:useLocalDpi xmlns="" xmlns:a14="http://schemas.microsoft.com/office/drawing/2010/main" val="0"/>
              </a:ext>
            </a:extLst>
          </a:blip>
          <a:srcRect b="45167"/>
          <a:stretch/>
        </p:blipFill>
        <p:spPr>
          <a:xfrm rot="16200000">
            <a:off x="6958219" y="954264"/>
            <a:ext cx="3220500" cy="2952209"/>
          </a:xfrm>
          <a:prstGeom prst="rect">
            <a:avLst/>
          </a:prstGeom>
        </p:spPr>
      </p:pic>
      <p:cxnSp>
        <p:nvCxnSpPr>
          <p:cNvPr id="13" name="Straight Connector 12"/>
          <p:cNvCxnSpPr/>
          <p:nvPr/>
        </p:nvCxnSpPr>
        <p:spPr>
          <a:xfrm>
            <a:off x="7158448" y="3974805"/>
            <a:ext cx="18418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01877" y="-937252"/>
            <a:ext cx="2959893" cy="3217504"/>
          </a:xfrm>
          <a:prstGeom prst="rect">
            <a:avLst/>
          </a:prstGeom>
        </p:spPr>
      </p:pic>
      <p:sp>
        <p:nvSpPr>
          <p:cNvPr id="16" name="Oval 15"/>
          <p:cNvSpPr/>
          <p:nvPr/>
        </p:nvSpPr>
        <p:spPr>
          <a:xfrm>
            <a:off x="5359013" y="223738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659057" y="-637208"/>
            <a:ext cx="2959893" cy="3217504"/>
          </a:xfrm>
          <a:prstGeom prst="rect">
            <a:avLst/>
          </a:prstGeom>
        </p:spPr>
      </p:pic>
      <p:cxnSp>
        <p:nvCxnSpPr>
          <p:cNvPr id="26" name="Straight Connector 25"/>
          <p:cNvCxnSpPr/>
          <p:nvPr/>
        </p:nvCxnSpPr>
        <p:spPr>
          <a:xfrm>
            <a:off x="5692502" y="2547257"/>
            <a:ext cx="1423370" cy="1427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rot="13482092">
            <a:off x="3939758" y="3510144"/>
            <a:ext cx="4663844" cy="2438611"/>
          </a:xfrm>
          <a:prstGeom prst="rect">
            <a:avLst/>
          </a:prstGeom>
        </p:spPr>
      </p:pic>
      <p:pic>
        <p:nvPicPr>
          <p:cNvPr id="29" name="Picture 2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864696" y="5413037"/>
            <a:ext cx="1091279" cy="975445"/>
          </a:xfrm>
          <a:prstGeom prst="rect">
            <a:avLst/>
          </a:prstGeom>
        </p:spPr>
      </p:pic>
      <p:sp>
        <p:nvSpPr>
          <p:cNvPr id="30" name="Oval 29"/>
          <p:cNvSpPr/>
          <p:nvPr/>
        </p:nvSpPr>
        <p:spPr>
          <a:xfrm flipV="1">
            <a:off x="5771643" y="5984534"/>
            <a:ext cx="8558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Ruler Clip Art At Clker Com Vector Clip Art Online Royalty Free"/>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rot="18203190">
            <a:off x="3614084" y="4451662"/>
            <a:ext cx="4782994" cy="1155890"/>
          </a:xfrm>
          <a:prstGeom prst="rect">
            <a:avLst/>
          </a:prstGeom>
        </p:spPr>
      </p:pic>
      <p:pic>
        <p:nvPicPr>
          <p:cNvPr id="35" name="Picture 34"/>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090684" y="4977905"/>
            <a:ext cx="1091279" cy="975445"/>
          </a:xfrm>
          <a:prstGeom prst="rect">
            <a:avLst/>
          </a:prstGeom>
        </p:spPr>
      </p:pic>
      <p:cxnSp>
        <p:nvCxnSpPr>
          <p:cNvPr id="41" name="Straight Connector 40"/>
          <p:cNvCxnSpPr/>
          <p:nvPr/>
        </p:nvCxnSpPr>
        <p:spPr>
          <a:xfrm flipV="1">
            <a:off x="6090684" y="3957662"/>
            <a:ext cx="986328" cy="15703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466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0-#ppt_w/2"/>
                                          </p:val>
                                        </p:tav>
                                        <p:tav tm="100000">
                                          <p:val>
                                            <p:strVal val="#ppt_x"/>
                                          </p:val>
                                        </p:tav>
                                      </p:tavLst>
                                    </p:anim>
                                    <p:anim calcmode="lin" valueType="num">
                                      <p:cBhvr additive="base">
                                        <p:cTn id="3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4.375E-6 1.85185E-6 L 0.25 1.85185E-6 " pathEditMode="relative" rAng="0" ptsTypes="AA">
                                      <p:cBhvr>
                                        <p:cTn id="40" dur="2000" fill="hold"/>
                                        <p:tgtEl>
                                          <p:spTgt spid="11"/>
                                        </p:tgtEl>
                                        <p:attrNameLst>
                                          <p:attrName>ppt_x</p:attrName>
                                          <p:attrName>ppt_y</p:attrName>
                                        </p:attrNameLst>
                                      </p:cBhvr>
                                      <p:rCtr x="12500" y="0"/>
                                    </p:animMotion>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1000"/>
                                        <p:tgtEl>
                                          <p:spTgt spid="10"/>
                                        </p:tgtEl>
                                        <p:attrNameLst>
                                          <p:attrName>ppt_x</p:attrName>
                                        </p:attrNameLst>
                                      </p:cBhvr>
                                      <p:tavLst>
                                        <p:tav tm="0">
                                          <p:val>
                                            <p:strVal val="ppt_x"/>
                                          </p:val>
                                        </p:tav>
                                        <p:tav tm="100000">
                                          <p:val>
                                            <p:strVal val="ppt_x"/>
                                          </p:val>
                                        </p:tav>
                                      </p:tavLst>
                                    </p:anim>
                                    <p:anim calcmode="lin" valueType="num">
                                      <p:cBhvr additive="base">
                                        <p:cTn id="48" dur="1000"/>
                                        <p:tgtEl>
                                          <p:spTgt spid="10"/>
                                        </p:tgtEl>
                                        <p:attrNameLst>
                                          <p:attrName>ppt_y</p:attrName>
                                        </p:attrNameLst>
                                      </p:cBhvr>
                                      <p:tavLst>
                                        <p:tav tm="0">
                                          <p:val>
                                            <p:strVal val="ppt_y"/>
                                          </p:val>
                                        </p:tav>
                                        <p:tav tm="100000">
                                          <p:val>
                                            <p:strVal val="1+ppt_h/2"/>
                                          </p:val>
                                        </p:tav>
                                      </p:tavLst>
                                    </p:anim>
                                    <p:set>
                                      <p:cBhvr>
                                        <p:cTn id="49" dur="1" fill="hold">
                                          <p:stCondLst>
                                            <p:cond delay="999"/>
                                          </p:stCondLst>
                                        </p:cTn>
                                        <p:tgtEl>
                                          <p:spTgt spid="10"/>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11"/>
                                        </p:tgtEl>
                                        <p:attrNameLst>
                                          <p:attrName>ppt_x</p:attrName>
                                        </p:attrNameLst>
                                      </p:cBhvr>
                                      <p:tavLst>
                                        <p:tav tm="0">
                                          <p:val>
                                            <p:strVal val="ppt_x"/>
                                          </p:val>
                                        </p:tav>
                                        <p:tav tm="100000">
                                          <p:val>
                                            <p:strVal val="ppt_x"/>
                                          </p:val>
                                        </p:tav>
                                      </p:tavLst>
                                    </p:anim>
                                    <p:anim calcmode="lin" valueType="num">
                                      <p:cBhvr additive="base">
                                        <p:cTn id="52" dur="500"/>
                                        <p:tgtEl>
                                          <p:spTgt spid="11"/>
                                        </p:tgtEl>
                                        <p:attrNameLst>
                                          <p:attrName>ppt_y</p:attrName>
                                        </p:attrNameLst>
                                      </p:cBhvr>
                                      <p:tavLst>
                                        <p:tav tm="0">
                                          <p:val>
                                            <p:strVal val="ppt_y"/>
                                          </p:val>
                                        </p:tav>
                                        <p:tav tm="100000">
                                          <p:val>
                                            <p:strVal val="1+ppt_h/2"/>
                                          </p:val>
                                        </p:tav>
                                      </p:tavLst>
                                    </p:anim>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xit" presetSubtype="1" fill="hold" nodeType="clickEffect">
                                  <p:stCondLst>
                                    <p:cond delay="0"/>
                                  </p:stCondLst>
                                  <p:childTnLst>
                                    <p:anim calcmode="lin" valueType="num">
                                      <p:cBhvr additive="base">
                                        <p:cTn id="70" dur="500"/>
                                        <p:tgtEl>
                                          <p:spTgt spid="9"/>
                                        </p:tgtEl>
                                        <p:attrNameLst>
                                          <p:attrName>ppt_x</p:attrName>
                                        </p:attrNameLst>
                                      </p:cBhvr>
                                      <p:tavLst>
                                        <p:tav tm="0">
                                          <p:val>
                                            <p:strVal val="ppt_x"/>
                                          </p:val>
                                        </p:tav>
                                        <p:tav tm="100000">
                                          <p:val>
                                            <p:strVal val="ppt_x"/>
                                          </p:val>
                                        </p:tav>
                                      </p:tavLst>
                                    </p:anim>
                                    <p:anim calcmode="lin" valueType="num">
                                      <p:cBhvr additive="base">
                                        <p:cTn id="71" dur="500"/>
                                        <p:tgtEl>
                                          <p:spTgt spid="9"/>
                                        </p:tgtEl>
                                        <p:attrNameLst>
                                          <p:attrName>ppt_y</p:attrName>
                                        </p:attrNameLst>
                                      </p:cBhvr>
                                      <p:tavLst>
                                        <p:tav tm="0">
                                          <p:val>
                                            <p:strVal val="ppt_y"/>
                                          </p:val>
                                        </p:tav>
                                        <p:tav tm="100000">
                                          <p:val>
                                            <p:strVal val="0-ppt_h/2"/>
                                          </p:val>
                                        </p:tav>
                                      </p:tavLst>
                                    </p:anim>
                                    <p:set>
                                      <p:cBhvr>
                                        <p:cTn id="72" dur="1" fill="hold">
                                          <p:stCondLst>
                                            <p:cond delay="499"/>
                                          </p:stCondLst>
                                        </p:cTn>
                                        <p:tgtEl>
                                          <p:spTgt spid="9"/>
                                        </p:tgtEl>
                                        <p:attrNameLst>
                                          <p:attrName>style.visibility</p:attrName>
                                        </p:attrNameLst>
                                      </p:cBhvr>
                                      <p:to>
                                        <p:strVal val="hidden"/>
                                      </p:to>
                                    </p:set>
                                  </p:childTnLst>
                                </p:cTn>
                              </p:par>
                              <p:par>
                                <p:cTn id="73" presetID="2" presetClass="exit" presetSubtype="1" fill="hold" nodeType="withEffect">
                                  <p:stCondLst>
                                    <p:cond delay="0"/>
                                  </p:stCondLst>
                                  <p:childTnLst>
                                    <p:anim calcmode="lin" valueType="num">
                                      <p:cBhvr additive="base">
                                        <p:cTn id="74" dur="500"/>
                                        <p:tgtEl>
                                          <p:spTgt spid="15"/>
                                        </p:tgtEl>
                                        <p:attrNameLst>
                                          <p:attrName>ppt_x</p:attrName>
                                        </p:attrNameLst>
                                      </p:cBhvr>
                                      <p:tavLst>
                                        <p:tav tm="0">
                                          <p:val>
                                            <p:strVal val="ppt_x"/>
                                          </p:val>
                                        </p:tav>
                                        <p:tav tm="100000">
                                          <p:val>
                                            <p:strVal val="ppt_x"/>
                                          </p:val>
                                        </p:tav>
                                      </p:tavLst>
                                    </p:anim>
                                    <p:anim calcmode="lin" valueType="num">
                                      <p:cBhvr additive="base">
                                        <p:cTn id="75" dur="500"/>
                                        <p:tgtEl>
                                          <p:spTgt spid="15"/>
                                        </p:tgtEl>
                                        <p:attrNameLst>
                                          <p:attrName>ppt_y</p:attrName>
                                        </p:attrNameLst>
                                      </p:cBhvr>
                                      <p:tavLst>
                                        <p:tav tm="0">
                                          <p:val>
                                            <p:strVal val="ppt_y"/>
                                          </p:val>
                                        </p:tav>
                                        <p:tav tm="100000">
                                          <p:val>
                                            <p:strVal val="0-ppt_h/2"/>
                                          </p:val>
                                        </p:tav>
                                      </p:tavLst>
                                    </p:anim>
                                    <p:set>
                                      <p:cBhvr>
                                        <p:cTn id="76" dur="1" fill="hold">
                                          <p:stCondLst>
                                            <p:cond delay="499"/>
                                          </p:stCondLst>
                                        </p:cTn>
                                        <p:tgtEl>
                                          <p:spTgt spid="1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30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9" presetClass="path" presetSubtype="0" accel="50000" decel="50000" fill="hold" nodeType="clickEffect">
                                  <p:stCondLst>
                                    <p:cond delay="0"/>
                                  </p:stCondLst>
                                  <p:childTnLst>
                                    <p:animMotion origin="layout" path="M 3.125E-6 3.33333E-6 L 0.11718 0.21273 " pathEditMode="relative" rAng="0" ptsTypes="AA">
                                      <p:cBhvr>
                                        <p:cTn id="86" dur="500" fill="hold"/>
                                        <p:tgtEl>
                                          <p:spTgt spid="24"/>
                                        </p:tgtEl>
                                        <p:attrNameLst>
                                          <p:attrName>ppt_x</p:attrName>
                                          <p:attrName>ppt_y</p:attrName>
                                        </p:attrNameLst>
                                      </p:cBhvr>
                                      <p:rCtr x="5859" y="10625"/>
                                    </p:animMotion>
                                  </p:childTnLst>
                                </p:cTn>
                              </p:par>
                              <p:par>
                                <p:cTn id="87" presetID="22" presetClass="entr" presetSubtype="8"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49" presetClass="path" presetSubtype="0" accel="50000" decel="50000" fill="hold" grpId="1" nodeType="clickEffect">
                                  <p:stCondLst>
                                    <p:cond delay="0"/>
                                  </p:stCondLst>
                                  <p:childTnLst>
                                    <p:animMotion origin="layout" path="M -6.25E-7 -2.96296E-6 L 0.48047 0.31227 " pathEditMode="relative" rAng="0" ptsTypes="AA">
                                      <p:cBhvr>
                                        <p:cTn id="93" dur="2000" fill="hold"/>
                                        <p:tgtEl>
                                          <p:spTgt spid="2"/>
                                        </p:tgtEl>
                                        <p:attrNameLst>
                                          <p:attrName>ppt_x</p:attrName>
                                          <p:attrName>ppt_y</p:attrName>
                                        </p:attrNameLst>
                                      </p:cBhvr>
                                      <p:rCtr x="24023" y="15602"/>
                                    </p:animMotion>
                                  </p:childTnLst>
                                </p:cTn>
                              </p:par>
                              <p:par>
                                <p:cTn id="94" presetID="2" presetClass="exit" presetSubtype="4" fill="hold" nodeType="withEffect">
                                  <p:stCondLst>
                                    <p:cond delay="0"/>
                                  </p:stCondLst>
                                  <p:childTnLst>
                                    <p:anim calcmode="lin" valueType="num">
                                      <p:cBhvr additive="base">
                                        <p:cTn id="95" dur="500"/>
                                        <p:tgtEl>
                                          <p:spTgt spid="24"/>
                                        </p:tgtEl>
                                        <p:attrNameLst>
                                          <p:attrName>ppt_x</p:attrName>
                                        </p:attrNameLst>
                                      </p:cBhvr>
                                      <p:tavLst>
                                        <p:tav tm="0">
                                          <p:val>
                                            <p:strVal val="ppt_x"/>
                                          </p:val>
                                        </p:tav>
                                        <p:tav tm="100000">
                                          <p:val>
                                            <p:strVal val="ppt_x"/>
                                          </p:val>
                                        </p:tav>
                                      </p:tavLst>
                                    </p:anim>
                                    <p:anim calcmode="lin" valueType="num">
                                      <p:cBhvr additive="base">
                                        <p:cTn id="96" dur="500"/>
                                        <p:tgtEl>
                                          <p:spTgt spid="24"/>
                                        </p:tgtEl>
                                        <p:attrNameLst>
                                          <p:attrName>ppt_y</p:attrName>
                                        </p:attrNameLst>
                                      </p:cBhvr>
                                      <p:tavLst>
                                        <p:tav tm="0">
                                          <p:val>
                                            <p:strVal val="ppt_y"/>
                                          </p:val>
                                        </p:tav>
                                        <p:tav tm="100000">
                                          <p:val>
                                            <p:strVal val="1+ppt_h/2"/>
                                          </p:val>
                                        </p:tav>
                                      </p:tavLst>
                                    </p:anim>
                                    <p:set>
                                      <p:cBhvr>
                                        <p:cTn id="97" dur="1" fill="hold">
                                          <p:stCondLst>
                                            <p:cond delay="499"/>
                                          </p:stCondLst>
                                        </p:cTn>
                                        <p:tgtEl>
                                          <p:spTgt spid="2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additive="base">
                                        <p:cTn id="102" dur="500" fill="hold"/>
                                        <p:tgtEl>
                                          <p:spTgt spid="28"/>
                                        </p:tgtEl>
                                        <p:attrNameLst>
                                          <p:attrName>ppt_x</p:attrName>
                                        </p:attrNameLst>
                                      </p:cBhvr>
                                      <p:tavLst>
                                        <p:tav tm="0">
                                          <p:val>
                                            <p:strVal val="#ppt_x"/>
                                          </p:val>
                                        </p:tav>
                                        <p:tav tm="100000">
                                          <p:val>
                                            <p:strVal val="#ppt_x"/>
                                          </p:val>
                                        </p:tav>
                                      </p:tavLst>
                                    </p:anim>
                                    <p:anim calcmode="lin" valueType="num">
                                      <p:cBhvr additive="base">
                                        <p:cTn id="10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1+#ppt_h/2"/>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28"/>
                                        </p:tgtEl>
                                        <p:attrNameLst>
                                          <p:attrName>ppt_x</p:attrName>
                                        </p:attrNameLst>
                                      </p:cBhvr>
                                      <p:tavLst>
                                        <p:tav tm="0">
                                          <p:val>
                                            <p:strVal val="ppt_x"/>
                                          </p:val>
                                        </p:tav>
                                        <p:tav tm="100000">
                                          <p:val>
                                            <p:strVal val="ppt_x"/>
                                          </p:val>
                                        </p:tav>
                                      </p:tavLst>
                                    </p:anim>
                                    <p:anim calcmode="lin" valueType="num">
                                      <p:cBhvr additive="base">
                                        <p:cTn id="117" dur="500"/>
                                        <p:tgtEl>
                                          <p:spTgt spid="28"/>
                                        </p:tgtEl>
                                        <p:attrNameLst>
                                          <p:attrName>ppt_y</p:attrName>
                                        </p:attrNameLst>
                                      </p:cBhvr>
                                      <p:tavLst>
                                        <p:tav tm="0">
                                          <p:val>
                                            <p:strVal val="ppt_y"/>
                                          </p:val>
                                        </p:tav>
                                        <p:tav tm="100000">
                                          <p:val>
                                            <p:strVal val="1+ppt_h/2"/>
                                          </p:val>
                                        </p:tav>
                                      </p:tavLst>
                                    </p:anim>
                                    <p:set>
                                      <p:cBhvr>
                                        <p:cTn id="118" dur="1" fill="hold">
                                          <p:stCondLst>
                                            <p:cond delay="499"/>
                                          </p:stCondLst>
                                        </p:cTn>
                                        <p:tgtEl>
                                          <p:spTgt spid="28"/>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29"/>
                                        </p:tgtEl>
                                        <p:attrNameLst>
                                          <p:attrName>ppt_x</p:attrName>
                                        </p:attrNameLst>
                                      </p:cBhvr>
                                      <p:tavLst>
                                        <p:tav tm="0">
                                          <p:val>
                                            <p:strVal val="ppt_x"/>
                                          </p:val>
                                        </p:tav>
                                        <p:tav tm="100000">
                                          <p:val>
                                            <p:strVal val="ppt_x"/>
                                          </p:val>
                                        </p:tav>
                                      </p:tavLst>
                                    </p:anim>
                                    <p:anim calcmode="lin" valueType="num">
                                      <p:cBhvr additive="base">
                                        <p:cTn id="121" dur="500"/>
                                        <p:tgtEl>
                                          <p:spTgt spid="29"/>
                                        </p:tgtEl>
                                        <p:attrNameLst>
                                          <p:attrName>ppt_y</p:attrName>
                                        </p:attrNameLst>
                                      </p:cBhvr>
                                      <p:tavLst>
                                        <p:tav tm="0">
                                          <p:val>
                                            <p:strVal val="ppt_y"/>
                                          </p:val>
                                        </p:tav>
                                        <p:tav tm="100000">
                                          <p:val>
                                            <p:strVal val="1+ppt_h/2"/>
                                          </p:val>
                                        </p:tav>
                                      </p:tavLst>
                                    </p:anim>
                                    <p:set>
                                      <p:cBhvr>
                                        <p:cTn id="122" dur="1" fill="hold">
                                          <p:stCondLst>
                                            <p:cond delay="499"/>
                                          </p:stCondLst>
                                        </p:cTn>
                                        <p:tgtEl>
                                          <p:spTgt spid="2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33"/>
                                        </p:tgtEl>
                                        <p:attrNameLst>
                                          <p:attrName>style.visibility</p:attrName>
                                        </p:attrNameLst>
                                      </p:cBhvr>
                                      <p:to>
                                        <p:strVal val="visible"/>
                                      </p:to>
                                    </p:set>
                                    <p:anim calcmode="lin" valueType="num">
                                      <p:cBhvr additive="base">
                                        <p:cTn id="127" dur="500" fill="hold"/>
                                        <p:tgtEl>
                                          <p:spTgt spid="33"/>
                                        </p:tgtEl>
                                        <p:attrNameLst>
                                          <p:attrName>ppt_x</p:attrName>
                                        </p:attrNameLst>
                                      </p:cBhvr>
                                      <p:tavLst>
                                        <p:tav tm="0">
                                          <p:val>
                                            <p:strVal val="#ppt_x"/>
                                          </p:val>
                                        </p:tav>
                                        <p:tav tm="100000">
                                          <p:val>
                                            <p:strVal val="#ppt_x"/>
                                          </p:val>
                                        </p:tav>
                                      </p:tavLst>
                                    </p:anim>
                                    <p:anim calcmode="lin" valueType="num">
                                      <p:cBhvr additive="base">
                                        <p:cTn id="1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additive="base">
                                        <p:cTn id="133" dur="500" fill="hold"/>
                                        <p:tgtEl>
                                          <p:spTgt spid="35"/>
                                        </p:tgtEl>
                                        <p:attrNameLst>
                                          <p:attrName>ppt_x</p:attrName>
                                        </p:attrNameLst>
                                      </p:cBhvr>
                                      <p:tavLst>
                                        <p:tav tm="0">
                                          <p:val>
                                            <p:strVal val="#ppt_x"/>
                                          </p:val>
                                        </p:tav>
                                        <p:tav tm="100000">
                                          <p:val>
                                            <p:strVal val="#ppt_x"/>
                                          </p:val>
                                        </p:tav>
                                      </p:tavLst>
                                    </p:anim>
                                    <p:anim calcmode="lin" valueType="num">
                                      <p:cBhvr additive="base">
                                        <p:cTn id="1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64" presetClass="path" presetSubtype="0" accel="50000" decel="50000" fill="hold" nodeType="clickEffect">
                                  <p:stCondLst>
                                    <p:cond delay="0"/>
                                  </p:stCondLst>
                                  <p:childTnLst>
                                    <p:animMotion origin="layout" path="M -8.33333E-7 -7.40741E-7 L 0.08112 -0.21481 " pathEditMode="relative" rAng="0" ptsTypes="AA">
                                      <p:cBhvr>
                                        <p:cTn id="138" dur="2000" fill="hold"/>
                                        <p:tgtEl>
                                          <p:spTgt spid="35"/>
                                        </p:tgtEl>
                                        <p:attrNameLst>
                                          <p:attrName>ppt_x</p:attrName>
                                          <p:attrName>ppt_y</p:attrName>
                                        </p:attrNameLst>
                                      </p:cBhvr>
                                      <p:rCtr x="4049" y="-10741"/>
                                    </p:animMotion>
                                  </p:childTnLst>
                                </p:cTn>
                              </p:par>
                              <p:par>
                                <p:cTn id="139" presetID="22" presetClass="entr" presetSubtype="8" fill="hold" nodeType="withEffect">
                                  <p:stCondLst>
                                    <p:cond delay="0"/>
                                  </p:stCondLst>
                                  <p:childTnLst>
                                    <p:set>
                                      <p:cBhvr>
                                        <p:cTn id="140" dur="1" fill="hold">
                                          <p:stCondLst>
                                            <p:cond delay="0"/>
                                          </p:stCondLst>
                                        </p:cTn>
                                        <p:tgtEl>
                                          <p:spTgt spid="41"/>
                                        </p:tgtEl>
                                        <p:attrNameLst>
                                          <p:attrName>style.visibility</p:attrName>
                                        </p:attrNameLst>
                                      </p:cBhvr>
                                      <p:to>
                                        <p:strVal val="visible"/>
                                      </p:to>
                                    </p:set>
                                    <p:animEffect transition="in" filter="wipe(left)">
                                      <p:cBhvr>
                                        <p:cTn id="141" dur="2000"/>
                                        <p:tgtEl>
                                          <p:spTgt spid="41"/>
                                        </p:tgtEl>
                                      </p:cBhvr>
                                    </p:animEffect>
                                  </p:childTnLst>
                                </p:cTn>
                              </p:par>
                            </p:childTnLst>
                          </p:cTn>
                        </p:par>
                      </p:childTnLst>
                    </p:cTn>
                  </p:par>
                  <p:par>
                    <p:cTn id="142" fill="hold">
                      <p:stCondLst>
                        <p:cond delay="indefinite"/>
                      </p:stCondLst>
                      <p:childTnLst>
                        <p:par>
                          <p:cTn id="143" fill="hold">
                            <p:stCondLst>
                              <p:cond delay="0"/>
                            </p:stCondLst>
                            <p:childTnLst>
                              <p:par>
                                <p:cTn id="144" presetID="2" presetClass="exit" presetSubtype="4" fill="hold" nodeType="clickEffect">
                                  <p:stCondLst>
                                    <p:cond delay="0"/>
                                  </p:stCondLst>
                                  <p:childTnLst>
                                    <p:anim calcmode="lin" valueType="num">
                                      <p:cBhvr additive="base">
                                        <p:cTn id="145" dur="500"/>
                                        <p:tgtEl>
                                          <p:spTgt spid="33"/>
                                        </p:tgtEl>
                                        <p:attrNameLst>
                                          <p:attrName>ppt_x</p:attrName>
                                        </p:attrNameLst>
                                      </p:cBhvr>
                                      <p:tavLst>
                                        <p:tav tm="0">
                                          <p:val>
                                            <p:strVal val="ppt_x"/>
                                          </p:val>
                                        </p:tav>
                                        <p:tav tm="100000">
                                          <p:val>
                                            <p:strVal val="ppt_x"/>
                                          </p:val>
                                        </p:tav>
                                      </p:tavLst>
                                    </p:anim>
                                    <p:anim calcmode="lin" valueType="num">
                                      <p:cBhvr additive="base">
                                        <p:cTn id="146" dur="500"/>
                                        <p:tgtEl>
                                          <p:spTgt spid="33"/>
                                        </p:tgtEl>
                                        <p:attrNameLst>
                                          <p:attrName>ppt_y</p:attrName>
                                        </p:attrNameLst>
                                      </p:cBhvr>
                                      <p:tavLst>
                                        <p:tav tm="0">
                                          <p:val>
                                            <p:strVal val="ppt_y"/>
                                          </p:val>
                                        </p:tav>
                                        <p:tav tm="100000">
                                          <p:val>
                                            <p:strVal val="1+ppt_h/2"/>
                                          </p:val>
                                        </p:tav>
                                      </p:tavLst>
                                    </p:anim>
                                    <p:set>
                                      <p:cBhvr>
                                        <p:cTn id="147" dur="1" fill="hold">
                                          <p:stCondLst>
                                            <p:cond delay="499"/>
                                          </p:stCondLst>
                                        </p:cTn>
                                        <p:tgtEl>
                                          <p:spTgt spid="33"/>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49" presetClass="path" presetSubtype="0" accel="50000" decel="50000" fill="hold" grpId="1" nodeType="clickEffect">
                                  <p:stCondLst>
                                    <p:cond delay="0"/>
                                  </p:stCondLst>
                                  <p:childTnLst>
                                    <p:animMotion origin="layout" path="M -2.5E-6 -2.59259E-6 L 0.37005 0.43866 " pathEditMode="relative" rAng="0" ptsTypes="AA">
                                      <p:cBhvr>
                                        <p:cTn id="151" dur="2000" fill="hold"/>
                                        <p:tgtEl>
                                          <p:spTgt spid="3"/>
                                        </p:tgtEl>
                                        <p:attrNameLst>
                                          <p:attrName>ppt_x</p:attrName>
                                          <p:attrName>ppt_y</p:attrName>
                                        </p:attrNameLst>
                                      </p:cBhvr>
                                      <p:rCtr x="18503" y="21921"/>
                                    </p:animMotion>
                                  </p:childTnLst>
                                </p:cTn>
                              </p:par>
                              <p:par>
                                <p:cTn id="152" presetID="2" presetClass="exit" presetSubtype="4" fill="hold" nodeType="withEffect">
                                  <p:stCondLst>
                                    <p:cond delay="0"/>
                                  </p:stCondLst>
                                  <p:childTnLst>
                                    <p:anim calcmode="lin" valueType="num">
                                      <p:cBhvr additive="base">
                                        <p:cTn id="153" dur="500"/>
                                        <p:tgtEl>
                                          <p:spTgt spid="35"/>
                                        </p:tgtEl>
                                        <p:attrNameLst>
                                          <p:attrName>ppt_x</p:attrName>
                                        </p:attrNameLst>
                                      </p:cBhvr>
                                      <p:tavLst>
                                        <p:tav tm="0">
                                          <p:val>
                                            <p:strVal val="ppt_x"/>
                                          </p:val>
                                        </p:tav>
                                        <p:tav tm="100000">
                                          <p:val>
                                            <p:strVal val="ppt_x"/>
                                          </p:val>
                                        </p:tav>
                                      </p:tavLst>
                                    </p:anim>
                                    <p:anim calcmode="lin" valueType="num">
                                      <p:cBhvr additive="base">
                                        <p:cTn id="154" dur="500"/>
                                        <p:tgtEl>
                                          <p:spTgt spid="35"/>
                                        </p:tgtEl>
                                        <p:attrNameLst>
                                          <p:attrName>ppt_y</p:attrName>
                                        </p:attrNameLst>
                                      </p:cBhvr>
                                      <p:tavLst>
                                        <p:tav tm="0">
                                          <p:val>
                                            <p:strVal val="ppt_y"/>
                                          </p:val>
                                        </p:tav>
                                        <p:tav tm="100000">
                                          <p:val>
                                            <p:strVal val="1+ppt_h/2"/>
                                          </p:val>
                                        </p:tav>
                                      </p:tavLst>
                                    </p:anim>
                                    <p:set>
                                      <p:cBhvr>
                                        <p:cTn id="15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6" grpId="0"/>
      <p:bldP spid="7" grpId="0" animBg="1"/>
      <p:bldP spid="8" grpId="0" animBg="1"/>
      <p:bldP spid="16" grpId="0" animBg="1"/>
      <p:bldP spid="30"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1008</TotalTime>
  <Words>280</Words>
  <Application>Microsoft Office PowerPoint</Application>
  <PresentationFormat>Custom</PresentationFormat>
  <Paragraphs>82</Paragraphs>
  <Slides>14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Facet</vt:lpstr>
      <vt:lpstr>Packager Shell Object</vt:lpstr>
      <vt:lpstr>স্বাগতম</vt:lpstr>
      <vt:lpstr>একটি ভিডিও দেখি</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স্বাগতম</dc:title>
  <dc:creator>Alam</dc:creator>
  <cp:lastModifiedBy>Nomit</cp:lastModifiedBy>
  <cp:revision>78</cp:revision>
  <dcterms:created xsi:type="dcterms:W3CDTF">2016-12-17T01:29:39Z</dcterms:created>
  <dcterms:modified xsi:type="dcterms:W3CDTF">2020-03-30T06:28:15Z</dcterms:modified>
</cp:coreProperties>
</file>