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7" autoAdjust="0"/>
    <p:restoredTop sz="94660"/>
  </p:normalViewPr>
  <p:slideViewPr>
    <p:cSldViewPr snapToGrid="0">
      <p:cViewPr>
        <p:scale>
          <a:sx n="59" d="100"/>
          <a:sy n="59" d="100"/>
        </p:scale>
        <p:origin x="25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EE16B-50BB-48A2-A507-5619506DE13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3852D-2FC3-423B-B538-7DA0756D577C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319E0C6-9535-4B14-9214-8EADB3A6814E}" type="parTrans" cxnId="{D2FD4759-1386-429D-AF5E-ACAE708D353F}">
      <dgm:prSet/>
      <dgm:spPr/>
      <dgm:t>
        <a:bodyPr/>
        <a:lstStyle/>
        <a:p>
          <a:endParaRPr lang="en-US"/>
        </a:p>
      </dgm:t>
    </dgm:pt>
    <dgm:pt modelId="{CBF4FCAF-83A8-4EFF-B55C-66110E230B94}" type="sibTrans" cxnId="{D2FD4759-1386-429D-AF5E-ACAE708D353F}">
      <dgm:prSet/>
      <dgm:spPr/>
      <dgm:t>
        <a:bodyPr/>
        <a:lstStyle/>
        <a:p>
          <a:endParaRPr lang="en-US"/>
        </a:p>
      </dgm:t>
    </dgm:pt>
    <dgm:pt modelId="{A877F1E1-6400-43A9-8854-B4C60D597D78}">
      <dgm:prSet phldrT="[Text]"/>
      <dgm:spPr>
        <a:solidFill>
          <a:srgbClr val="0070C0"/>
        </a:solidFill>
      </dgm:spPr>
      <dgm:t>
        <a:bodyPr/>
        <a:lstStyle/>
        <a:p>
          <a:r>
            <a:rPr lang="bn-IN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A8515A0-F8E4-4D96-A1FB-1BA9F1A1B64B}" type="parTrans" cxnId="{89B91D86-BC18-4007-AD43-9E88C5F62D7F}">
      <dgm:prSet/>
      <dgm:spPr/>
      <dgm:t>
        <a:bodyPr/>
        <a:lstStyle/>
        <a:p>
          <a:endParaRPr lang="en-US"/>
        </a:p>
      </dgm:t>
    </dgm:pt>
    <dgm:pt modelId="{782C32AA-36D4-4B1B-9CDA-18C3F41C08B8}" type="sibTrans" cxnId="{89B91D86-BC18-4007-AD43-9E88C5F62D7F}">
      <dgm:prSet/>
      <dgm:spPr/>
      <dgm:t>
        <a:bodyPr/>
        <a:lstStyle/>
        <a:p>
          <a:endParaRPr lang="en-US"/>
        </a:p>
      </dgm:t>
    </dgm:pt>
    <dgm:pt modelId="{2FEE95A0-9269-49C7-B97E-91070E023FAF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366A44A-7AC0-4072-BBA0-91C0DBEE741F}" type="parTrans" cxnId="{5907BAFB-D15E-4F60-B747-E87941BE0783}">
      <dgm:prSet/>
      <dgm:spPr/>
      <dgm:t>
        <a:bodyPr/>
        <a:lstStyle/>
        <a:p>
          <a:endParaRPr lang="en-US"/>
        </a:p>
      </dgm:t>
    </dgm:pt>
    <dgm:pt modelId="{4DA13C96-4765-479F-B3F2-1ABF706CAAB1}" type="sibTrans" cxnId="{5907BAFB-D15E-4F60-B747-E87941BE0783}">
      <dgm:prSet/>
      <dgm:spPr/>
      <dgm:t>
        <a:bodyPr/>
        <a:lstStyle/>
        <a:p>
          <a:endParaRPr lang="en-US"/>
        </a:p>
      </dgm:t>
    </dgm:pt>
    <dgm:pt modelId="{DFDFE25B-D3A5-43B4-A28E-1A5E7462DACC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5BD20806-A00C-4A58-A796-AC1EC53C55BC}" type="parTrans" cxnId="{20B7A564-108D-4F07-900A-B78198D326EF}">
      <dgm:prSet/>
      <dgm:spPr/>
      <dgm:t>
        <a:bodyPr/>
        <a:lstStyle/>
        <a:p>
          <a:endParaRPr lang="en-US"/>
        </a:p>
      </dgm:t>
    </dgm:pt>
    <dgm:pt modelId="{CFF94F9A-7863-42AD-8185-69A852C67347}" type="sibTrans" cxnId="{20B7A564-108D-4F07-900A-B78198D326EF}">
      <dgm:prSet/>
      <dgm:spPr/>
      <dgm:t>
        <a:bodyPr/>
        <a:lstStyle/>
        <a:p>
          <a:endParaRPr lang="en-US"/>
        </a:p>
      </dgm:t>
    </dgm:pt>
    <dgm:pt modelId="{3EC98BEF-7CA3-40EC-A9F5-12B8B787CF7A}" type="pres">
      <dgm:prSet presAssocID="{629EE16B-50BB-48A2-A507-5619506DE1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486AA6-E0E7-48DA-9825-F08FC23F0A1F}" type="pres">
      <dgm:prSet presAssocID="{7FE3852D-2FC3-423B-B538-7DA0756D577C}" presName="node" presStyleLbl="node1" presStyleIdx="0" presStyleCnt="4" custScaleX="95333" custScaleY="54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E48C5-D7E8-4589-AE93-88C242BA4559}" type="pres">
      <dgm:prSet presAssocID="{CBF4FCAF-83A8-4EFF-B55C-66110E230B94}" presName="sibTrans" presStyleCnt="0"/>
      <dgm:spPr/>
    </dgm:pt>
    <dgm:pt modelId="{77BBF878-5D18-4557-AF89-BFB627208DB0}" type="pres">
      <dgm:prSet presAssocID="{A877F1E1-6400-43A9-8854-B4C60D597D78}" presName="node" presStyleLbl="node1" presStyleIdx="1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0899A-C3E4-4DFA-AB5D-FBB07061CE72}" type="pres">
      <dgm:prSet presAssocID="{782C32AA-36D4-4B1B-9CDA-18C3F41C08B8}" presName="sibTrans" presStyleCnt="0"/>
      <dgm:spPr/>
    </dgm:pt>
    <dgm:pt modelId="{03118949-F75B-41D6-A33D-0BD4DBA1AC73}" type="pres">
      <dgm:prSet presAssocID="{2FEE95A0-9269-49C7-B97E-91070E023FAF}" presName="node" presStyleLbl="node1" presStyleIdx="2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942DC-80A7-4BBB-AD05-D45C2294EC5C}" type="pres">
      <dgm:prSet presAssocID="{4DA13C96-4765-479F-B3F2-1ABF706CAAB1}" presName="sibTrans" presStyleCnt="0"/>
      <dgm:spPr/>
    </dgm:pt>
    <dgm:pt modelId="{FA72A16E-FDC5-498E-97FC-10B4C6A95CCB}" type="pres">
      <dgm:prSet presAssocID="{DFDFE25B-D3A5-43B4-A28E-1A5E7462DACC}" presName="node" presStyleLbl="node1" presStyleIdx="3" presStyleCnt="4" custScaleX="101660" custScaleY="58988" custLinFactNeighborX="-2315" custLinFactNeighborY="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07BAFB-D15E-4F60-B747-E87941BE0783}" srcId="{629EE16B-50BB-48A2-A507-5619506DE131}" destId="{2FEE95A0-9269-49C7-B97E-91070E023FAF}" srcOrd="2" destOrd="0" parTransId="{8366A44A-7AC0-4072-BBA0-91C0DBEE741F}" sibTransId="{4DA13C96-4765-479F-B3F2-1ABF706CAAB1}"/>
    <dgm:cxn modelId="{F652B677-14C0-4317-95B6-1515493DCA8C}" type="presOf" srcId="{2FEE95A0-9269-49C7-B97E-91070E023FAF}" destId="{03118949-F75B-41D6-A33D-0BD4DBA1AC73}" srcOrd="0" destOrd="0" presId="urn:microsoft.com/office/officeart/2005/8/layout/default"/>
    <dgm:cxn modelId="{A52126A2-CBC6-48BE-B7E0-16EA249D5DFE}" type="presOf" srcId="{DFDFE25B-D3A5-43B4-A28E-1A5E7462DACC}" destId="{FA72A16E-FDC5-498E-97FC-10B4C6A95CCB}" srcOrd="0" destOrd="0" presId="urn:microsoft.com/office/officeart/2005/8/layout/default"/>
    <dgm:cxn modelId="{89B91D86-BC18-4007-AD43-9E88C5F62D7F}" srcId="{629EE16B-50BB-48A2-A507-5619506DE131}" destId="{A877F1E1-6400-43A9-8854-B4C60D597D78}" srcOrd="1" destOrd="0" parTransId="{3A8515A0-F8E4-4D96-A1FB-1BA9F1A1B64B}" sibTransId="{782C32AA-36D4-4B1B-9CDA-18C3F41C08B8}"/>
    <dgm:cxn modelId="{D2FD4759-1386-429D-AF5E-ACAE708D353F}" srcId="{629EE16B-50BB-48A2-A507-5619506DE131}" destId="{7FE3852D-2FC3-423B-B538-7DA0756D577C}" srcOrd="0" destOrd="0" parTransId="{2319E0C6-9535-4B14-9214-8EADB3A6814E}" sibTransId="{CBF4FCAF-83A8-4EFF-B55C-66110E230B94}"/>
    <dgm:cxn modelId="{C29D502A-9AC1-4034-94F3-42CD9F8265F0}" type="presOf" srcId="{A877F1E1-6400-43A9-8854-B4C60D597D78}" destId="{77BBF878-5D18-4557-AF89-BFB627208DB0}" srcOrd="0" destOrd="0" presId="urn:microsoft.com/office/officeart/2005/8/layout/default"/>
    <dgm:cxn modelId="{20B7A564-108D-4F07-900A-B78198D326EF}" srcId="{629EE16B-50BB-48A2-A507-5619506DE131}" destId="{DFDFE25B-D3A5-43B4-A28E-1A5E7462DACC}" srcOrd="3" destOrd="0" parTransId="{5BD20806-A00C-4A58-A796-AC1EC53C55BC}" sibTransId="{CFF94F9A-7863-42AD-8185-69A852C67347}"/>
    <dgm:cxn modelId="{7BAB648D-3C59-4E42-A604-78F20BDD9179}" type="presOf" srcId="{7FE3852D-2FC3-423B-B538-7DA0756D577C}" destId="{FF486AA6-E0E7-48DA-9825-F08FC23F0A1F}" srcOrd="0" destOrd="0" presId="urn:microsoft.com/office/officeart/2005/8/layout/default"/>
    <dgm:cxn modelId="{2F071917-0702-4E29-A343-C32D26C258CF}" type="presOf" srcId="{629EE16B-50BB-48A2-A507-5619506DE131}" destId="{3EC98BEF-7CA3-40EC-A9F5-12B8B787CF7A}" srcOrd="0" destOrd="0" presId="urn:microsoft.com/office/officeart/2005/8/layout/default"/>
    <dgm:cxn modelId="{409F9BC2-A196-4C2A-829F-903ED85977CA}" type="presParOf" srcId="{3EC98BEF-7CA3-40EC-A9F5-12B8B787CF7A}" destId="{FF486AA6-E0E7-48DA-9825-F08FC23F0A1F}" srcOrd="0" destOrd="0" presId="urn:microsoft.com/office/officeart/2005/8/layout/default"/>
    <dgm:cxn modelId="{88870EC2-F310-4B0F-BF47-773EA6759F7D}" type="presParOf" srcId="{3EC98BEF-7CA3-40EC-A9F5-12B8B787CF7A}" destId="{FA2E48C5-D7E8-4589-AE93-88C242BA4559}" srcOrd="1" destOrd="0" presId="urn:microsoft.com/office/officeart/2005/8/layout/default"/>
    <dgm:cxn modelId="{5C6F4AC6-DE0D-4993-8A67-D1788B911474}" type="presParOf" srcId="{3EC98BEF-7CA3-40EC-A9F5-12B8B787CF7A}" destId="{77BBF878-5D18-4557-AF89-BFB627208DB0}" srcOrd="2" destOrd="0" presId="urn:microsoft.com/office/officeart/2005/8/layout/default"/>
    <dgm:cxn modelId="{10640C74-BF84-4FE6-B239-25B94B7007C8}" type="presParOf" srcId="{3EC98BEF-7CA3-40EC-A9F5-12B8B787CF7A}" destId="{EA10899A-C3E4-4DFA-AB5D-FBB07061CE72}" srcOrd="3" destOrd="0" presId="urn:microsoft.com/office/officeart/2005/8/layout/default"/>
    <dgm:cxn modelId="{EB24F77E-F1C6-4E06-8740-B162117220B9}" type="presParOf" srcId="{3EC98BEF-7CA3-40EC-A9F5-12B8B787CF7A}" destId="{03118949-F75B-41D6-A33D-0BD4DBA1AC73}" srcOrd="4" destOrd="0" presId="urn:microsoft.com/office/officeart/2005/8/layout/default"/>
    <dgm:cxn modelId="{685A0E07-E0A8-433A-9115-46F0AB376F0C}" type="presParOf" srcId="{3EC98BEF-7CA3-40EC-A9F5-12B8B787CF7A}" destId="{6CC942DC-80A7-4BBB-AD05-D45C2294EC5C}" srcOrd="5" destOrd="0" presId="urn:microsoft.com/office/officeart/2005/8/layout/default"/>
    <dgm:cxn modelId="{2C32E1D1-DAD1-4B0B-9A47-B8B8537C178D}" type="presParOf" srcId="{3EC98BEF-7CA3-40EC-A9F5-12B8B787CF7A}" destId="{FA72A16E-FDC5-498E-97FC-10B4C6A95CC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86AA6-E0E7-48DA-9825-F08FC23F0A1F}">
      <dsp:nvSpPr>
        <dsp:cNvPr id="0" name=""/>
        <dsp:cNvSpPr/>
      </dsp:nvSpPr>
      <dsp:spPr>
        <a:xfrm>
          <a:off x="1110" y="302559"/>
          <a:ext cx="1785854" cy="61408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sz="2300" kern="1200" dirty="0">
            <a:latin typeface="NikoshBAN" pitchFamily="2" charset="0"/>
            <a:cs typeface="NikoshBAN" pitchFamily="2" charset="0"/>
          </a:endParaRPr>
        </a:p>
      </dsp:txBody>
      <dsp:txXfrm>
        <a:off x="1110" y="302559"/>
        <a:ext cx="1785854" cy="614080"/>
      </dsp:txXfrm>
    </dsp:sp>
    <dsp:sp modelId="{77BBF878-5D18-4557-AF89-BFB627208DB0}">
      <dsp:nvSpPr>
        <dsp:cNvPr id="0" name=""/>
        <dsp:cNvSpPr/>
      </dsp:nvSpPr>
      <dsp:spPr>
        <a:xfrm>
          <a:off x="1974293" y="306066"/>
          <a:ext cx="1873281" cy="607066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sz="23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1974293" y="306066"/>
        <a:ext cx="1873281" cy="607066"/>
      </dsp:txXfrm>
    </dsp:sp>
    <dsp:sp modelId="{03118949-F75B-41D6-A33D-0BD4DBA1AC73}">
      <dsp:nvSpPr>
        <dsp:cNvPr id="0" name=""/>
        <dsp:cNvSpPr/>
      </dsp:nvSpPr>
      <dsp:spPr>
        <a:xfrm>
          <a:off x="4034902" y="306066"/>
          <a:ext cx="1873281" cy="607066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034902" y="306066"/>
        <a:ext cx="1873281" cy="607066"/>
      </dsp:txXfrm>
    </dsp:sp>
    <dsp:sp modelId="{FA72A16E-FDC5-498E-97FC-10B4C6A95CCB}">
      <dsp:nvSpPr>
        <dsp:cNvPr id="0" name=""/>
        <dsp:cNvSpPr/>
      </dsp:nvSpPr>
      <dsp:spPr>
        <a:xfrm>
          <a:off x="6052145" y="379523"/>
          <a:ext cx="1904377" cy="66300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kern="12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sp:txBody>
      <dsp:txXfrm>
        <a:off x="6052145" y="379523"/>
        <a:ext cx="1904377" cy="663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A833D-82FF-455C-A479-2169D01ED4D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4D21E-039C-4B27-B3DE-13B64330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0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4D21E-039C-4B27-B3DE-13B643302A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6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A5833-B1A6-4F4D-A0DA-2F56F60FAF46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753E6-ECDC-4CA1-8CCB-FFB3C536B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6A2FA8-2D06-4A32-BB3C-970C917F087A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753E6-ECDC-4CA1-8CCB-FFB3C536B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9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2364FE-68F6-4E1B-946F-1BC55DF06EC4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753E6-ECDC-4CA1-8CCB-FFB3C536B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3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11B3A-60E8-42C0-A2F3-D3398BE9602B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753E6-ECDC-4CA1-8CCB-FFB3C536B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BE01FB-F399-4F23-BD03-8603B203E8FA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753E6-ECDC-4CA1-8CCB-FFB3C536B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A2DB88-1113-46F9-BA3E-1780711CFB95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753E6-ECDC-4CA1-8CCB-FFB3C536B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E24B69-1F1B-42C1-B52F-C6C229C54C4E}" type="datetime1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753E6-ECDC-4CA1-8CCB-FFB3C536B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331C8D-5BEE-4D74-8BD1-A8356860C2ED}" type="datetime1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753E6-ECDC-4CA1-8CCB-FFB3C536B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F5140-A5B4-41E6-A525-F727EE65374F}" type="datetime1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753E6-ECDC-4CA1-8CCB-FFB3C536B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5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B62D89-4AFE-49B2-BF49-1641904453B0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753E6-ECDC-4CA1-8CCB-FFB3C536B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0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5B9308-9897-4A20-BAAC-5FC0704E7630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753E6-ECDC-4CA1-8CCB-FFB3C536B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3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48073"/>
            <a:ext cx="977900" cy="12137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500" y="0"/>
            <a:ext cx="977900" cy="12137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 userDrawn="1"/>
        </p:nvSpPr>
        <p:spPr>
          <a:xfrm>
            <a:off x="2082800" y="48073"/>
            <a:ext cx="759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MD.ABDUL</a:t>
            </a:r>
            <a:r>
              <a:rPr lang="en-US" sz="6000" b="1" cap="none" spc="0" baseline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GOFUR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1" name="Right Arrow 10"/>
          <p:cNvSpPr/>
          <p:nvPr userDrawn="1"/>
        </p:nvSpPr>
        <p:spPr>
          <a:xfrm>
            <a:off x="9029700" y="355600"/>
            <a:ext cx="1778000" cy="360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 userDrawn="1"/>
        </p:nvSpPr>
        <p:spPr>
          <a:xfrm>
            <a:off x="1371600" y="355600"/>
            <a:ext cx="1498600" cy="3602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67" y="2834150"/>
            <a:ext cx="11112521" cy="4022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8426" y="1332274"/>
            <a:ext cx="90850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9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শুভ</a:t>
            </a:r>
            <a:r>
              <a:rPr lang="en-US" sz="9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সকাল</a:t>
            </a:r>
            <a:r>
              <a:rPr lang="bn-IN" sz="9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20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1000">
              <a:schemeClr val="tx1"/>
            </a:gs>
            <a:gs pos="66000">
              <a:srgbClr val="FF000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40242" y="1147006"/>
            <a:ext cx="5181600" cy="263842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5105" y="5598694"/>
            <a:ext cx="80772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হজের ওয়াজিব গুলো লিখ।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5406189" y="3995943"/>
            <a:ext cx="658091" cy="14763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9DB-F7AC-471A-8766-327FEE8B891D}" type="datetime1">
              <a:rPr lang="en-US" smtClean="0"/>
              <a:t>3/29/2020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4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1000">
              <a:schemeClr val="tx1"/>
            </a:gs>
            <a:gs pos="50000">
              <a:schemeClr val="accent1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1828800" y="926428"/>
            <a:ext cx="5791200" cy="1016700"/>
          </a:xfrm>
          <a:prstGeom prst="flowChartMagneticDrum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065420"/>
            <a:ext cx="4006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১) হজ অর্থ কি ?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22165400"/>
              </p:ext>
            </p:extLst>
          </p:nvPr>
        </p:nvGraphicFramePr>
        <p:xfrm>
          <a:off x="762000" y="2622884"/>
          <a:ext cx="8001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81401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হজের ওয়াজিব কাজ কয়টি?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8700" y="4682316"/>
            <a:ext cx="17526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(ক) ৫টি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4692314"/>
            <a:ext cx="1752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(খ) ৩টি	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724398"/>
            <a:ext cx="17526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(গ) ৭টি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62800" y="4724398"/>
            <a:ext cx="17526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(ঘ)১০টি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	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9A5A-F517-41B0-9E49-1155FAC0542E}" type="datetime1">
              <a:rPr lang="en-US" smtClean="0"/>
              <a:t>3/29/2020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9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Graphic spid="5" grpId="0">
        <p:bldAsOne/>
      </p:bldGraphic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1000">
              <a:schemeClr val="tx1"/>
            </a:gs>
            <a:gs pos="50000">
              <a:schemeClr val="accent1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716505" y="696003"/>
            <a:ext cx="7299158" cy="1676400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বাড়িরকাজ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47" y="2149641"/>
            <a:ext cx="9946106" cy="36057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78427" y="5846908"/>
            <a:ext cx="11421068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হজ পালনের নিয়মগুলো লিখে আনবে। 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6799-0211-472A-B508-CBD2740EDAA4}" type="datetime1">
              <a:rPr lang="en-US" smtClean="0"/>
              <a:t>3/29/2020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5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1000">
              <a:schemeClr val="tx1"/>
            </a:gs>
            <a:gs pos="50000">
              <a:schemeClr val="accent1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48853" y="994607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2989"/>
            <a:ext cx="12192000" cy="418377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652D-90F6-4CD3-9EF1-FF5C98070C97}" type="datetime1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7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062788" y="1291380"/>
            <a:ext cx="4267200" cy="11845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শিক্ষক পরিচিতি</a:t>
            </a:r>
            <a:endParaRPr lang="en-US" sz="4400" dirty="0"/>
          </a:p>
        </p:txBody>
      </p:sp>
      <p:sp>
        <p:nvSpPr>
          <p:cNvPr id="6" name="Rounded Rectangle 5"/>
          <p:cNvSpPr/>
          <p:nvPr/>
        </p:nvSpPr>
        <p:spPr>
          <a:xfrm>
            <a:off x="6957718" y="1275345"/>
            <a:ext cx="4416136" cy="1184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পাঠ</a:t>
            </a:r>
            <a:r>
              <a:rPr lang="bn-IN" sz="5400" b="1" dirty="0" smtClean="0"/>
              <a:t> </a:t>
            </a:r>
            <a:r>
              <a:rPr lang="bn-IN" sz="5400" dirty="0" smtClean="0"/>
              <a:t>পরিচিতি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557462" y="2598821"/>
            <a:ext cx="5562600" cy="42591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lvl="1">
              <a:defRPr/>
            </a:pPr>
            <a:r>
              <a:rPr lang="bn-BD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আব্দুল</a:t>
            </a:r>
            <a:r>
              <a:rPr lang="en-US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গফুর</a:t>
            </a:r>
            <a:endParaRPr lang="bn-BD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00050" lvl="1">
              <a:defRPr/>
            </a:pPr>
            <a:r>
              <a:rPr lang="bn-BD" sz="36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সহকা</a:t>
            </a:r>
            <a:r>
              <a:rPr lang="en-US" sz="36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bn-IN" sz="36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ী সুপার</a:t>
            </a:r>
            <a:r>
              <a:rPr lang="bn-BD" sz="36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400050" lvl="1">
              <a:defRPr/>
            </a:pPr>
            <a:r>
              <a:rPr lang="bn-IN" sz="3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গোপালপুর </a:t>
            </a:r>
            <a:r>
              <a:rPr lang="bn-IN" sz="36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ইছাপুর আমিনিয়া দাখিল </a:t>
            </a:r>
            <a:r>
              <a:rPr lang="bn-IN" sz="3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মাদ্রাসা</a:t>
            </a:r>
            <a:endParaRPr lang="en-US" sz="3600" dirty="0" smtClean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00050" lvl="1">
              <a:defRPr/>
            </a:pPr>
            <a:r>
              <a:rPr lang="en-US" sz="32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শার্শা</a:t>
            </a:r>
            <a:r>
              <a:rPr lang="bn-IN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যশোহর</a:t>
            </a:r>
            <a:endParaRPr lang="en-US" sz="2400" dirty="0" smtClean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6657474" y="2470484"/>
            <a:ext cx="5440273" cy="43032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 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শ্রেণী –অষ্টম </a:t>
            </a:r>
          </a:p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বিষয়- </a:t>
            </a:r>
            <a:r>
              <a:rPr lang="bn-IN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কুরআন মাজীদ ও তাজবীদ</a:t>
            </a:r>
          </a:p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অধ্যায়-তৃতীয়  </a:t>
            </a:r>
          </a:p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পাঠ-প্রথম</a:t>
            </a:r>
          </a:p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সময়- ৪৫ মিনিট</a:t>
            </a:r>
          </a:p>
          <a:p>
            <a:pPr algn="ctr"/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B442-9FA2-4962-9C0F-C76C9BADBDD0}" type="datetime1">
              <a:rPr lang="en-US" smtClean="0"/>
              <a:t>3/29/2020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0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7000">
              <a:schemeClr val="tx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2126" y="992325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ছবিটি দেখ</a:t>
            </a:r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42" y="2197768"/>
            <a:ext cx="11678653" cy="4584032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2397-4434-4AD0-A557-12126027B788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9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7000">
              <a:schemeClr val="tx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8453" y="1411701"/>
            <a:ext cx="6477000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হজ্জ 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19" y="2983832"/>
            <a:ext cx="10876547" cy="43714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C47A-40D7-4921-BF00-2EDA43D80ACD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37344" y="940464"/>
            <a:ext cx="69342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 </a:t>
            </a:r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 জানতে পারবে ......</a:t>
            </a:r>
            <a:endParaRPr lang="en-US" sz="2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14068" y="2514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 </a:t>
            </a:r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 বলতে পারবে।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74496" y="3769894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২)হজের </a:t>
            </a:r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ফরজ, ওয়াজিব গুলো বর্ননা করতে পারবে</a:t>
            </a:r>
            <a:r>
              <a:rPr lang="bn-IN" b="1" dirty="0" smtClean="0">
                <a:solidFill>
                  <a:srgbClr val="FFFF00"/>
                </a:solidFill>
              </a:rPr>
              <a:t>। </a:t>
            </a:r>
            <a:r>
              <a:rPr lang="bn-IN" dirty="0" smtClean="0"/>
              <a:t>		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378236" y="5021176"/>
            <a:ext cx="7359322" cy="141972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৩)হজের </a:t>
            </a:r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নিষিদ্ধ কাজ গুলো ব্যাখ্যা করতে পারবে।	 	</a:t>
            </a:r>
            <a:r>
              <a:rPr lang="bn-IN" sz="2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E78C-A830-4C60-91D7-A477B3DA3DCF}" type="datetime1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0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7000">
              <a:schemeClr val="tx1"/>
            </a:gs>
            <a:gs pos="66000">
              <a:srgbClr val="FF00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05000" y="1094872"/>
            <a:ext cx="5867400" cy="1371600"/>
          </a:xfrm>
          <a:prstGeom prst="ellipse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হজ অর্থ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88614" y="2983831"/>
            <a:ext cx="4422113" cy="3657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সংকল্প করা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675946" y="3060269"/>
            <a:ext cx="3521680" cy="36453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ইচ্ছ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39434" y="4057472"/>
            <a:ext cx="342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ইচ্ছা </a:t>
            </a:r>
            <a:r>
              <a:rPr lang="bn-IN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 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999874" y="2466472"/>
            <a:ext cx="481263" cy="59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286602" y="2466471"/>
            <a:ext cx="513347" cy="59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E04A-6DDB-45C4-9E3F-A0F4BEAEE9AD}" type="datetime1">
              <a:rPr lang="en-US" smtClean="0"/>
              <a:t>3/29/2020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5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856864"/>
            <a:ext cx="11798968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হজ্ব  এর সংঙ্গাঃ-</a:t>
            </a:r>
            <a:endParaRPr lang="bn-IN" sz="6000" b="1" u="sng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নির্দিষ্ট দিনসমুহে নির্ধারিত পদ্ধতিতে আল্লাহর নৈকট্যও সন্তুষ্টি  লাভের উদ্দেশ্যে পবিত্র কাবা ঘর ও সংশ্লিষ্ট স্থানসমুহে বিশেষ কার্যাদি সম্পাদন করাকে হজ বলে।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6374-6C61-4163-9D62-94F211FBF91F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9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31958" y="1997988"/>
            <a:ext cx="4267200" cy="1531275"/>
            <a:chOff x="3102887" y="3442979"/>
            <a:chExt cx="2862024" cy="2862024"/>
          </a:xfrm>
        </p:grpSpPr>
        <p:sp>
          <p:nvSpPr>
            <p:cNvPr id="4" name="Oval 3"/>
            <p:cNvSpPr/>
            <p:nvPr/>
          </p:nvSpPr>
          <p:spPr>
            <a:xfrm>
              <a:off x="3102887" y="3442979"/>
              <a:ext cx="2862024" cy="286202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Oval 4"/>
            <p:cNvSpPr/>
            <p:nvPr/>
          </p:nvSpPr>
          <p:spPr>
            <a:xfrm>
              <a:off x="3522021" y="3862113"/>
              <a:ext cx="2023756" cy="20237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600" kern="1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হজের ফরজ </a:t>
              </a:r>
              <a:endParaRPr lang="en-US" sz="3600" kern="1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736538" y="4202312"/>
            <a:ext cx="2718923" cy="2175138"/>
            <a:chOff x="0" y="3574175"/>
            <a:chExt cx="2718923" cy="2175138"/>
          </a:xfrm>
        </p:grpSpPr>
        <p:sp>
          <p:nvSpPr>
            <p:cNvPr id="7" name="Rounded Rectangle 6"/>
            <p:cNvSpPr/>
            <p:nvPr/>
          </p:nvSpPr>
          <p:spPr>
            <a:xfrm>
              <a:off x="0" y="3574175"/>
              <a:ext cx="2718923" cy="217513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63708" y="3637883"/>
              <a:ext cx="2591507" cy="2047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600" kern="12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ইহরাম বাধা </a:t>
              </a:r>
              <a:endParaRPr lang="en-US" sz="3600" kern="1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rot="152773">
            <a:off x="1048433" y="4100658"/>
            <a:ext cx="3010994" cy="762402"/>
            <a:chOff x="-765372" y="1370081"/>
            <a:chExt cx="3010994" cy="762402"/>
          </a:xfrm>
        </p:grpSpPr>
        <p:sp>
          <p:nvSpPr>
            <p:cNvPr id="10" name="Rounded Rectangle 9"/>
            <p:cNvSpPr/>
            <p:nvPr/>
          </p:nvSpPr>
          <p:spPr>
            <a:xfrm rot="388950">
              <a:off x="-765372" y="1378232"/>
              <a:ext cx="2901226" cy="7542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063560"/>
                <a:satOff val="-11946"/>
                <a:lumOff val="-2549"/>
                <a:alphaOff val="0"/>
              </a:schemeClr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 rot="388950">
              <a:off x="-611422" y="1370081"/>
              <a:ext cx="2857044" cy="71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400" kern="1200" dirty="0" smtClean="0">
                  <a:latin typeface="NikoshBAN" pitchFamily="2" charset="0"/>
                  <a:cs typeface="NikoshBAN" pitchFamily="2" charset="0"/>
                </a:rPr>
                <a:t>তওয়াফ করা </a:t>
              </a:r>
              <a:endParaRPr lang="en-US" sz="2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682897" y="2341431"/>
            <a:ext cx="2718923" cy="2175138"/>
            <a:chOff x="6348876" y="2745803"/>
            <a:chExt cx="2718923" cy="2175138"/>
          </a:xfrm>
        </p:grpSpPr>
        <p:sp>
          <p:nvSpPr>
            <p:cNvPr id="13" name="Rounded Rectangle 12"/>
            <p:cNvSpPr/>
            <p:nvPr/>
          </p:nvSpPr>
          <p:spPr>
            <a:xfrm>
              <a:off x="6348876" y="2745803"/>
              <a:ext cx="2718923" cy="217513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27120"/>
                <a:satOff val="-23891"/>
                <a:lumOff val="-5098"/>
                <a:alphaOff val="0"/>
              </a:schemeClr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6412584" y="2809511"/>
              <a:ext cx="2591507" cy="2047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600" kern="12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যিয়ারত করা </a:t>
              </a:r>
              <a:endParaRPr lang="en-US" sz="3600" kern="1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5" name="Down Arrow 14"/>
          <p:cNvSpPr/>
          <p:nvPr/>
        </p:nvSpPr>
        <p:spPr>
          <a:xfrm rot="17291139">
            <a:off x="7886295" y="2510576"/>
            <a:ext cx="458310" cy="1199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20815536">
            <a:off x="5424438" y="3467002"/>
            <a:ext cx="419264" cy="697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2683587">
            <a:off x="2522009" y="2978337"/>
            <a:ext cx="409738" cy="1199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946-CB50-4A82-A76B-53328FF9E065}" type="datetime1">
              <a:rPr lang="en-US" smtClean="0"/>
              <a:t>3/29/2020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247274" y="393396"/>
            <a:ext cx="7543800" cy="1295400"/>
          </a:xfrm>
          <a:prstGeom prst="horizontalScroll">
            <a:avLst>
              <a:gd name="adj" fmla="val 3282"/>
            </a:avLst>
          </a:prstGeom>
          <a:solidFill>
            <a:schemeClr val="accent2">
              <a:lumMod val="20000"/>
              <a:lumOff val="80000"/>
            </a:schemeClr>
          </a:solidFill>
          <a:ln w="7620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হজের ওয়াজিব সাতটি 	</a:t>
            </a:r>
            <a:r>
              <a:rPr lang="bn-IN" sz="1100" dirty="0" smtClean="0">
                <a:solidFill>
                  <a:schemeClr val="bg2">
                    <a:lumMod val="10000"/>
                  </a:schemeClr>
                </a:solidFill>
              </a:rPr>
              <a:t>		</a:t>
            </a:r>
            <a:endParaRPr 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588168"/>
            <a:ext cx="74676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১)আরাফার ময়দান  হতে আসার সময়  মুযদালিফায়  অবস্থান করা। 					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5236" y="2458634"/>
            <a:ext cx="73914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 সাফা ও মারোয়া পাহারের মাঝখানে দৌড়ানো।  	</a:t>
            </a:r>
            <a:r>
              <a:rPr lang="bn-IN" sz="1600" dirty="0" smtClean="0"/>
              <a:t>	</a:t>
            </a:r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1028700" y="2855496"/>
            <a:ext cx="7762374" cy="1106902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শয়তান কে কংকর নিক্ষেপ করা। 	</a:t>
            </a:r>
            <a:r>
              <a:rPr lang="bn-I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3336" y="4101127"/>
            <a:ext cx="73152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৪) বিদায়ি তাওয়াফ করা। 	</a:t>
            </a:r>
            <a:r>
              <a:rPr lang="bn-IN" dirty="0" smtClean="0">
                <a:solidFill>
                  <a:srgbClr val="FF0000"/>
                </a:solidFill>
              </a:rPr>
              <a:t>		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00200" y="4867503"/>
            <a:ext cx="61722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৫) মাথামুড়ানো বা চুল কাটা </a:t>
            </a:r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600" dirty="0" smtClean="0"/>
              <a:t>			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2209800" y="5578095"/>
            <a:ext cx="4953000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৬) কুরবানি করা।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/>
              <a:t>			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590800" y="6316762"/>
            <a:ext cx="4191000" cy="6096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৭) দম দেওয়া।  	</a:t>
            </a:r>
            <a:r>
              <a:rPr lang="bn-IN" dirty="0" smtClean="0"/>
              <a:t>		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1335-EAB2-444F-9A0F-8481DAD2AFCC}" type="datetime1">
              <a:rPr lang="en-US" smtClean="0"/>
              <a:t>3/29/2020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5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251</Words>
  <Application>Microsoft Office PowerPoint</Application>
  <PresentationFormat>Widescreen</PresentationFormat>
  <Paragraphs>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20</cp:revision>
  <dcterms:created xsi:type="dcterms:W3CDTF">2020-03-21T07:38:59Z</dcterms:created>
  <dcterms:modified xsi:type="dcterms:W3CDTF">2020-03-29T16:28:30Z</dcterms:modified>
</cp:coreProperties>
</file>