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67" r:id="rId4"/>
    <p:sldId id="269" r:id="rId5"/>
    <p:sldId id="257" r:id="rId6"/>
    <p:sldId id="258" r:id="rId7"/>
    <p:sldId id="259" r:id="rId8"/>
    <p:sldId id="271" r:id="rId9"/>
    <p:sldId id="261" r:id="rId10"/>
    <p:sldId id="262" r:id="rId11"/>
    <p:sldId id="263" r:id="rId12"/>
    <p:sldId id="264" r:id="rId13"/>
    <p:sldId id="272" r:id="rId14"/>
    <p:sldId id="268" r:id="rId15"/>
    <p:sldId id="265" r:id="rId16"/>
    <p:sldId id="266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0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15C921-AE63-452D-9EFA-989A41538D0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78847A-6C24-473B-B1C4-A0B38EBAB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750A0E-02A8-4304-8555-83F8F937B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F885-6E75-494D-BFB2-EB84E70F570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F6F3E8-65E8-4A66-83F9-37BA755EFA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BEA5E1-5085-47AD-9FC1-3FF8750FF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34D8-447E-4FCC-B171-7ECF3DF4C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0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BA0CC-E54B-4F2A-A4AF-068AC0AD8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93253-2CF9-46EC-AD10-0789B98B1B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70B482-D48A-45B9-8CF8-D558C94B4B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F885-6E75-494D-BFB2-EB84E70F570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264A10-3167-4975-BA70-D1AC70D1B4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36534A-DF55-43A2-BB45-1F7940107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34D8-447E-4FCC-B171-7ECF3DF4C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650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1305051-4420-4726-BC46-B397DDC1C6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543F26-3E6B-47EC-BC03-60CF3D05FBD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61DB4E-2CDF-4E69-9C08-10D445E88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F885-6E75-494D-BFB2-EB84E70F570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773040-A7ED-41F2-A35A-6E01E1987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D24FB2-E1B4-4049-A85D-4C92C6615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34D8-447E-4FCC-B171-7ECF3DF4C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014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E0EB4-2573-4532-A481-868CD346A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95FB72-1C4D-4B36-B8A8-A2087E5BAE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C55100-B0FA-4C4F-9DFF-D0C98B885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F885-6E75-494D-BFB2-EB84E70F570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7B14F3-0051-425E-9AA7-E5DE55764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20BA23-845D-452A-B731-B3F0D6384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34D8-447E-4FCC-B171-7ECF3DF4C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112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2C59F-7426-40C3-A0A5-BA87F021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7E2930-788C-4815-A01A-456AF0BBE9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12D484-1A0F-42BF-92AC-0A8DF31ECC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F885-6E75-494D-BFB2-EB84E70F570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5E2D8B-66DF-473B-8D70-214EE1A8B8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E7621F-30D2-4CB0-AF25-5E7F033640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34D8-447E-4FCC-B171-7ECF3DF4C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789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697F6-0A24-4CD3-A5AF-481F8A5405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339B07-5DD5-455A-A596-23F9C44ADD6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953F7A-9837-4C30-93D2-B3030DFA3F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40693A-A7EA-42B0-8DC8-DBB6BD6B8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F885-6E75-494D-BFB2-EB84E70F570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A8D455-0C05-4DEA-9C36-6751E819F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863138-BBA4-4F93-B859-A9D71C3847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34D8-447E-4FCC-B171-7ECF3DF4C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396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6D98C3-8BEC-4063-974B-D69ED1918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1684CF9-3255-46A8-BEE6-26F7CE7425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F39370-58C8-4133-A961-4EEA98F93E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DB039C-448C-41E2-8653-75C41EB32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A823F1E-AB21-4914-A8DD-3126B9ED27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A2D9C9-0AC5-468C-BFB0-8D0732ED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F885-6E75-494D-BFB2-EB84E70F570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B5014BD-DF93-4322-B5DB-592C7402BB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11E06C3-ECA7-4E4E-B965-49BBD942A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34D8-447E-4FCC-B171-7ECF3DF4C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30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C9516E-8833-4902-AB20-72E9C166DE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3239DED-CAC0-4074-8C17-F07EBE8D4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F885-6E75-494D-BFB2-EB84E70F570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33083D-F127-4F04-BE47-2F79B1946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D3634E-C57A-45AF-B962-AD0658A3F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34D8-447E-4FCC-B171-7ECF3DF4C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72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A508D3-26A0-475F-8EEC-BD595F27C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F885-6E75-494D-BFB2-EB84E70F570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93B0C9C-5003-4C79-8EB4-834180233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EF7ED3-5EF2-4445-9D1B-F9939262C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34D8-447E-4FCC-B171-7ECF3DF4C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1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7A60D-24A5-424D-99DC-40B4629A6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D3BC8-5CD6-4DB5-8570-702E6AC9F0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6DDEC3-1706-4798-A072-55A33F39D2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3A8346-9542-40D5-A699-7A577E7233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F885-6E75-494D-BFB2-EB84E70F570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C9F799-50E7-4221-A7B8-2E9A16001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04C427-F74A-492E-807F-D0C066EDF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34D8-447E-4FCC-B171-7ECF3DF4C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158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A0A19-7102-40A6-A02A-8E1DE93FA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D09B01-67AD-4BFE-80C5-F4404541E7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512153-EE44-4C67-B64F-CDC2C854D2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14D3F1-C55B-4346-A084-377F63D97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53F885-6E75-494D-BFB2-EB84E70F570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F84819E-2337-460C-A373-B9E715F2F0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E13E5C-5A12-4201-BF29-E70D6E078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834D8-447E-4FCC-B171-7ECF3DF4C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845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268A3C4-20C4-43A1-85E4-D80D1F48C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2D4EA3-2008-4BCC-86A1-E73DD3F1DA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3F97D70-9F06-4256-A458-EBF84BF3B3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53F885-6E75-494D-BFB2-EB84E70F570C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ECB34-9A5C-431B-B7C1-1CBBDB3043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5884F5-2F14-4C43-9BFB-E8781C4F0D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D834D8-447E-4FCC-B171-7ECF3DF4C2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02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16F2B7B-C64A-4835-BB30-D37DBD7C1F1A}"/>
              </a:ext>
            </a:extLst>
          </p:cNvPr>
          <p:cNvSpPr/>
          <p:nvPr/>
        </p:nvSpPr>
        <p:spPr>
          <a:xfrm>
            <a:off x="130629" y="130629"/>
            <a:ext cx="11930742" cy="6604000"/>
          </a:xfrm>
          <a:prstGeom prst="roundRect">
            <a:avLst>
              <a:gd name="adj" fmla="val 2821"/>
            </a:avLst>
          </a:prstGeom>
          <a:noFill/>
          <a:ln w="38100" cap="rnd" cmpd="dbl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82098D9-519F-4ED5-A43C-2AF8ABEAE82E}"/>
              </a:ext>
            </a:extLst>
          </p:cNvPr>
          <p:cNvSpPr/>
          <p:nvPr/>
        </p:nvSpPr>
        <p:spPr>
          <a:xfrm>
            <a:off x="291704" y="360490"/>
            <a:ext cx="43845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u="sng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F1286B6-9A92-4E25-BE2A-54B7308DD65B}"/>
              </a:ext>
            </a:extLst>
          </p:cNvPr>
          <p:cNvSpPr/>
          <p:nvPr/>
        </p:nvSpPr>
        <p:spPr>
          <a:xfrm>
            <a:off x="1547807" y="1221724"/>
            <a:ext cx="4587726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এস এম রাসেল উদ্দীন</a:t>
            </a:r>
            <a:endParaRPr lang="en-US" sz="4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0061E4B-D530-4A60-BB2A-F0892527D25B}"/>
              </a:ext>
            </a:extLst>
          </p:cNvPr>
          <p:cNvSpPr/>
          <p:nvPr/>
        </p:nvSpPr>
        <p:spPr>
          <a:xfrm>
            <a:off x="4355411" y="1832073"/>
            <a:ext cx="20265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বি. এস-সি, বি. এড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FFF974F-2CD2-4A52-B0F5-A0CC97CE7688}"/>
              </a:ext>
            </a:extLst>
          </p:cNvPr>
          <p:cNvSpPr/>
          <p:nvPr/>
        </p:nvSpPr>
        <p:spPr>
          <a:xfrm>
            <a:off x="2031917" y="2255779"/>
            <a:ext cx="3619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(গণিত)</a:t>
            </a:r>
            <a:endParaRPr lang="en-US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F5DFA0D-6FCF-4151-A036-2B640563297B}"/>
              </a:ext>
            </a:extLst>
          </p:cNvPr>
          <p:cNvSpPr/>
          <p:nvPr/>
        </p:nvSpPr>
        <p:spPr>
          <a:xfrm>
            <a:off x="1531779" y="2736032"/>
            <a:ext cx="46037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পশ্চিম ধলই উচ্চ বিদ্যালয়</a:t>
            </a:r>
            <a:endParaRPr lang="en-US" sz="36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A26C53-2123-4F8A-AA8A-54832C275CF1}"/>
              </a:ext>
            </a:extLst>
          </p:cNvPr>
          <p:cNvSpPr/>
          <p:nvPr/>
        </p:nvSpPr>
        <p:spPr>
          <a:xfrm>
            <a:off x="2023903" y="3338859"/>
            <a:ext cx="3619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কাটিরহাট, হাটহাজারী, চট্টগ্রাম।</a:t>
            </a:r>
            <a:endParaRPr lang="en-US" sz="2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901449-5695-4F8F-BC42-66F5F4F4BEF4}"/>
              </a:ext>
            </a:extLst>
          </p:cNvPr>
          <p:cNvSpPr/>
          <p:nvPr/>
        </p:nvSpPr>
        <p:spPr>
          <a:xfrm>
            <a:off x="2031917" y="3778673"/>
            <a:ext cx="361950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US" sz="28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1B110C5-F15D-4751-8EA1-536B25F8ADBE}"/>
              </a:ext>
            </a:extLst>
          </p:cNvPr>
          <p:cNvSpPr/>
          <p:nvPr/>
        </p:nvSpPr>
        <p:spPr>
          <a:xfrm>
            <a:off x="1547807" y="4269202"/>
            <a:ext cx="43580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latin typeface="Montserrat" panose="02000505000000020004" pitchFamily="2" charset="0"/>
                <a:cs typeface="NikoshBAN" panose="02000000000000000000" pitchFamily="2" charset="0"/>
              </a:rPr>
              <a:t>ICT4E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জেলা অ্যাম্বাসেডর, চট্টগ্রাম।</a:t>
            </a:r>
            <a:endParaRPr lang="en-US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312DE3A-87EF-4483-BCD7-2E2AF5E0EB3A}"/>
              </a:ext>
            </a:extLst>
          </p:cNvPr>
          <p:cNvSpPr/>
          <p:nvPr/>
        </p:nvSpPr>
        <p:spPr>
          <a:xfrm>
            <a:off x="1917088" y="4754503"/>
            <a:ext cx="361950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মোবাইলঃ ০১৮১৯৩৪৯১৫৯</a:t>
            </a:r>
            <a:endParaRPr lang="en-US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CE7CB24-BE44-49AB-A43F-5ADAC8CA513D}"/>
              </a:ext>
            </a:extLst>
          </p:cNvPr>
          <p:cNvSpPr/>
          <p:nvPr/>
        </p:nvSpPr>
        <p:spPr>
          <a:xfrm>
            <a:off x="1373673" y="5188732"/>
            <a:ext cx="47063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ই-মেইলঃ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smru.monju@gmail.com</a:t>
            </a:r>
            <a:endParaRPr lang="en-US" sz="2000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3E154F2-2641-436C-8ECF-A9C010D9EA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6580" y="1246317"/>
            <a:ext cx="1186635" cy="150307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FA643A95-4FD3-4030-9CDB-AA55CA34B5A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0314" y="1278611"/>
            <a:ext cx="2132844" cy="27767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66AF524-84F9-4208-917E-439FA87BBBD8}"/>
              </a:ext>
            </a:extLst>
          </p:cNvPr>
          <p:cNvSpPr/>
          <p:nvPr/>
        </p:nvSpPr>
        <p:spPr>
          <a:xfrm>
            <a:off x="7254474" y="526441"/>
            <a:ext cx="43845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u="sng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বিষয় পরিচিতি</a:t>
            </a:r>
            <a:endParaRPr lang="en-US" sz="4000" u="sng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E4069B1-651F-48D1-8611-75B21D6E3F3D}"/>
              </a:ext>
            </a:extLst>
          </p:cNvPr>
          <p:cNvSpPr/>
          <p:nvPr/>
        </p:nvSpPr>
        <p:spPr>
          <a:xfrm>
            <a:off x="7817371" y="5588842"/>
            <a:ext cx="341668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অধ্যায়ঃ ১৩ (সসীম ধারা)</a:t>
            </a:r>
            <a:endParaRPr lang="en-US" sz="32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FE557109-E169-4968-A39E-7687B8432BBB}"/>
              </a:ext>
            </a:extLst>
          </p:cNvPr>
          <p:cNvSpPr/>
          <p:nvPr/>
        </p:nvSpPr>
        <p:spPr>
          <a:xfrm>
            <a:off x="8687017" y="4287984"/>
            <a:ext cx="2324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শ্রেণিঃ ১০ম</a:t>
            </a:r>
            <a:endParaRPr lang="en-US" sz="3200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3B21AA8-F8AA-44A5-9B28-EC0B35088B8D}"/>
              </a:ext>
            </a:extLst>
          </p:cNvPr>
          <p:cNvSpPr/>
          <p:nvPr/>
        </p:nvSpPr>
        <p:spPr>
          <a:xfrm>
            <a:off x="8687017" y="4896344"/>
            <a:ext cx="2324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 গণিত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966670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594B1FA-B43C-4781-BBBF-7474CE2A30FB}"/>
              </a:ext>
            </a:extLst>
          </p:cNvPr>
          <p:cNvSpPr/>
          <p:nvPr/>
        </p:nvSpPr>
        <p:spPr>
          <a:xfrm>
            <a:off x="536260" y="288226"/>
            <a:ext cx="22349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অনুশীলন করি...</a:t>
            </a:r>
            <a:endParaRPr lang="en-US" sz="32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1150277-AE15-45E7-812E-FEDC0DBFA095}"/>
              </a:ext>
            </a:extLst>
          </p:cNvPr>
          <p:cNvSpPr/>
          <p:nvPr/>
        </p:nvSpPr>
        <p:spPr>
          <a:xfrm>
            <a:off x="3530942" y="759664"/>
            <a:ext cx="6814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b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b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b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সসীম সমান্তর ধারা।</a:t>
            </a:r>
            <a:r>
              <a:rPr lang="b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F21E68C-839F-423D-A2C9-AA469E1A20F7}"/>
              </a:ext>
            </a:extLst>
          </p:cNvPr>
          <p:cNvSpPr/>
          <p:nvPr/>
        </p:nvSpPr>
        <p:spPr>
          <a:xfrm>
            <a:off x="6233003" y="1279240"/>
            <a:ext cx="39148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ধারাটির সাধারণ অন্তর,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4 - 1 = 3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93B4CEF-FD33-46AE-B708-A2002453E6D1}"/>
              </a:ext>
            </a:extLst>
          </p:cNvPr>
          <p:cNvSpPr/>
          <p:nvPr/>
        </p:nvSpPr>
        <p:spPr>
          <a:xfrm>
            <a:off x="3435442" y="1919306"/>
            <a:ext cx="27975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ধারাটিতে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১ম পদ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= a</a:t>
            </a:r>
            <a:endParaRPr lang="b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0B21AB0-A64B-440E-8E1F-D0F0B040758B}"/>
              </a:ext>
            </a:extLst>
          </p:cNvPr>
          <p:cNvSpPr/>
          <p:nvPr/>
        </p:nvSpPr>
        <p:spPr>
          <a:xfrm>
            <a:off x="4346967" y="2380971"/>
            <a:ext cx="34467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২য় পদ = </a:t>
            </a:r>
            <a:r>
              <a:rPr lang="en-US" sz="2400" dirty="0">
                <a:latin typeface="Times New Roman" panose="02020603050405020304" pitchFamily="18" charset="0"/>
                <a:cs typeface="NikoshBAN" panose="02000000000000000000" pitchFamily="2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+ 3 = (a + d)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795220-E0C8-48F9-96A8-4AF87714AE25}"/>
              </a:ext>
            </a:extLst>
          </p:cNvPr>
          <p:cNvSpPr/>
          <p:nvPr/>
        </p:nvSpPr>
        <p:spPr>
          <a:xfrm>
            <a:off x="4346967" y="2827246"/>
            <a:ext cx="394370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য় পদ = </a:t>
            </a:r>
            <a:r>
              <a:rPr lang="en-US" sz="2400" dirty="0">
                <a:latin typeface="Times New Roman" panose="02020603050405020304" pitchFamily="18" charset="0"/>
                <a:cs typeface="NikoshBAN" panose="02000000000000000000" pitchFamily="2" charset="0"/>
              </a:rPr>
              <a:t>7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+ 2*3 = (a + 2d)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D52CFC6-2B40-4FA4-BAAA-CCC7DFB62C11}"/>
              </a:ext>
            </a:extLst>
          </p:cNvPr>
          <p:cNvSpPr/>
          <p:nvPr/>
        </p:nvSpPr>
        <p:spPr>
          <a:xfrm>
            <a:off x="4332453" y="3304301"/>
            <a:ext cx="40607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৪র্থ পদ = </a:t>
            </a:r>
            <a:r>
              <a:rPr lang="en-US" sz="2400" dirty="0">
                <a:latin typeface="Times New Roman" panose="02020603050405020304" pitchFamily="18" charset="0"/>
                <a:cs typeface="NikoshBAN" panose="02000000000000000000" pitchFamily="2" charset="0"/>
              </a:rPr>
              <a:t>10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+ 3*3 = (a + 3d)</a:t>
            </a:r>
            <a:endParaRPr lang="en-US" sz="24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865302-AB07-4969-BEC7-83BBC2974360}"/>
              </a:ext>
            </a:extLst>
          </p:cNvPr>
          <p:cNvSpPr/>
          <p:nvPr/>
        </p:nvSpPr>
        <p:spPr>
          <a:xfrm>
            <a:off x="1824893" y="5507763"/>
            <a:ext cx="8207696" cy="52322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সুতরাং, ধারাটি হল = 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(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a+d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+ (a+2d) + (a+3d) + (a+4d)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8E38C36-7CA8-4581-A183-0E9C09743079}"/>
              </a:ext>
            </a:extLst>
          </p:cNvPr>
          <p:cNvSpPr/>
          <p:nvPr/>
        </p:nvSpPr>
        <p:spPr>
          <a:xfrm>
            <a:off x="4346967" y="3750576"/>
            <a:ext cx="408316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৫ম পদ = </a:t>
            </a:r>
            <a:r>
              <a:rPr lang="en-US" sz="2400" dirty="0">
                <a:latin typeface="Times New Roman" panose="02020603050405020304" pitchFamily="18" charset="0"/>
                <a:cs typeface="NikoshBAN" panose="02000000000000000000" pitchFamily="2" charset="0"/>
              </a:rPr>
              <a:t>13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 + 4*3 = (a + 4d)</a:t>
            </a:r>
            <a:endParaRPr lang="en-US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7D8950E-44B0-4CA2-8973-8ACAB36CDE7C}"/>
              </a:ext>
            </a:extLst>
          </p:cNvPr>
          <p:cNvSpPr/>
          <p:nvPr/>
        </p:nvSpPr>
        <p:spPr>
          <a:xfrm>
            <a:off x="4401308" y="4274750"/>
            <a:ext cx="1917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... ... ... ... ... ...</a:t>
            </a:r>
            <a:endParaRPr lang="en-US" sz="24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4557BA6-AC5C-4081-9336-C420296CEBC0}"/>
              </a:ext>
            </a:extLst>
          </p:cNvPr>
          <p:cNvSpPr/>
          <p:nvPr/>
        </p:nvSpPr>
        <p:spPr>
          <a:xfrm>
            <a:off x="4401308" y="4010050"/>
            <a:ext cx="19175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... ... ... ... ... ...</a:t>
            </a:r>
            <a:endParaRPr lang="en-US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2941176-CB00-46E1-833D-75DC99B67882}"/>
              </a:ext>
            </a:extLst>
          </p:cNvPr>
          <p:cNvSpPr/>
          <p:nvPr/>
        </p:nvSpPr>
        <p:spPr>
          <a:xfrm>
            <a:off x="3970999" y="4783158"/>
            <a:ext cx="56818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অনুরূপভাবে, ধারাটির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n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তম পদ হবে = 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a + (n-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)d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400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02DD608-ACE1-43B0-98A2-1EA7FC17341D}"/>
              </a:ext>
            </a:extLst>
          </p:cNvPr>
          <p:cNvSpPr/>
          <p:nvPr/>
        </p:nvSpPr>
        <p:spPr>
          <a:xfrm>
            <a:off x="130629" y="130629"/>
            <a:ext cx="11930742" cy="6604000"/>
          </a:xfrm>
          <a:prstGeom prst="roundRect">
            <a:avLst>
              <a:gd name="adj" fmla="val 2821"/>
            </a:avLst>
          </a:prstGeom>
          <a:noFill/>
          <a:ln w="38100" cap="rnd" cmpd="dbl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16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6DDDEC7-74F0-4A8B-A5B2-E18ECD0F89BA}"/>
              </a:ext>
            </a:extLst>
          </p:cNvPr>
          <p:cNvSpPr/>
          <p:nvPr/>
        </p:nvSpPr>
        <p:spPr>
          <a:xfrm>
            <a:off x="515518" y="425519"/>
            <a:ext cx="22188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আরো লক্ষ্য করি</a:t>
            </a:r>
            <a:endParaRPr lang="en-US" sz="32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027970B-EB0E-4B66-BE07-CDC46D43170E}"/>
              </a:ext>
            </a:extLst>
          </p:cNvPr>
          <p:cNvSpPr/>
          <p:nvPr/>
        </p:nvSpPr>
        <p:spPr>
          <a:xfrm>
            <a:off x="3251455" y="912116"/>
            <a:ext cx="598112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সসীম সমান্তর ধারা।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8AEE830-0AF9-4DBB-8F7B-97C7029BC19E}"/>
              </a:ext>
            </a:extLst>
          </p:cNvPr>
          <p:cNvSpPr/>
          <p:nvPr/>
        </p:nvSpPr>
        <p:spPr>
          <a:xfrm>
            <a:off x="1782302" y="1450415"/>
            <a:ext cx="8919429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ধারাটিকে এভাবে লেখা যায় ,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+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a+d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(a+2d) + (a+3d) + (a+4d)</a:t>
            </a:r>
            <a:endParaRPr lang="en-US" sz="28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73CF3F-E3A3-470B-A9D4-FE9F9774B427}"/>
              </a:ext>
            </a:extLst>
          </p:cNvPr>
          <p:cNvSpPr/>
          <p:nvPr/>
        </p:nvSpPr>
        <p:spPr>
          <a:xfrm>
            <a:off x="1955194" y="2210734"/>
            <a:ext cx="39164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আবার শেষ পদ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কে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ধরলে...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3C1AF6-C0B1-4652-A7CE-D9E7779D33C9}"/>
              </a:ext>
            </a:extLst>
          </p:cNvPr>
          <p:cNvSpPr/>
          <p:nvPr/>
        </p:nvSpPr>
        <p:spPr>
          <a:xfrm>
            <a:off x="1520068" y="4780569"/>
            <a:ext cx="9151864" cy="584775"/>
          </a:xfrm>
          <a:prstGeom prst="rect">
            <a:avLst/>
          </a:prstGeom>
          <a:ln>
            <a:solidFill>
              <a:schemeClr val="accent4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bn-IN" sz="3200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অর্থাৎ ধারাটিকে এভাবেও লেখা যায়, 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+ .... + (p-2d) + (p-d) + p</a:t>
            </a:r>
            <a:endParaRPr lang="en-US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AA5AAFF-D20B-45FA-AE0F-840FB115CF2B}"/>
              </a:ext>
            </a:extLst>
          </p:cNvPr>
          <p:cNvSpPr/>
          <p:nvPr/>
        </p:nvSpPr>
        <p:spPr>
          <a:xfrm>
            <a:off x="3493529" y="3301754"/>
            <a:ext cx="42066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৪র্থ পদ = </a:t>
            </a:r>
            <a:r>
              <a:rPr lang="en-US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10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13 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 = (p 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d)</a:t>
            </a:r>
            <a:endParaRPr lang="en-US" sz="28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4CF45A5-A16B-4884-9E85-985FE58989DB}"/>
              </a:ext>
            </a:extLst>
          </p:cNvPr>
          <p:cNvSpPr/>
          <p:nvPr/>
        </p:nvSpPr>
        <p:spPr>
          <a:xfrm>
            <a:off x="3493529" y="2718347"/>
            <a:ext cx="233749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৫ম পদ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  <a:r>
              <a:rPr lang="en-US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13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p</a:t>
            </a:r>
            <a:endParaRPr lang="en-US" sz="28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16C3FD7-2074-4267-B730-3153E744C45F}"/>
              </a:ext>
            </a:extLst>
          </p:cNvPr>
          <p:cNvSpPr/>
          <p:nvPr/>
        </p:nvSpPr>
        <p:spPr>
          <a:xfrm>
            <a:off x="3493529" y="3817228"/>
            <a:ext cx="46089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য় পদ = </a:t>
            </a:r>
            <a:r>
              <a:rPr lang="en-US" sz="2800" dirty="0">
                <a:latin typeface="Times New Roman" panose="02020603050405020304" pitchFamily="18" charset="0"/>
                <a:cs typeface="NikoshBAN" panose="02000000000000000000" pitchFamily="2" charset="0"/>
              </a:rPr>
              <a:t>7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13 - 2*3 = (p - 2d)</a:t>
            </a:r>
            <a:endParaRPr lang="en-US" sz="2800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EA2395F1-D8BD-4FBF-838C-7A25CA823D3C}"/>
              </a:ext>
            </a:extLst>
          </p:cNvPr>
          <p:cNvSpPr/>
          <p:nvPr/>
        </p:nvSpPr>
        <p:spPr>
          <a:xfrm>
            <a:off x="130629" y="130629"/>
            <a:ext cx="11930742" cy="6604000"/>
          </a:xfrm>
          <a:prstGeom prst="roundRect">
            <a:avLst>
              <a:gd name="adj" fmla="val 2821"/>
            </a:avLst>
          </a:prstGeom>
          <a:noFill/>
          <a:ln w="38100" cap="rnd" cmpd="dbl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83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3A5872D-2661-4C15-9C9F-9A1DCD4756B8}"/>
              </a:ext>
            </a:extLst>
          </p:cNvPr>
          <p:cNvSpPr/>
          <p:nvPr/>
        </p:nvSpPr>
        <p:spPr>
          <a:xfrm>
            <a:off x="3252914" y="115402"/>
            <a:ext cx="488627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u="sng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 ধারার সমষ্টি নির্ণয়ের সূত্র গঠন</a:t>
            </a:r>
            <a:endParaRPr lang="en-US" sz="3200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AF25BC6-4B94-4FAC-850F-D4A5F8678114}"/>
                  </a:ext>
                </a:extLst>
              </p:cNvPr>
              <p:cNvSpPr/>
              <p:nvPr/>
            </p:nvSpPr>
            <p:spPr>
              <a:xfrm>
                <a:off x="1338708" y="709304"/>
                <a:ext cx="9071429" cy="830997"/>
              </a:xfrm>
              <a:prstGeom prst="rect">
                <a:avLst/>
              </a:prstGeom>
              <a:ln>
                <a:solidFill>
                  <a:schemeClr val="bg2">
                    <a:lumMod val="75000"/>
                  </a:schemeClr>
                </a:solidFill>
              </a:ln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কোনো সমান্তর ধারার ১ম পদ 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a,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সাধারণ অন্তর 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d,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শেষ পদ 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p,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পদসংখ্যা 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n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এবং ধারাটির 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n 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সংখ্যক পদের সমষ্টি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𝑆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400" dirty="0"/>
                  <a:t> </a:t>
                </a: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CAF25BC6-4B94-4FAC-850F-D4A5F867811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8708" y="709304"/>
                <a:ext cx="9071429" cy="830997"/>
              </a:xfrm>
              <a:prstGeom prst="rect">
                <a:avLst/>
              </a:prstGeom>
              <a:blipFill>
                <a:blip r:embed="rId2"/>
                <a:stretch>
                  <a:fillRect t="-5036" b="-15108"/>
                </a:stretch>
              </a:blipFill>
              <a:ln>
                <a:solidFill>
                  <a:schemeClr val="bg2">
                    <a:lumMod val="75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C9DDFCB-0D6A-4FD5-9574-BE606EAAEB6B}"/>
                  </a:ext>
                </a:extLst>
              </p:cNvPr>
              <p:cNvSpPr/>
              <p:nvPr/>
            </p:nvSpPr>
            <p:spPr>
              <a:xfrm>
                <a:off x="1821708" y="1703827"/>
                <a:ext cx="8991436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𝑆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bn-IN" sz="2400" dirty="0"/>
                  <a:t> = </a:t>
                </a:r>
                <a:r>
                  <a:rPr lang="en-US" sz="2400" dirty="0"/>
                  <a:t>a + (</a:t>
                </a:r>
                <a:r>
                  <a:rPr lang="en-US" sz="2400" dirty="0" err="1"/>
                  <a:t>a+d</a:t>
                </a:r>
                <a:r>
                  <a:rPr lang="en-US" sz="2400" dirty="0"/>
                  <a:t>) + (a+2d) + ... ... ... + (p-2d) + (p-d) + p ...................... (1) </a:t>
                </a:r>
              </a:p>
            </p:txBody>
          </p:sp>
        </mc:Choice>
        <mc:Fallback xmlns="">
          <p:sp>
            <p:nvSpPr>
              <p:cNvPr id="4" name="Rectangle 3">
                <a:extLst>
                  <a:ext uri="{FF2B5EF4-FFF2-40B4-BE49-F238E27FC236}">
                    <a16:creationId xmlns:a16="http://schemas.microsoft.com/office/drawing/2014/main" id="{BC9DDFCB-0D6A-4FD5-9574-BE606EAAEB6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708" y="1703827"/>
                <a:ext cx="8991436" cy="461665"/>
              </a:xfrm>
              <a:prstGeom prst="rect">
                <a:avLst/>
              </a:prstGeom>
              <a:blipFill>
                <a:blip r:embed="rId3"/>
                <a:stretch>
                  <a:fillRect l="-203" t="-13158" r="-68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3837261-4537-4A49-B93D-C25F0EC937BC}"/>
                  </a:ext>
                </a:extLst>
              </p:cNvPr>
              <p:cNvSpPr/>
              <p:nvPr/>
            </p:nvSpPr>
            <p:spPr>
              <a:xfrm>
                <a:off x="1821708" y="2165492"/>
                <a:ext cx="8946552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𝑆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bn-IN" sz="2400" dirty="0"/>
                  <a:t> = </a:t>
                </a:r>
                <a:r>
                  <a:rPr lang="en-US" sz="2400" dirty="0"/>
                  <a:t>p + (p-d) + (p-2d) + ... ... ... + (a+2d) + (</a:t>
                </a:r>
                <a:r>
                  <a:rPr lang="en-US" sz="2400" dirty="0" err="1"/>
                  <a:t>a+d</a:t>
                </a:r>
                <a:r>
                  <a:rPr lang="en-US" sz="2400" dirty="0"/>
                  <a:t>) + a ...................... (2) </a:t>
                </a: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23837261-4537-4A49-B93D-C25F0EC937B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1708" y="2165492"/>
                <a:ext cx="8946552" cy="461665"/>
              </a:xfrm>
              <a:prstGeom prst="rect">
                <a:avLst/>
              </a:prstGeom>
              <a:blipFill>
                <a:blip r:embed="rId4"/>
                <a:stretch>
                  <a:fillRect l="-204" t="-14474" r="-613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8957C32-8FC1-4CCE-A987-B621EDBD72E6}"/>
              </a:ext>
            </a:extLst>
          </p:cNvPr>
          <p:cNvCxnSpPr>
            <a:cxnSpLocks/>
          </p:cNvCxnSpPr>
          <p:nvPr/>
        </p:nvCxnSpPr>
        <p:spPr>
          <a:xfrm>
            <a:off x="769257" y="2771655"/>
            <a:ext cx="10210333" cy="0"/>
          </a:xfrm>
          <a:prstGeom prst="line">
            <a:avLst/>
          </a:prstGeom>
          <a:ln w="1905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FEB730F-B1F2-48D9-B4AC-BA205E1861C9}"/>
                  </a:ext>
                </a:extLst>
              </p:cNvPr>
              <p:cNvSpPr/>
              <p:nvPr/>
            </p:nvSpPr>
            <p:spPr>
              <a:xfrm>
                <a:off x="970888" y="2879020"/>
                <a:ext cx="8799075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যোগ করে, </a:t>
                </a:r>
                <a:r>
                  <a:rPr lang="en-US" sz="2400" dirty="0">
                    <a:cs typeface="NikoshBAN" panose="02000000000000000000" pitchFamily="2" charset="0"/>
                  </a:rPr>
                  <a:t>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𝑆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bn-IN" sz="2400" dirty="0"/>
                  <a:t> = </a:t>
                </a:r>
                <a:r>
                  <a:rPr lang="en-US" sz="2400" dirty="0"/>
                  <a:t>(</a:t>
                </a:r>
                <a:r>
                  <a:rPr lang="en-US" sz="2400" dirty="0" err="1"/>
                  <a:t>a+p</a:t>
                </a:r>
                <a:r>
                  <a:rPr lang="en-US" sz="2400" dirty="0"/>
                  <a:t>) + (</a:t>
                </a:r>
                <a:r>
                  <a:rPr lang="en-US" sz="2400" dirty="0" err="1"/>
                  <a:t>a+p</a:t>
                </a:r>
                <a:r>
                  <a:rPr lang="en-US" sz="2400" dirty="0"/>
                  <a:t>) + (</a:t>
                </a:r>
                <a:r>
                  <a:rPr lang="en-US" sz="2400" dirty="0" err="1"/>
                  <a:t>a+p</a:t>
                </a:r>
                <a:r>
                  <a:rPr lang="en-US" sz="2400" dirty="0"/>
                  <a:t>) + ... ... ... + (</a:t>
                </a:r>
                <a:r>
                  <a:rPr lang="en-US" sz="2400" dirty="0" err="1"/>
                  <a:t>a+p</a:t>
                </a:r>
                <a:r>
                  <a:rPr lang="en-US" sz="2400" dirty="0"/>
                  <a:t>) + (</a:t>
                </a:r>
                <a:r>
                  <a:rPr lang="en-US" sz="2400" dirty="0" err="1"/>
                  <a:t>a+p</a:t>
                </a:r>
                <a:r>
                  <a:rPr lang="en-US" sz="2400" dirty="0"/>
                  <a:t>) + (</a:t>
                </a:r>
                <a:r>
                  <a:rPr lang="en-US" sz="2400" dirty="0" err="1"/>
                  <a:t>a+p</a:t>
                </a:r>
                <a:r>
                  <a:rPr lang="en-US" sz="2400" dirty="0"/>
                  <a:t>) </a:t>
                </a:r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1FEB730F-B1F2-48D9-B4AC-BA205E1861C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0888" y="2879020"/>
                <a:ext cx="8799075" cy="461665"/>
              </a:xfrm>
              <a:prstGeom prst="rect">
                <a:avLst/>
              </a:prstGeom>
              <a:blipFill>
                <a:blip r:embed="rId5"/>
                <a:stretch>
                  <a:fillRect l="-1039" t="-14474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BF7CABB-F825-41C4-95B4-A2EA089C8EBF}"/>
                  </a:ext>
                </a:extLst>
              </p:cNvPr>
              <p:cNvSpPr/>
              <p:nvPr/>
            </p:nvSpPr>
            <p:spPr>
              <a:xfrm>
                <a:off x="1647535" y="3377712"/>
                <a:ext cx="5853654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:r>
                  <a:rPr lang="en-US" sz="2400" dirty="0">
                    <a:cs typeface="NikoshBAN" panose="02000000000000000000" pitchFamily="2" charset="0"/>
                  </a:rPr>
                  <a:t>2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𝑆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bn-IN" sz="2400" dirty="0"/>
                  <a:t> =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𝑛</m:t>
                    </m:r>
                  </m:oMath>
                </a14:m>
                <a:r>
                  <a:rPr lang="en-US" sz="2400" dirty="0"/>
                  <a:t>(</a:t>
                </a:r>
                <a:r>
                  <a:rPr lang="en-US" sz="2400" dirty="0" err="1"/>
                  <a:t>a+p</a:t>
                </a:r>
                <a:r>
                  <a:rPr lang="en-US" sz="2400" dirty="0"/>
                  <a:t>)                  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[</a:t>
                </a:r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ধারাটির পদসংখ্যা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𝑛</m:t>
                    </m:r>
                  </m:oMath>
                </a14:m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]</a:t>
                </a: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7BF7CABB-F825-41C4-95B4-A2EA089C8EB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47535" y="3377712"/>
                <a:ext cx="5853654" cy="461665"/>
              </a:xfrm>
              <a:prstGeom prst="rect">
                <a:avLst/>
              </a:prstGeom>
              <a:blipFill>
                <a:blip r:embed="rId6"/>
                <a:stretch>
                  <a:fillRect l="-1561" t="-14474" r="-728" b="-30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E89B451-23C8-4BA0-9D09-22C65AC10B32}"/>
                  </a:ext>
                </a:extLst>
              </p:cNvPr>
              <p:cNvSpPr/>
              <p:nvPr/>
            </p:nvSpPr>
            <p:spPr>
              <a:xfrm>
                <a:off x="1734622" y="3867656"/>
                <a:ext cx="2063257" cy="6858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𝑆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bn-IN" sz="2400" dirty="0"/>
                  <a:t> 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𝑛</m:t>
                        </m:r>
                        <m:r>
                          <m:rPr>
                            <m:nor/>
                          </m:rPr>
                          <a:rPr lang="en-US" sz="2400" dirty="0"/>
                          <m:t>(</m:t>
                        </m:r>
                        <m:r>
                          <m:rPr>
                            <m:nor/>
                          </m:rPr>
                          <a:rPr lang="en-US" sz="2400" dirty="0" err="1"/>
                          <m:t>a</m:t>
                        </m:r>
                        <m:r>
                          <m:rPr>
                            <m:nor/>
                          </m:rPr>
                          <a:rPr lang="en-US" sz="2400" dirty="0" err="1"/>
                          <m:t>+</m:t>
                        </m:r>
                        <m:r>
                          <m:rPr>
                            <m:nor/>
                          </m:rPr>
                          <a:rPr lang="en-US" sz="2400" dirty="0" err="1"/>
                          <m:t>p</m:t>
                        </m:r>
                        <m:r>
                          <m:rPr>
                            <m:nor/>
                          </m:rPr>
                          <a:rPr lang="en-US" sz="2400" dirty="0"/>
                          <m:t>)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0" name="Rectangle 9">
                <a:extLst>
                  <a:ext uri="{FF2B5EF4-FFF2-40B4-BE49-F238E27FC236}">
                    <a16:creationId xmlns:a16="http://schemas.microsoft.com/office/drawing/2014/main" id="{0E89B451-23C8-4BA0-9D09-22C65AC10B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34622" y="3867656"/>
                <a:ext cx="2063257" cy="685829"/>
              </a:xfrm>
              <a:prstGeom prst="rect">
                <a:avLst/>
              </a:prstGeom>
              <a:blipFill>
                <a:blip r:embed="rId7"/>
                <a:stretch>
                  <a:fillRect l="-4734" b="-115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>
            <a:extLst>
              <a:ext uri="{FF2B5EF4-FFF2-40B4-BE49-F238E27FC236}">
                <a16:creationId xmlns:a16="http://schemas.microsoft.com/office/drawing/2014/main" id="{EFD7A6B3-7710-4556-8724-78A820511872}"/>
              </a:ext>
            </a:extLst>
          </p:cNvPr>
          <p:cNvSpPr/>
          <p:nvPr/>
        </p:nvSpPr>
        <p:spPr>
          <a:xfrm>
            <a:off x="5206831" y="4678022"/>
            <a:ext cx="3273653" cy="40011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[ 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আবার শেষ পদ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bn-IN" sz="2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 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= a + (n-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NikoshBAN" panose="02000000000000000000" pitchFamily="2" charset="0"/>
                <a:cs typeface="NikoshBAN" panose="02000000000000000000" pitchFamily="2" charset="0"/>
              </a:rPr>
              <a:t>)d ]</a:t>
            </a:r>
            <a:endParaRPr lang="en-US" sz="20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224659-8172-4D82-AA87-CBC1901E2D6C}"/>
                  </a:ext>
                </a:extLst>
              </p:cNvPr>
              <p:cNvSpPr/>
              <p:nvPr/>
            </p:nvSpPr>
            <p:spPr>
              <a:xfrm>
                <a:off x="1720108" y="4582513"/>
                <a:ext cx="3316805" cy="6967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𝑆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bn-IN" sz="2400" dirty="0"/>
                  <a:t> 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n</m:t>
                        </m:r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{(</m:t>
                        </m:r>
                        <m:r>
                          <m:rPr>
                            <m:nor/>
                          </m:rPr>
                          <a:rPr lang="en-US" sz="2400" dirty="0" err="1"/>
                          <m:t>a</m:t>
                        </m:r>
                        <m:r>
                          <m:rPr>
                            <m:nor/>
                          </m:rPr>
                          <a:rPr lang="en-US" sz="2400" dirty="0" err="1"/>
                          <m:t>+</m:t>
                        </m:r>
                        <m:r>
                          <m:rPr>
                            <m:nor/>
                          </m:rPr>
                          <a:rPr lang="en-US" sz="2400" b="0" i="0" dirty="0" smtClean="0"/>
                          <m:t> </m:t>
                        </m:r>
                        <m:r>
                          <m:rPr>
                            <m:nor/>
                          </m:rPr>
                          <a:rPr lang="en-US" sz="2400" b="0" i="0" dirty="0" smtClean="0"/>
                          <m:t>a</m:t>
                        </m:r>
                        <m:r>
                          <m:rPr>
                            <m:nor/>
                          </m:rPr>
                          <a:rPr lang="en-US" sz="2400" b="0" i="0" dirty="0" smtClean="0"/>
                          <m:t> + (</m:t>
                        </m:r>
                        <m:r>
                          <m:rPr>
                            <m:nor/>
                          </m:rPr>
                          <a:rPr lang="en-US" sz="2400" b="0" i="0" dirty="0" smtClean="0"/>
                          <m:t>n</m:t>
                        </m:r>
                        <m:r>
                          <m:rPr>
                            <m:nor/>
                          </m:rPr>
                          <a:rPr lang="en-US" sz="2400" b="0" i="0" dirty="0" smtClean="0"/>
                          <m:t>−</m:t>
                        </m:r>
                        <m:r>
                          <m:rPr>
                            <m:nor/>
                          </m:rPr>
                          <a:rPr lang="en-US" sz="2400" b="0" i="0" dirty="0" smtClean="0"/>
                          <m:t>1</m:t>
                        </m:r>
                        <m:r>
                          <m:rPr>
                            <m:nor/>
                          </m:rPr>
                          <a:rPr lang="en-US" sz="2400" b="0" i="0" dirty="0" smtClean="0"/>
                          <m:t>)</m:t>
                        </m:r>
                        <m:r>
                          <m:rPr>
                            <m:nor/>
                          </m:rPr>
                          <a:rPr lang="en-US" sz="2400" b="0" i="0" dirty="0" smtClean="0"/>
                          <m:t>d</m:t>
                        </m:r>
                        <m:r>
                          <m:rPr>
                            <m:nor/>
                          </m:rPr>
                          <a:rPr lang="en-US" sz="2400" b="0" i="0" dirty="0" smtClean="0"/>
                          <m:t>}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2" name="Rectangle 11">
                <a:extLst>
                  <a:ext uri="{FF2B5EF4-FFF2-40B4-BE49-F238E27FC236}">
                    <a16:creationId xmlns:a16="http://schemas.microsoft.com/office/drawing/2014/main" id="{16224659-8172-4D82-AA87-CBC1901E2D6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0108" y="4582513"/>
                <a:ext cx="3316805" cy="696729"/>
              </a:xfrm>
              <a:prstGeom prst="rect">
                <a:avLst/>
              </a:prstGeom>
              <a:blipFill>
                <a:blip r:embed="rId8"/>
                <a:stretch>
                  <a:fillRect l="-2757" b="-122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FC79FD2-76F4-467B-A010-0DA675F8794C}"/>
                  </a:ext>
                </a:extLst>
              </p:cNvPr>
              <p:cNvSpPr/>
              <p:nvPr/>
            </p:nvSpPr>
            <p:spPr>
              <a:xfrm>
                <a:off x="1750477" y="5263869"/>
                <a:ext cx="3441840" cy="6186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𝑆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bn-IN" sz="2400" dirty="0"/>
                  <a:t> 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sz="2400" dirty="0" smtClean="0"/>
                      <m:t>a</m:t>
                    </m:r>
                    <m:r>
                      <m:rPr>
                        <m:nor/>
                      </m:rPr>
                      <a:rPr lang="en-US" sz="2400" dirty="0" smtClean="0"/>
                      <m:t>+</m:t>
                    </m:r>
                    <m:r>
                      <m:rPr>
                        <m:nor/>
                      </m:rPr>
                      <a:rPr lang="en-US" sz="2400" b="0" i="0" dirty="0" smtClean="0"/>
                      <m:t> </m:t>
                    </m:r>
                    <m:r>
                      <m:rPr>
                        <m:nor/>
                      </m:rPr>
                      <a:rPr lang="en-US" sz="2400" b="0" i="0" dirty="0" smtClean="0"/>
                      <m:t>a</m:t>
                    </m:r>
                    <m:r>
                      <m:rPr>
                        <m:nor/>
                      </m:rPr>
                      <a:rPr lang="en-US" sz="2400" b="0" i="0" dirty="0" smtClean="0"/>
                      <m:t> + (</m:t>
                    </m:r>
                    <m:r>
                      <m:rPr>
                        <m:nor/>
                      </m:rPr>
                      <a:rPr lang="en-US" sz="2400" b="0" i="0" dirty="0" smtClean="0"/>
                      <m:t>n</m:t>
                    </m:r>
                    <m:r>
                      <m:rPr>
                        <m:nor/>
                      </m:rPr>
                      <a:rPr lang="en-US" sz="2400" b="0" i="0" dirty="0" smtClean="0"/>
                      <m:t>−</m:t>
                    </m:r>
                    <m:r>
                      <m:rPr>
                        <m:nor/>
                      </m:rPr>
                      <a:rPr lang="en-US" sz="2400" b="0" i="0" dirty="0" smtClean="0"/>
                      <m:t>1</m:t>
                    </m:r>
                    <m:r>
                      <m:rPr>
                        <m:nor/>
                      </m:rPr>
                      <a:rPr lang="en-US" sz="2400" b="0" i="0" dirty="0" smtClean="0"/>
                      <m:t>)</m:t>
                    </m:r>
                    <m:r>
                      <m:rPr>
                        <m:nor/>
                      </m:rPr>
                      <a:rPr lang="en-US" sz="2400" b="0" i="0" dirty="0" smtClean="0"/>
                      <m:t>d</m:t>
                    </m:r>
                    <m:r>
                      <m:rPr>
                        <m:nor/>
                      </m:rPr>
                      <a:rPr lang="en-US" sz="2400" b="0" i="0" dirty="0" smtClean="0"/>
                      <m:t>}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Rectangle 13">
                <a:extLst>
                  <a:ext uri="{FF2B5EF4-FFF2-40B4-BE49-F238E27FC236}">
                    <a16:creationId xmlns:a16="http://schemas.microsoft.com/office/drawing/2014/main" id="{CFC79FD2-76F4-467B-A010-0DA675F8794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0477" y="5263869"/>
                <a:ext cx="3441840" cy="618631"/>
              </a:xfrm>
              <a:prstGeom prst="rect">
                <a:avLst/>
              </a:prstGeom>
              <a:blipFill>
                <a:blip r:embed="rId9"/>
                <a:stretch>
                  <a:fillRect l="-2655" b="-127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655CA54-D6C4-477C-B301-C42E525BD011}"/>
                  </a:ext>
                </a:extLst>
              </p:cNvPr>
              <p:cNvSpPr/>
              <p:nvPr/>
            </p:nvSpPr>
            <p:spPr>
              <a:xfrm>
                <a:off x="1705594" y="5922286"/>
                <a:ext cx="3635804" cy="618631"/>
              </a:xfrm>
              <a:prstGeom prst="rect">
                <a:avLst/>
              </a:prstGeom>
              <a:ln w="28575">
                <a:solidFill>
                  <a:srgbClr val="C00000"/>
                </a:solidFill>
              </a:ln>
            </p:spPr>
            <p:txBody>
              <a:bodyPr wrap="none">
                <a:spAutoFit/>
              </a:bodyPr>
              <a:lstStyle/>
              <a:p>
                <a:r>
                  <a:rPr lang="bn-IN" sz="24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অর্থাৎ,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bPr>
                      <m:e>
                        <m: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𝑆</m:t>
                        </m:r>
                      </m:e>
                      <m:sub>
                        <m:r>
                          <a:rPr lang="en-US" sz="2400" i="1" dirty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bn-IN" sz="2400" dirty="0"/>
                  <a:t> =</a:t>
                </a:r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n</m:t>
                        </m:r>
                      </m:num>
                      <m:den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m:rPr>
                        <m:nor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sz="2400" b="0" i="0" smtClean="0">
                        <a:latin typeface="Cambria Math" panose="02040503050406030204" pitchFamily="18" charset="0"/>
                      </a:rPr>
                      <m:t>2</m:t>
                    </m:r>
                    <m:r>
                      <m:rPr>
                        <m:nor/>
                      </m:rPr>
                      <a:rPr lang="en-US" sz="2400" b="0" i="0" dirty="0" smtClean="0"/>
                      <m:t>a</m:t>
                    </m:r>
                    <m:r>
                      <m:rPr>
                        <m:nor/>
                      </m:rPr>
                      <a:rPr lang="en-US" sz="2400" b="0" i="0" dirty="0" smtClean="0"/>
                      <m:t> + (</m:t>
                    </m:r>
                    <m:r>
                      <m:rPr>
                        <m:nor/>
                      </m:rPr>
                      <a:rPr lang="en-US" sz="2400" b="0" i="0" dirty="0" smtClean="0"/>
                      <m:t>n</m:t>
                    </m:r>
                    <m:r>
                      <m:rPr>
                        <m:nor/>
                      </m:rPr>
                      <a:rPr lang="en-US" sz="2400" b="0" i="0" dirty="0" smtClean="0"/>
                      <m:t>−</m:t>
                    </m:r>
                    <m:r>
                      <m:rPr>
                        <m:nor/>
                      </m:rPr>
                      <a:rPr lang="en-US" sz="2400" b="0" i="0" dirty="0" smtClean="0"/>
                      <m:t>1</m:t>
                    </m:r>
                    <m:r>
                      <m:rPr>
                        <m:nor/>
                      </m:rPr>
                      <a:rPr lang="en-US" sz="2400" b="0" i="0" dirty="0" smtClean="0"/>
                      <m:t>)</m:t>
                    </m:r>
                    <m:r>
                      <m:rPr>
                        <m:nor/>
                      </m:rPr>
                      <a:rPr lang="en-US" sz="2400" b="0" i="0" dirty="0" smtClean="0"/>
                      <m:t>d</m:t>
                    </m:r>
                    <m:r>
                      <m:rPr>
                        <m:nor/>
                      </m:rPr>
                      <a:rPr lang="en-US" sz="2400" b="0" i="0" dirty="0" smtClean="0"/>
                      <m:t>}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24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2655CA54-D6C4-477C-B301-C42E525BD01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5594" y="5922286"/>
                <a:ext cx="3635804" cy="618631"/>
              </a:xfrm>
              <a:prstGeom prst="rect">
                <a:avLst/>
              </a:prstGeom>
              <a:blipFill>
                <a:blip r:embed="rId10"/>
                <a:stretch>
                  <a:fillRect l="-2329" b="-10377"/>
                </a:stretch>
              </a:blipFill>
              <a:ln w="28575">
                <a:solidFill>
                  <a:srgbClr val="C00000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B3BADBF-4837-4C11-8A0A-A3F31AE0773F}"/>
              </a:ext>
            </a:extLst>
          </p:cNvPr>
          <p:cNvSpPr/>
          <p:nvPr/>
        </p:nvSpPr>
        <p:spPr>
          <a:xfrm>
            <a:off x="130629" y="130629"/>
            <a:ext cx="11930742" cy="6604000"/>
          </a:xfrm>
          <a:prstGeom prst="roundRect">
            <a:avLst>
              <a:gd name="adj" fmla="val 2821"/>
            </a:avLst>
          </a:prstGeom>
          <a:noFill/>
          <a:ln w="38100" cap="rnd" cmpd="dbl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08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"/>
                            </p:stCondLst>
                            <p:childTnLst>
                              <p:par>
                                <p:cTn id="4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  <p:bldP spid="5" grpId="0"/>
      <p:bldP spid="8" grpId="0"/>
      <p:bldP spid="9" grpId="0"/>
      <p:bldP spid="10" grpId="0"/>
      <p:bldP spid="11" grpId="0"/>
      <p:bldP spid="12" grpId="0"/>
      <p:bldP spid="14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2976EC3-4D46-442D-AFF9-97120ABDC84A}"/>
              </a:ext>
            </a:extLst>
          </p:cNvPr>
          <p:cNvSpPr/>
          <p:nvPr/>
        </p:nvSpPr>
        <p:spPr>
          <a:xfrm>
            <a:off x="130629" y="130629"/>
            <a:ext cx="11930742" cy="6604000"/>
          </a:xfrm>
          <a:prstGeom prst="roundRect">
            <a:avLst>
              <a:gd name="adj" fmla="val 2821"/>
            </a:avLst>
          </a:prstGeom>
          <a:noFill/>
          <a:ln w="38100" cap="rnd" cmpd="dbl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D530C0-FFC6-4657-9DA6-D1E5E8ED30E9}"/>
              </a:ext>
            </a:extLst>
          </p:cNvPr>
          <p:cNvSpPr/>
          <p:nvPr/>
        </p:nvSpPr>
        <p:spPr>
          <a:xfrm>
            <a:off x="5065909" y="579647"/>
            <a:ext cx="206017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দলগত কাজ</a:t>
            </a:r>
            <a:endParaRPr lang="en-US" sz="40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67550C-5C8F-4EE0-8500-3CC92BF01EA6}"/>
              </a:ext>
            </a:extLst>
          </p:cNvPr>
          <p:cNvSpPr/>
          <p:nvPr/>
        </p:nvSpPr>
        <p:spPr>
          <a:xfrm>
            <a:off x="409986" y="1467086"/>
            <a:ext cx="1137202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 নির্দেশনা অনুযায়ী দলগতভাবে কাজটি সম্পন্ন করে দলনেতার মাধ্যমে উপস্থাপন কর।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36CD0E0-ED4B-442C-A691-DFA73F8B0D07}"/>
              </a:ext>
            </a:extLst>
          </p:cNvPr>
          <p:cNvSpPr/>
          <p:nvPr/>
        </p:nvSpPr>
        <p:spPr>
          <a:xfrm>
            <a:off x="5274810" y="2121837"/>
            <a:ext cx="13901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- ০১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0D36D6B-B875-4C97-99B8-F0DA613283CA}"/>
              </a:ext>
            </a:extLst>
          </p:cNvPr>
          <p:cNvSpPr/>
          <p:nvPr/>
        </p:nvSpPr>
        <p:spPr>
          <a:xfrm>
            <a:off x="5415187" y="3551868"/>
            <a:ext cx="141417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- ০২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38914E-5332-4FBC-948E-A9211C8457E2}"/>
              </a:ext>
            </a:extLst>
          </p:cNvPr>
          <p:cNvSpPr/>
          <p:nvPr/>
        </p:nvSpPr>
        <p:spPr>
          <a:xfrm>
            <a:off x="5394348" y="5000094"/>
            <a:ext cx="145584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দল - ০৩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B7339758-44BE-49C8-BD61-99EF312FD952}"/>
              </a:ext>
            </a:extLst>
          </p:cNvPr>
          <p:cNvSpPr/>
          <p:nvPr/>
        </p:nvSpPr>
        <p:spPr>
          <a:xfrm>
            <a:off x="1444852" y="2787540"/>
            <a:ext cx="9607118" cy="584775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2+4+6+8+10+....</a:t>
            </a:r>
            <a:r>
              <a:rPr lang="bn-I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সমান্তর ধারাটির প্রথম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</a:t>
            </a:r>
            <a:r>
              <a:rPr lang="bn-I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টি পদের সমষ্টি নির্ণয় কর।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4DAE813-9A4F-44B3-B167-AC10324D40E8}"/>
              </a:ext>
            </a:extLst>
          </p:cNvPr>
          <p:cNvSpPr/>
          <p:nvPr/>
        </p:nvSpPr>
        <p:spPr>
          <a:xfrm>
            <a:off x="1112229" y="4306759"/>
            <a:ext cx="10272364" cy="584775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10+13+16+19+22+...</a:t>
            </a:r>
            <a:r>
              <a:rPr lang="bn-I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সমান্তর ধারাটির প্রথম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bn-I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টি পদের সমষ্টি নির্ণয় কর।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B795648-C185-4BD5-A138-4EF13FDB93B9}"/>
              </a:ext>
            </a:extLst>
          </p:cNvPr>
          <p:cNvSpPr/>
          <p:nvPr/>
        </p:nvSpPr>
        <p:spPr>
          <a:xfrm>
            <a:off x="1196002" y="5679791"/>
            <a:ext cx="10104818" cy="584775"/>
          </a:xfrm>
          <a:prstGeom prst="rect">
            <a:avLst/>
          </a:prstGeom>
          <a:ln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9+10+11+12+13+...</a:t>
            </a:r>
            <a:r>
              <a:rPr lang="bn-I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সমান্তর ধারাটির প্রথম </a:t>
            </a:r>
            <a:r>
              <a:rPr lang="en-US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bn-I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টি পদের সমষ্টি নির্ণয় কর।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103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62EB14B-5654-46A3-BD3D-03ABA3C6C701}"/>
              </a:ext>
            </a:extLst>
          </p:cNvPr>
          <p:cNvSpPr/>
          <p:nvPr/>
        </p:nvSpPr>
        <p:spPr>
          <a:xfrm>
            <a:off x="130629" y="130629"/>
            <a:ext cx="11930742" cy="6604000"/>
          </a:xfrm>
          <a:prstGeom prst="roundRect">
            <a:avLst>
              <a:gd name="adj" fmla="val 2821"/>
            </a:avLst>
          </a:prstGeom>
          <a:noFill/>
          <a:ln w="38100" cap="rnd" cmpd="dbl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19EB0CD-20FE-4DCE-8126-FD45AE9F8BC1}"/>
              </a:ext>
            </a:extLst>
          </p:cNvPr>
          <p:cNvSpPr/>
          <p:nvPr/>
        </p:nvSpPr>
        <p:spPr>
          <a:xfrm>
            <a:off x="3092965" y="430777"/>
            <a:ext cx="557064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নিচের প্রশ্নগুলোর উত্তর দেয়ার চেষ্টা কর</a:t>
            </a:r>
            <a:endParaRPr lang="en-US" sz="3600" u="sng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4788710-8191-41C6-AFC2-9A606F65A74C}"/>
              </a:ext>
            </a:extLst>
          </p:cNvPr>
          <p:cNvSpPr/>
          <p:nvPr/>
        </p:nvSpPr>
        <p:spPr>
          <a:xfrm>
            <a:off x="1071834" y="2023587"/>
            <a:ext cx="74067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১। অনুক্রম ও ধারার মধ্যে প্রধান পার্থক্য কী?</a:t>
            </a:r>
            <a:endParaRPr lang="b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0431DAF-633B-4D3D-ACC1-D7FC97D1073A}"/>
              </a:ext>
            </a:extLst>
          </p:cNvPr>
          <p:cNvSpPr/>
          <p:nvPr/>
        </p:nvSpPr>
        <p:spPr>
          <a:xfrm>
            <a:off x="1071834" y="2717815"/>
            <a:ext cx="74067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২। এটি কিসের উদাহরণ?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	</a:t>
            </a:r>
            <a:r>
              <a:rPr lang="en-US" sz="3200" dirty="0">
                <a:latin typeface="Mongolian Baiti" panose="03000500000000000000" pitchFamily="66" charset="0"/>
                <a:cs typeface="Mongolian Baiti" panose="03000500000000000000" pitchFamily="66" charset="0"/>
              </a:rPr>
              <a:t>1+3+5+7+9+....</a:t>
            </a:r>
            <a:endParaRPr lang="b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482F824-9C5E-48D3-BDEC-8252CE4A32D2}"/>
              </a:ext>
            </a:extLst>
          </p:cNvPr>
          <p:cNvSpPr/>
          <p:nvPr/>
        </p:nvSpPr>
        <p:spPr>
          <a:xfrm>
            <a:off x="1071834" y="3412043"/>
            <a:ext cx="74067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৩। কোন ধারার সাধারণ অন্তর নির্ণয়ের সূত্র কী?</a:t>
            </a:r>
            <a:endParaRPr lang="b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57D80D5-81A6-4676-9744-6604AC5E20ED}"/>
              </a:ext>
            </a:extLst>
          </p:cNvPr>
          <p:cNvSpPr/>
          <p:nvPr/>
        </p:nvSpPr>
        <p:spPr>
          <a:xfrm>
            <a:off x="1071834" y="4106271"/>
            <a:ext cx="74067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৪। সান্ত ধারার ক্ষেত্রে পদ সংখ্যা কি নির্দিষ্ট না নির্দিষ্ট নয়?</a:t>
            </a:r>
            <a:endParaRPr lang="b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52731D-6AEF-43A8-B242-5B903D0331B9}"/>
              </a:ext>
            </a:extLst>
          </p:cNvPr>
          <p:cNvSpPr/>
          <p:nvPr/>
        </p:nvSpPr>
        <p:spPr>
          <a:xfrm>
            <a:off x="1071834" y="4796978"/>
            <a:ext cx="740672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৫। সমান্তর ধারার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n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তম পদ নির্ণয়ের সূত্র কোনটি?</a:t>
            </a:r>
            <a:endParaRPr lang="bn-IN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738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CB33F9AA-0F2D-4273-ACE1-DF14EDF5C747}"/>
              </a:ext>
            </a:extLst>
          </p:cNvPr>
          <p:cNvSpPr/>
          <p:nvPr/>
        </p:nvSpPr>
        <p:spPr>
          <a:xfrm>
            <a:off x="130629" y="130629"/>
            <a:ext cx="11930742" cy="6604000"/>
          </a:xfrm>
          <a:prstGeom prst="roundRect">
            <a:avLst>
              <a:gd name="adj" fmla="val 2821"/>
            </a:avLst>
          </a:prstGeom>
          <a:noFill/>
          <a:ln w="38100" cap="rnd" cmpd="dbl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D9F111-7061-4719-AA2A-8AA7485327E1}"/>
              </a:ext>
            </a:extLst>
          </p:cNvPr>
          <p:cNvSpPr/>
          <p:nvPr/>
        </p:nvSpPr>
        <p:spPr>
          <a:xfrm>
            <a:off x="2571951" y="2939486"/>
            <a:ext cx="73093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ক. ধারাটির সাধারণ অন্তর কত?</a:t>
            </a:r>
            <a:endParaRPr lang="en-US" sz="28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94D93F-EFF7-412E-80B0-8FC2E85694C4}"/>
              </a:ext>
            </a:extLst>
          </p:cNvPr>
          <p:cNvSpPr/>
          <p:nvPr/>
        </p:nvSpPr>
        <p:spPr>
          <a:xfrm>
            <a:off x="2288429" y="1958385"/>
            <a:ext cx="787638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b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r>
              <a:rPr lang="b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17</a:t>
            </a:r>
            <a:r>
              <a:rPr lang="b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23</a:t>
            </a:r>
            <a:r>
              <a:rPr lang="b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 ... ...</a:t>
            </a:r>
            <a:r>
              <a:rPr lang="b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একটি সমান্তর ধারা।</a:t>
            </a:r>
            <a:r>
              <a:rPr lang="b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B0E8455-1150-4924-BF17-DB17DFF40A22}"/>
              </a:ext>
            </a:extLst>
          </p:cNvPr>
          <p:cNvSpPr/>
          <p:nvPr/>
        </p:nvSpPr>
        <p:spPr>
          <a:xfrm>
            <a:off x="2571950" y="3596385"/>
            <a:ext cx="73093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খ. ধারাটির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তম পদ নির্ণয় কর।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1E1DBF5-E93E-43BB-855D-67188A10ABD7}"/>
              </a:ext>
            </a:extLst>
          </p:cNvPr>
          <p:cNvSpPr/>
          <p:nvPr/>
        </p:nvSpPr>
        <p:spPr>
          <a:xfrm>
            <a:off x="2571951" y="4253284"/>
            <a:ext cx="730934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গ. ধারাটির প্রথম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 টি পদের সমষ্টি নির্ণয় কর।</a:t>
            </a:r>
            <a:endParaRPr lang="en-US" sz="28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4009E9-1062-4CAD-9D08-6A2B60A1D0EC}"/>
              </a:ext>
            </a:extLst>
          </p:cNvPr>
          <p:cNvSpPr/>
          <p:nvPr/>
        </p:nvSpPr>
        <p:spPr>
          <a:xfrm>
            <a:off x="5111873" y="630571"/>
            <a:ext cx="19682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বাড়ীর কাজ</a:t>
            </a:r>
            <a:endParaRPr lang="en-US" sz="3600" u="sng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636EAD2-3728-43D4-BBEA-0A59AFC48ED1}"/>
              </a:ext>
            </a:extLst>
          </p:cNvPr>
          <p:cNvSpPr/>
          <p:nvPr/>
        </p:nvSpPr>
        <p:spPr>
          <a:xfrm>
            <a:off x="914397" y="5648510"/>
            <a:ext cx="10624457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উপরোক্ত সমস্যাটি সমাধান করে তোমাদের বিদ্যালয়ের বিষয় শিক্ষকের কাছে উপস্থাপন কর।</a:t>
            </a:r>
            <a:endParaRPr lang="en-US" sz="2800" dirty="0">
              <a:solidFill>
                <a:srgbClr val="002060"/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06D26767-E795-4D05-ACE8-5BF54F16189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250" b="94922" l="8008" r="9375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5216" y="1825372"/>
            <a:ext cx="3759200" cy="375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5342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2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A017405E-CB9B-45C4-A606-C7B00BD467DC}"/>
              </a:ext>
            </a:extLst>
          </p:cNvPr>
          <p:cNvSpPr/>
          <p:nvPr/>
        </p:nvSpPr>
        <p:spPr>
          <a:xfrm>
            <a:off x="130629" y="130629"/>
            <a:ext cx="11930742" cy="6604000"/>
          </a:xfrm>
          <a:prstGeom prst="roundRect">
            <a:avLst>
              <a:gd name="adj" fmla="val 2821"/>
            </a:avLst>
          </a:prstGeom>
          <a:noFill/>
          <a:ln w="38100" cap="rnd" cmpd="dbl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D450693-75F6-41C3-9AAB-CC49D8C90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9957" y="621845"/>
            <a:ext cx="4355597" cy="3292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73B05CB-28A2-4868-8D7E-A7D24BAEC88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3371" y="621845"/>
            <a:ext cx="4395018" cy="32920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C307D74E-7C1D-427F-9102-3CDACDA4510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2003" y="4295658"/>
            <a:ext cx="4592566" cy="199911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4520067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5AAF460-1F5E-4CE8-9669-CFE205D447B8}"/>
              </a:ext>
            </a:extLst>
          </p:cNvPr>
          <p:cNvSpPr/>
          <p:nvPr/>
        </p:nvSpPr>
        <p:spPr>
          <a:xfrm>
            <a:off x="130629" y="130629"/>
            <a:ext cx="11930742" cy="6604000"/>
          </a:xfrm>
          <a:prstGeom prst="roundRect">
            <a:avLst>
              <a:gd name="adj" fmla="val 2821"/>
            </a:avLst>
          </a:prstGeom>
          <a:noFill/>
          <a:ln w="38100" cap="rnd" cmpd="dbl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2301B93-9424-41DA-A3F3-97E5DC46E7B6}"/>
              </a:ext>
            </a:extLst>
          </p:cNvPr>
          <p:cNvSpPr/>
          <p:nvPr/>
        </p:nvSpPr>
        <p:spPr>
          <a:xfrm>
            <a:off x="1511079" y="1839119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1, 4, 7, 10, 13, ...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F7FEF4-AEE9-488B-B2F7-F70C20A42D6B}"/>
              </a:ext>
            </a:extLst>
          </p:cNvPr>
          <p:cNvSpPr/>
          <p:nvPr/>
        </p:nvSpPr>
        <p:spPr>
          <a:xfrm>
            <a:off x="2873223" y="630931"/>
            <a:ext cx="589340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মনোযোগ সহকারে লক্ষ্য কর</a:t>
            </a:r>
            <a:endParaRPr lang="en-US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953F06E-BFC9-4484-ABB4-F6B2A5977FB3}"/>
              </a:ext>
            </a:extLst>
          </p:cNvPr>
          <p:cNvSpPr/>
          <p:nvPr/>
        </p:nvSpPr>
        <p:spPr>
          <a:xfrm>
            <a:off x="6937859" y="1839119"/>
            <a:ext cx="36575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3, 7, 11, 15, 19, ...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58512CB-A41E-4EDC-993E-22ED0667EE6F}"/>
              </a:ext>
            </a:extLst>
          </p:cNvPr>
          <p:cNvSpPr/>
          <p:nvPr/>
        </p:nvSpPr>
        <p:spPr>
          <a:xfrm>
            <a:off x="3149297" y="2631808"/>
            <a:ext cx="58934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কি কোন প্যাটার্ণ আছে?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F089D3-B372-450B-9CF6-91E096AC92D6}"/>
              </a:ext>
            </a:extLst>
          </p:cNvPr>
          <p:cNvSpPr/>
          <p:nvPr/>
        </p:nvSpPr>
        <p:spPr>
          <a:xfrm>
            <a:off x="1415489" y="3354019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1, 4, 7, 10, 13, ...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D91CD0-893F-423F-B070-D417E2DC5AE8}"/>
              </a:ext>
            </a:extLst>
          </p:cNvPr>
          <p:cNvSpPr/>
          <p:nvPr/>
        </p:nvSpPr>
        <p:spPr>
          <a:xfrm>
            <a:off x="5973621" y="3349030"/>
            <a:ext cx="462177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 + 4 + 7 + 10 + 13 + ...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6DDFA8-F527-4FEE-B045-3D0460EC006B}"/>
              </a:ext>
            </a:extLst>
          </p:cNvPr>
          <p:cNvSpPr/>
          <p:nvPr/>
        </p:nvSpPr>
        <p:spPr>
          <a:xfrm>
            <a:off x="2032000" y="4390830"/>
            <a:ext cx="8128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উপরোক্ত রাশি দুইটিতে পর পর দুটি পদের পার্থক্য কি একই?</a:t>
            </a:r>
            <a:endParaRPr lang="en-US" sz="3200" dirty="0">
              <a:solidFill>
                <a:schemeClr val="accent3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227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03B526E4-6E6D-4944-98B5-A869F16C4ED1}"/>
              </a:ext>
            </a:extLst>
          </p:cNvPr>
          <p:cNvSpPr/>
          <p:nvPr/>
        </p:nvSpPr>
        <p:spPr>
          <a:xfrm>
            <a:off x="130629" y="130629"/>
            <a:ext cx="11930742" cy="6604000"/>
          </a:xfrm>
          <a:prstGeom prst="roundRect">
            <a:avLst>
              <a:gd name="adj" fmla="val 2821"/>
            </a:avLst>
          </a:prstGeom>
          <a:noFill/>
          <a:ln w="38100" cap="rnd" cmpd="dbl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1469315-EDDF-4DC2-831D-294D409A2D44}"/>
              </a:ext>
            </a:extLst>
          </p:cNvPr>
          <p:cNvSpPr/>
          <p:nvPr/>
        </p:nvSpPr>
        <p:spPr>
          <a:xfrm>
            <a:off x="3927321" y="1189414"/>
            <a:ext cx="406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600" u="sng" dirty="0"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  <a:endParaRPr lang="en-US" sz="3600" u="sng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2DA8A5-920F-4868-B039-1CA36BB37B86}"/>
              </a:ext>
            </a:extLst>
          </p:cNvPr>
          <p:cNvSpPr/>
          <p:nvPr/>
        </p:nvSpPr>
        <p:spPr>
          <a:xfrm>
            <a:off x="3927321" y="3234942"/>
            <a:ext cx="406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পৃষ্ঠা : ২৪৯ - ২৫৫</a:t>
            </a:r>
            <a:endParaRPr lang="en-US" sz="3200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815192-51E3-4314-AE3F-C8BB2D876449}"/>
              </a:ext>
            </a:extLst>
          </p:cNvPr>
          <p:cNvSpPr/>
          <p:nvPr/>
        </p:nvSpPr>
        <p:spPr>
          <a:xfrm>
            <a:off x="3266402" y="2114601"/>
            <a:ext cx="538583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সমান্তর ধারা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485072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B07D7992-1DA9-47E6-9DBE-547AB8A28C26}"/>
              </a:ext>
            </a:extLst>
          </p:cNvPr>
          <p:cNvSpPr/>
          <p:nvPr/>
        </p:nvSpPr>
        <p:spPr>
          <a:xfrm>
            <a:off x="130629" y="130629"/>
            <a:ext cx="11930742" cy="6604000"/>
          </a:xfrm>
          <a:prstGeom prst="roundRect">
            <a:avLst>
              <a:gd name="adj" fmla="val 2821"/>
            </a:avLst>
          </a:prstGeom>
          <a:noFill/>
          <a:ln w="38100" cap="rnd" cmpd="dbl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B3B124E-F5FF-46E3-9A94-FD42D5FC4285}"/>
              </a:ext>
            </a:extLst>
          </p:cNvPr>
          <p:cNvSpPr/>
          <p:nvPr/>
        </p:nvSpPr>
        <p:spPr>
          <a:xfrm>
            <a:off x="3903737" y="611002"/>
            <a:ext cx="438452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40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শিখনফল...</a:t>
            </a:r>
            <a:endParaRPr lang="en-US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CDDD121-9993-40F5-9AD0-670CD985A63B}"/>
              </a:ext>
            </a:extLst>
          </p:cNvPr>
          <p:cNvSpPr/>
          <p:nvPr/>
        </p:nvSpPr>
        <p:spPr>
          <a:xfrm>
            <a:off x="1711474" y="1842018"/>
            <a:ext cx="438452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শিক্ষার্থীরা...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4CEC21F-A999-4A1B-9519-D410B2BD609E}"/>
              </a:ext>
            </a:extLst>
          </p:cNvPr>
          <p:cNvSpPr/>
          <p:nvPr/>
        </p:nvSpPr>
        <p:spPr>
          <a:xfrm>
            <a:off x="1835451" y="2695132"/>
            <a:ext cx="87454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১। অনুক্রম ও ধারা বর্ণনা, এদের পার্থক্য নিরূপণ করতে পারবে।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97CEEF-BE79-4C3B-A0A9-6EE898C952F9}"/>
              </a:ext>
            </a:extLst>
          </p:cNvPr>
          <p:cNvSpPr/>
          <p:nvPr/>
        </p:nvSpPr>
        <p:spPr>
          <a:xfrm>
            <a:off x="1835449" y="3371074"/>
            <a:ext cx="87454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২। সমান্তর ধারা কী তা ব্যাখ্যা করতে পারবে।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6B78CE6-8EB4-4662-ADC3-9B00C064CAC5}"/>
              </a:ext>
            </a:extLst>
          </p:cNvPr>
          <p:cNvSpPr/>
          <p:nvPr/>
        </p:nvSpPr>
        <p:spPr>
          <a:xfrm>
            <a:off x="1847244" y="4047016"/>
            <a:ext cx="8745463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৩। সমান্তর ধারার নির্দিষ্টতম পদ নির্ণয় করতে পারবে।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4AC84EF-0667-4DE4-8964-C4532DDA6E9F}"/>
              </a:ext>
            </a:extLst>
          </p:cNvPr>
          <p:cNvSpPr/>
          <p:nvPr/>
        </p:nvSpPr>
        <p:spPr>
          <a:xfrm>
            <a:off x="1835449" y="4722958"/>
            <a:ext cx="9543751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>
                <a:solidFill>
                  <a:schemeClr val="accent3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৪। সমান্তর ধারার নির্দিষ্টতম পদের সমষ্টি নির্ণয়ের সূত্র গঠন করতে পারবে।</a:t>
            </a:r>
            <a:endParaRPr lang="en-US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9556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E62AC1E-7917-4E14-BEBB-349719CA19D6}"/>
              </a:ext>
            </a:extLst>
          </p:cNvPr>
          <p:cNvSpPr txBox="1"/>
          <p:nvPr/>
        </p:nvSpPr>
        <p:spPr>
          <a:xfrm>
            <a:off x="914399" y="1859542"/>
            <a:ext cx="1036320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ফাংশনটিতে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n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এর বিভিন্ন মানের জন্য প্রাপ্ত মানগুলো কমা দিয়ে পর পর লিখি...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D6294B-1F4B-422D-B636-7A967FF6D21F}"/>
              </a:ext>
            </a:extLst>
          </p:cNvPr>
          <p:cNvSpPr txBox="1"/>
          <p:nvPr/>
        </p:nvSpPr>
        <p:spPr>
          <a:xfrm>
            <a:off x="5866342" y="1205441"/>
            <a:ext cx="384521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 n = 1, 2, 3, 4, 5, ... ]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C5802DC-A172-4E18-977B-A54155370FAF}"/>
              </a:ext>
            </a:extLst>
          </p:cNvPr>
          <p:cNvSpPr/>
          <p:nvPr/>
        </p:nvSpPr>
        <p:spPr>
          <a:xfrm>
            <a:off x="3877040" y="2401237"/>
            <a:ext cx="203453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 = 1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হলে, </a:t>
            </a:r>
            <a:endParaRPr lang="en-US" sz="36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C01FFE-345B-4B8D-A84A-89BB2B7D2A58}"/>
              </a:ext>
            </a:extLst>
          </p:cNvPr>
          <p:cNvSpPr/>
          <p:nvPr/>
        </p:nvSpPr>
        <p:spPr>
          <a:xfrm>
            <a:off x="2782352" y="2426033"/>
            <a:ext cx="89800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যেমন-</a:t>
            </a:r>
            <a:endParaRPr lang="en-US" sz="28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F15A78-E461-4085-AA9A-45911258C35E}"/>
              </a:ext>
            </a:extLst>
          </p:cNvPr>
          <p:cNvSpPr/>
          <p:nvPr/>
        </p:nvSpPr>
        <p:spPr>
          <a:xfrm>
            <a:off x="5248838" y="2426033"/>
            <a:ext cx="51491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f(1) = 2(1) – 1 = 2 – 1 = 1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id="{6E11A233-E3A7-4662-B1A2-B126DB071D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9345944"/>
              </p:ext>
            </p:extLst>
          </p:nvPr>
        </p:nvGraphicFramePr>
        <p:xfrm>
          <a:off x="1761912" y="3371993"/>
          <a:ext cx="8128002" cy="914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54667">
                  <a:extLst>
                    <a:ext uri="{9D8B030D-6E8A-4147-A177-3AD203B41FA5}">
                      <a16:colId xmlns:a16="http://schemas.microsoft.com/office/drawing/2014/main" val="1577638918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199009320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710231129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1897139837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2403678494"/>
                    </a:ext>
                  </a:extLst>
                </a:gridCol>
                <a:gridCol w="1354667">
                  <a:extLst>
                    <a:ext uri="{9D8B030D-6E8A-4147-A177-3AD203B41FA5}">
                      <a16:colId xmlns:a16="http://schemas.microsoft.com/office/drawing/2014/main" val="33577820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0649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f(n)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7326323"/>
                  </a:ext>
                </a:extLst>
              </a:tr>
            </a:tbl>
          </a:graphicData>
        </a:graphic>
      </p:graphicFrame>
      <p:sp>
        <p:nvSpPr>
          <p:cNvPr id="10" name="Rectangle 9">
            <a:extLst>
              <a:ext uri="{FF2B5EF4-FFF2-40B4-BE49-F238E27FC236}">
                <a16:creationId xmlns:a16="http://schemas.microsoft.com/office/drawing/2014/main" id="{F9D3C777-90C6-496A-BD9F-69D351E17EC8}"/>
              </a:ext>
            </a:extLst>
          </p:cNvPr>
          <p:cNvSpPr/>
          <p:nvPr/>
        </p:nvSpPr>
        <p:spPr>
          <a:xfrm>
            <a:off x="1499786" y="4648107"/>
            <a:ext cx="4411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প্রাপ্ত মানগুলো কমা দিয়ে পর পর</a:t>
            </a:r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লিখলে পাই,</a:t>
            </a:r>
            <a:endParaRPr lang="en-US" sz="2400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95A99BD-1689-4AC4-922F-5E5E4DBDC33F}"/>
              </a:ext>
            </a:extLst>
          </p:cNvPr>
          <p:cNvSpPr/>
          <p:nvPr/>
        </p:nvSpPr>
        <p:spPr>
          <a:xfrm>
            <a:off x="5491667" y="4540255"/>
            <a:ext cx="305724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1, 3, 5, 7, 9, ...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D0BC88-B293-4256-B409-7D68856883D3}"/>
              </a:ext>
            </a:extLst>
          </p:cNvPr>
          <p:cNvSpPr/>
          <p:nvPr/>
        </p:nvSpPr>
        <p:spPr>
          <a:xfrm>
            <a:off x="1499786" y="5240653"/>
            <a:ext cx="443102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পর পর দুটি পদের পার্থক্য কত?</a:t>
            </a:r>
            <a:endParaRPr lang="en-US" sz="28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116AC1-5547-4605-86CA-91E49DA3ADA1}"/>
              </a:ext>
            </a:extLst>
          </p:cNvPr>
          <p:cNvSpPr/>
          <p:nvPr/>
        </p:nvSpPr>
        <p:spPr>
          <a:xfrm>
            <a:off x="6488526" y="5209875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0A4AEF0-001B-45BB-B16B-059437059E4C}"/>
              </a:ext>
            </a:extLst>
          </p:cNvPr>
          <p:cNvSpPr/>
          <p:nvPr/>
        </p:nvSpPr>
        <p:spPr>
          <a:xfrm>
            <a:off x="130629" y="130629"/>
            <a:ext cx="11930742" cy="6604000"/>
          </a:xfrm>
          <a:prstGeom prst="roundRect">
            <a:avLst>
              <a:gd name="adj" fmla="val 2821"/>
            </a:avLst>
          </a:prstGeom>
          <a:noFill/>
          <a:ln w="38100" cap="rnd" cmpd="dbl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1D8A83-0AAF-44CB-9290-B2563DCD969B}"/>
              </a:ext>
            </a:extLst>
          </p:cNvPr>
          <p:cNvSpPr/>
          <p:nvPr/>
        </p:nvSpPr>
        <p:spPr>
          <a:xfrm>
            <a:off x="3393843" y="1205441"/>
            <a:ext cx="20890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f(n) = 2n-1 </a:t>
            </a:r>
          </a:p>
        </p:txBody>
      </p:sp>
    </p:spTree>
    <p:extLst>
      <p:ext uri="{BB962C8B-B14F-4D97-AF65-F5344CB8AC3E}">
        <p14:creationId xmlns:p14="http://schemas.microsoft.com/office/powerpoint/2010/main" val="96680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DD5835-158E-46BB-9179-F8DA8460DA8C}"/>
              </a:ext>
            </a:extLst>
          </p:cNvPr>
          <p:cNvSpPr/>
          <p:nvPr/>
        </p:nvSpPr>
        <p:spPr>
          <a:xfrm>
            <a:off x="1064357" y="617195"/>
            <a:ext cx="363593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আরো কিছু উদাহরণ দেখি...</a:t>
            </a:r>
            <a:endParaRPr lang="en-US" sz="3200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BA72ACA2-ECBB-4FF9-9168-CFB971A2E582}"/>
              </a:ext>
            </a:extLst>
          </p:cNvPr>
          <p:cNvSpPr/>
          <p:nvPr/>
        </p:nvSpPr>
        <p:spPr>
          <a:xfrm>
            <a:off x="1064357" y="1848300"/>
            <a:ext cx="382027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এখানে পর পর দুটি পদের পার্থক্য কত?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CECE0DF-9B84-4E6B-992D-59C7BAF7CFBD}"/>
              </a:ext>
            </a:extLst>
          </p:cNvPr>
          <p:cNvSpPr/>
          <p:nvPr/>
        </p:nvSpPr>
        <p:spPr>
          <a:xfrm>
            <a:off x="5691562" y="175833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endParaRPr lang="en-US" sz="3200" b="1" dirty="0">
              <a:solidFill>
                <a:srgbClr val="00206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6E49B1E-24FA-4E37-9DEB-A7B4D83519EB}"/>
              </a:ext>
            </a:extLst>
          </p:cNvPr>
          <p:cNvSpPr/>
          <p:nvPr/>
        </p:nvSpPr>
        <p:spPr>
          <a:xfrm>
            <a:off x="7578788" y="1173554"/>
            <a:ext cx="36575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3, 7, 11, 15, 19, ...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F342AF-C620-4E4B-951F-1DB7C3CD50A3}"/>
              </a:ext>
            </a:extLst>
          </p:cNvPr>
          <p:cNvSpPr/>
          <p:nvPr/>
        </p:nvSpPr>
        <p:spPr>
          <a:xfrm>
            <a:off x="1226717" y="2503701"/>
            <a:ext cx="973856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 প্রত্যেক রাশি তার পূর্বের পদ ও পরের পদের সাথে একটা বিশেষ নিয়মে সম্পর্কিত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C8350E-5BDF-46AB-88A1-F7626FA338F4}"/>
              </a:ext>
            </a:extLst>
          </p:cNvPr>
          <p:cNvSpPr/>
          <p:nvPr/>
        </p:nvSpPr>
        <p:spPr>
          <a:xfrm>
            <a:off x="9407558" y="1725190"/>
            <a:ext cx="38985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FDBE572-5ABA-4EED-B136-4ACF2F94C8ED}"/>
              </a:ext>
            </a:extLst>
          </p:cNvPr>
          <p:cNvSpPr/>
          <p:nvPr/>
        </p:nvSpPr>
        <p:spPr>
          <a:xfrm>
            <a:off x="1340531" y="3088477"/>
            <a:ext cx="951093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এভাবে সাজানো রাশির সেটকে </a:t>
            </a:r>
            <a:r>
              <a:rPr lang="bn-IN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অনুক্রম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 (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Sequence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) বলা হয়।</a:t>
            </a:r>
            <a:endParaRPr lang="en-US" sz="36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A28B3EB-14CE-4BC3-A13B-4B4CB3458F9F}"/>
              </a:ext>
            </a:extLst>
          </p:cNvPr>
          <p:cNvSpPr/>
          <p:nvPr/>
        </p:nvSpPr>
        <p:spPr>
          <a:xfrm>
            <a:off x="4152679" y="1173554"/>
            <a:ext cx="34676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1, 4, 7, 10, 13, ...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3A8975-3280-488E-9FFA-8AE6FE6F8D41}"/>
              </a:ext>
            </a:extLst>
          </p:cNvPr>
          <p:cNvSpPr/>
          <p:nvPr/>
        </p:nvSpPr>
        <p:spPr>
          <a:xfrm>
            <a:off x="805126" y="3879687"/>
            <a:ext cx="1058174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 অনুক্রমের প্রথম রাশিকে ১ম পদ, ২য় রাশিকে ২য় পদ, ৩য় রাশিকে ৩য় পদ ইত্যাদি বলে।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BF65C91-0FD0-480A-9E90-A35AE426A3C1}"/>
              </a:ext>
            </a:extLst>
          </p:cNvPr>
          <p:cNvSpPr/>
          <p:nvPr/>
        </p:nvSpPr>
        <p:spPr>
          <a:xfrm>
            <a:off x="3681982" y="4464463"/>
            <a:ext cx="506901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1, 4, 7, 10, 13, ...</a:t>
            </a:r>
            <a:r>
              <a:rPr lang="b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অনুক্রমটিতে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E38C1FB0-680C-49A7-9CA9-EBC70D92E167}"/>
              </a:ext>
            </a:extLst>
          </p:cNvPr>
          <p:cNvSpPr/>
          <p:nvPr/>
        </p:nvSpPr>
        <p:spPr>
          <a:xfrm>
            <a:off x="3931624" y="5181418"/>
            <a:ext cx="492634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১ম পদ =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, ২য় পদ =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, ৩য় পদ =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B35312BE-D4D0-4FA6-9F99-E0E5727BAFC2}"/>
              </a:ext>
            </a:extLst>
          </p:cNvPr>
          <p:cNvSpPr/>
          <p:nvPr/>
        </p:nvSpPr>
        <p:spPr>
          <a:xfrm>
            <a:off x="130629" y="130629"/>
            <a:ext cx="11930742" cy="6604000"/>
          </a:xfrm>
          <a:prstGeom prst="roundRect">
            <a:avLst>
              <a:gd name="adj" fmla="val 2821"/>
            </a:avLst>
          </a:prstGeom>
          <a:noFill/>
          <a:ln w="38100" cap="rnd" cmpd="dbl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1963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9E9E5C2-9713-4311-BC27-45991AC87564}"/>
              </a:ext>
            </a:extLst>
          </p:cNvPr>
          <p:cNvSpPr/>
          <p:nvPr/>
        </p:nvSpPr>
        <p:spPr>
          <a:xfrm>
            <a:off x="2961651" y="1032666"/>
            <a:ext cx="3657540" cy="584775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3, 7, 11, 15, 19, ...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503BF29-3F55-4543-9273-58F3729E548B}"/>
              </a:ext>
            </a:extLst>
          </p:cNvPr>
          <p:cNvSpPr/>
          <p:nvPr/>
        </p:nvSpPr>
        <p:spPr>
          <a:xfrm>
            <a:off x="6911928" y="1046294"/>
            <a:ext cx="3467616" cy="584775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1, 4, 7, 10, 13, ...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4522FDE-151A-46B7-9F00-A4D252429BFC}"/>
              </a:ext>
            </a:extLst>
          </p:cNvPr>
          <p:cNvSpPr/>
          <p:nvPr/>
        </p:nvSpPr>
        <p:spPr>
          <a:xfrm>
            <a:off x="1466382" y="998646"/>
            <a:ext cx="108876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অনুক্রম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3AE6317-71DF-49F3-B674-14536448C5C8}"/>
              </a:ext>
            </a:extLst>
          </p:cNvPr>
          <p:cNvSpPr/>
          <p:nvPr/>
        </p:nvSpPr>
        <p:spPr>
          <a:xfrm>
            <a:off x="6438927" y="1963025"/>
            <a:ext cx="4067139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3B249649-FC36-4422-A35C-39C9E6162A86}"/>
              </a:ext>
            </a:extLst>
          </p:cNvPr>
          <p:cNvSpPr/>
          <p:nvPr/>
        </p:nvSpPr>
        <p:spPr>
          <a:xfrm>
            <a:off x="1517402" y="2005702"/>
            <a:ext cx="7242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অনুক্রমের পদগুলো পরপর + চিহ্ন দ্বারা যুক্ত করলে...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ECDAD96A-F5BA-46AE-97C4-A6860D4A15E8}"/>
              </a:ext>
            </a:extLst>
          </p:cNvPr>
          <p:cNvSpPr/>
          <p:nvPr/>
        </p:nvSpPr>
        <p:spPr>
          <a:xfrm>
            <a:off x="3942713" y="3411724"/>
            <a:ext cx="724210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এখানে, ধারাটির পরপর দুইটি পদের </a:t>
            </a:r>
            <a:r>
              <a:rPr lang="bn-IN" sz="32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সমান।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771C40D-F3A7-46FA-A42C-C856AB2EDD75}"/>
              </a:ext>
            </a:extLst>
          </p:cNvPr>
          <p:cNvSpPr/>
          <p:nvPr/>
        </p:nvSpPr>
        <p:spPr>
          <a:xfrm>
            <a:off x="862750" y="4080188"/>
            <a:ext cx="3537866" cy="523220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+ 4 + 8 + 16 + ...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4589CA2-89E4-4CFB-B7A3-3BF8249F7BEA}"/>
              </a:ext>
            </a:extLst>
          </p:cNvPr>
          <p:cNvSpPr/>
          <p:nvPr/>
        </p:nvSpPr>
        <p:spPr>
          <a:xfrm>
            <a:off x="4790421" y="3994563"/>
            <a:ext cx="50994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ধারাটির পরপর দুইটি পদের </a:t>
            </a:r>
            <a:r>
              <a:rPr lang="bn-IN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অনুপাত</a:t>
            </a:r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সমান।</a:t>
            </a:r>
            <a:endParaRPr lang="en-US" sz="2800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5687A28-207F-4127-8104-EB2EAEB5DF05}"/>
              </a:ext>
            </a:extLst>
          </p:cNvPr>
          <p:cNvSpPr/>
          <p:nvPr/>
        </p:nvSpPr>
        <p:spPr>
          <a:xfrm>
            <a:off x="5207031" y="2624646"/>
            <a:ext cx="2356735" cy="584775"/>
          </a:xfrm>
          <a:prstGeom prst="rect">
            <a:avLst/>
          </a:prstGeom>
          <a:ln>
            <a:solidFill>
              <a:schemeClr val="accent2">
                <a:lumMod val="5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bn-IN" sz="32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ধারা (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Series)</a:t>
            </a:r>
            <a:endParaRPr lang="en-US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E525661-9B89-4FB8-8236-B19866B974B5}"/>
              </a:ext>
            </a:extLst>
          </p:cNvPr>
          <p:cNvSpPr/>
          <p:nvPr/>
        </p:nvSpPr>
        <p:spPr>
          <a:xfrm>
            <a:off x="333477" y="3390777"/>
            <a:ext cx="4067139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...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FF0B7A3-365F-4A46-A7BF-91322E227B71}"/>
              </a:ext>
            </a:extLst>
          </p:cNvPr>
          <p:cNvSpPr/>
          <p:nvPr/>
        </p:nvSpPr>
        <p:spPr>
          <a:xfrm>
            <a:off x="2899871" y="4858354"/>
            <a:ext cx="6392258" cy="1200329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পরপর দুইটি পদের পার্থক্য সমান হলে </a:t>
            </a:r>
            <a:r>
              <a:rPr lang="bn-IN" sz="3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 ধারা</a:t>
            </a:r>
            <a:r>
              <a:rPr lang="bn-I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</a:p>
          <a:p>
            <a:pPr algn="ctr"/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পরপর দুইটি পদের অনুপাত সমান হলে </a:t>
            </a:r>
            <a:r>
              <a:rPr lang="bn-IN" sz="3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গুণোত্তর ধারা</a:t>
            </a:r>
            <a:r>
              <a:rPr lang="bn-I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544FE6E5-3CB9-4826-9923-309523697506}"/>
              </a:ext>
            </a:extLst>
          </p:cNvPr>
          <p:cNvSpPr/>
          <p:nvPr/>
        </p:nvSpPr>
        <p:spPr>
          <a:xfrm>
            <a:off x="130629" y="130629"/>
            <a:ext cx="11930742" cy="6604000"/>
          </a:xfrm>
          <a:prstGeom prst="roundRect">
            <a:avLst>
              <a:gd name="adj" fmla="val 2821"/>
            </a:avLst>
          </a:prstGeom>
          <a:noFill/>
          <a:ln w="38100" cap="rnd" cmpd="dbl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3886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13" grpId="0"/>
      <p:bldP spid="14" grpId="0"/>
      <p:bldP spid="16" grpId="0"/>
      <p:bldP spid="17" grpId="0"/>
      <p:bldP spid="18" grpId="0" animBg="1"/>
      <p:bldP spid="19" grpId="0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62976EC3-4D46-442D-AFF9-97120ABDC84A}"/>
              </a:ext>
            </a:extLst>
          </p:cNvPr>
          <p:cNvSpPr/>
          <p:nvPr/>
        </p:nvSpPr>
        <p:spPr>
          <a:xfrm>
            <a:off x="130629" y="130629"/>
            <a:ext cx="11930742" cy="6604000"/>
          </a:xfrm>
          <a:prstGeom prst="roundRect">
            <a:avLst>
              <a:gd name="adj" fmla="val 2821"/>
            </a:avLst>
          </a:prstGeom>
          <a:noFill/>
          <a:ln w="38100" cap="rnd" cmpd="dbl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BD530C0-FFC6-4657-9DA6-D1E5E8ED30E9}"/>
              </a:ext>
            </a:extLst>
          </p:cNvPr>
          <p:cNvSpPr/>
          <p:nvPr/>
        </p:nvSpPr>
        <p:spPr>
          <a:xfrm>
            <a:off x="5137242" y="1061707"/>
            <a:ext cx="191751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 কাজ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67550C-5C8F-4EE0-8500-3CC92BF01EA6}"/>
              </a:ext>
            </a:extLst>
          </p:cNvPr>
          <p:cNvSpPr/>
          <p:nvPr/>
        </p:nvSpPr>
        <p:spPr>
          <a:xfrm>
            <a:off x="2097148" y="3075057"/>
            <a:ext cx="7997702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IN" sz="40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করে অনুক্রম ও ধারার উদাহরণ খাতায় লিখ।</a:t>
            </a:r>
            <a:endParaRPr lang="en-US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121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D60CE77-5FB9-456E-8A92-9489CB5EDB4D}"/>
              </a:ext>
            </a:extLst>
          </p:cNvPr>
          <p:cNvSpPr/>
          <p:nvPr/>
        </p:nvSpPr>
        <p:spPr>
          <a:xfrm>
            <a:off x="4461873" y="380427"/>
            <a:ext cx="17091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3200" u="sng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লক্ষ্য করি...</a:t>
            </a:r>
            <a:endParaRPr lang="en-US" sz="3200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7540EFD-C33A-445B-B43B-2E818B0BB35C}"/>
              </a:ext>
            </a:extLst>
          </p:cNvPr>
          <p:cNvSpPr/>
          <p:nvPr/>
        </p:nvSpPr>
        <p:spPr>
          <a:xfrm>
            <a:off x="2265759" y="1148697"/>
            <a:ext cx="6101350" cy="523220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1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এটি কোন ধরণের ধারা?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D9E6CBE-8410-4B92-9CA2-702143A4CC22}"/>
              </a:ext>
            </a:extLst>
          </p:cNvPr>
          <p:cNvSpPr/>
          <p:nvPr/>
        </p:nvSpPr>
        <p:spPr>
          <a:xfrm>
            <a:off x="1444976" y="1797885"/>
            <a:ext cx="9813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ধারাটির </a:t>
            </a:r>
            <a:endParaRPr lang="en-US" sz="24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480756F-51A7-41DD-A168-D799228412F3}"/>
              </a:ext>
            </a:extLst>
          </p:cNvPr>
          <p:cNvSpPr/>
          <p:nvPr/>
        </p:nvSpPr>
        <p:spPr>
          <a:xfrm>
            <a:off x="2463204" y="1805932"/>
            <a:ext cx="3121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২য় পদ - ১ম পদ =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= 3</a:t>
            </a:r>
            <a:endParaRPr lang="en-US" sz="24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401F3E-4039-488A-A092-149FCCDE02C6}"/>
              </a:ext>
            </a:extLst>
          </p:cNvPr>
          <p:cNvSpPr/>
          <p:nvPr/>
        </p:nvSpPr>
        <p:spPr>
          <a:xfrm>
            <a:off x="2463204" y="2413611"/>
            <a:ext cx="31582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য় পদ - ২য় পদ = </a:t>
            </a:r>
            <a:r>
              <a:rPr lang="en-US" sz="2400" dirty="0">
                <a:latin typeface="Times New Roman" panose="02020603050405020304" pitchFamily="18" charset="0"/>
                <a:cs typeface="NikoshBAN" panose="02000000000000000000" pitchFamily="2" charset="0"/>
              </a:rPr>
              <a:t>7</a:t>
            </a:r>
            <a:r>
              <a:rPr lang="b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= 3</a:t>
            </a:r>
            <a:endParaRPr lang="en-US" sz="2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7743E83-0C0B-4C9F-B989-CF038E25DA0A}"/>
              </a:ext>
            </a:extLst>
          </p:cNvPr>
          <p:cNvSpPr/>
          <p:nvPr/>
        </p:nvSpPr>
        <p:spPr>
          <a:xfrm>
            <a:off x="2426335" y="3003187"/>
            <a:ext cx="33025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400" dirty="0">
                <a:latin typeface="NikoshBAN" panose="02000000000000000000" pitchFamily="2" charset="0"/>
                <a:cs typeface="NikoshBAN" panose="02000000000000000000" pitchFamily="2" charset="0"/>
              </a:rPr>
              <a:t>৪র্থ পদ - ৩য় পদ = </a:t>
            </a:r>
            <a:r>
              <a:rPr lang="en-US" sz="2400" dirty="0">
                <a:latin typeface="Times New Roman" panose="02020603050405020304" pitchFamily="18" charset="0"/>
                <a:cs typeface="NikoshBAN" panose="02000000000000000000" pitchFamily="2" charset="0"/>
              </a:rPr>
              <a:t>10</a:t>
            </a:r>
            <a:r>
              <a:rPr lang="b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 = 3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C08325C-40D2-483D-BAED-9917B75F7CB7}"/>
              </a:ext>
            </a:extLst>
          </p:cNvPr>
          <p:cNvSpPr/>
          <p:nvPr/>
        </p:nvSpPr>
        <p:spPr>
          <a:xfrm>
            <a:off x="6313280" y="1847819"/>
            <a:ext cx="5289873" cy="95410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এখানে, ধারাটির পরপর দুইটি পদের </a:t>
            </a:r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পার্থক্য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 সাধারণ অন্তর (</a:t>
            </a:r>
            <a:r>
              <a:rPr lang="en-US" sz="28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Difference)</a:t>
            </a:r>
            <a:r>
              <a:rPr lang="bn-IN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সমান।</a:t>
            </a:r>
            <a:endParaRPr lang="en-US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E9CED50-CD22-45AB-9489-F1F73079284B}"/>
              </a:ext>
            </a:extLst>
          </p:cNvPr>
          <p:cNvSpPr/>
          <p:nvPr/>
        </p:nvSpPr>
        <p:spPr>
          <a:xfrm>
            <a:off x="1176533" y="3744351"/>
            <a:ext cx="515518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আবার ধারাটির পদ সংখ্যা </a:t>
            </a:r>
            <a:r>
              <a:rPr lang="en-US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যা নির্দিষ্ট।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4C3106C-150B-427B-ABD3-F6DD8C424D49}"/>
              </a:ext>
            </a:extLst>
          </p:cNvPr>
          <p:cNvSpPr/>
          <p:nvPr/>
        </p:nvSpPr>
        <p:spPr>
          <a:xfrm>
            <a:off x="6331715" y="2985421"/>
            <a:ext cx="5271438" cy="523220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 এটি একটি </a:t>
            </a:r>
            <a:r>
              <a:rPr lang="bn-IN" sz="28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 ধারা</a:t>
            </a:r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2460030-8E6E-49E2-BFFF-3580BAD28636}"/>
              </a:ext>
            </a:extLst>
          </p:cNvPr>
          <p:cNvSpPr/>
          <p:nvPr/>
        </p:nvSpPr>
        <p:spPr>
          <a:xfrm>
            <a:off x="6096000" y="3692136"/>
            <a:ext cx="557106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সুতরাং এটি একটি </a:t>
            </a:r>
            <a:r>
              <a:rPr lang="bn-IN" sz="2800" b="1" dirty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সসীম বা সান্ত ধারা </a:t>
            </a:r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5FE117-B946-48F5-AAFE-3295383F00C2}"/>
              </a:ext>
            </a:extLst>
          </p:cNvPr>
          <p:cNvSpPr/>
          <p:nvPr/>
        </p:nvSpPr>
        <p:spPr>
          <a:xfrm>
            <a:off x="1088478" y="4392873"/>
            <a:ext cx="100150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সমান্তর ধারার পদসংখ্যা নির্দিষ্ট না হলে </a:t>
            </a:r>
            <a:r>
              <a:rPr lang="bn-IN" sz="32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অসীম বা অনন্ত ধারা </a:t>
            </a:r>
            <a:r>
              <a:rPr lang="bn-IN" sz="32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বলে।</a:t>
            </a:r>
            <a:endParaRPr lang="en-US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7C448DC-26B4-446F-AA50-F9501B68CE8D}"/>
              </a:ext>
            </a:extLst>
          </p:cNvPr>
          <p:cNvSpPr/>
          <p:nvPr/>
        </p:nvSpPr>
        <p:spPr>
          <a:xfrm>
            <a:off x="2463204" y="5116925"/>
            <a:ext cx="78935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অসীম বা অনন্ত ধারার উদাহরণ: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b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 + ... ... ...</a:t>
            </a:r>
            <a:r>
              <a:rPr lang="bn-IN" sz="28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38AFB24F-5370-4746-B7F6-594DFB53FD85}"/>
              </a:ext>
            </a:extLst>
          </p:cNvPr>
          <p:cNvSpPr/>
          <p:nvPr/>
        </p:nvSpPr>
        <p:spPr>
          <a:xfrm>
            <a:off x="1223865" y="5831242"/>
            <a:ext cx="9744269" cy="646331"/>
          </a:xfrm>
          <a:prstGeom prst="rect">
            <a:avLst/>
          </a:prstGeom>
          <a:ln w="28575">
            <a:solidFill>
              <a:srgbClr val="C00000"/>
            </a:solidFill>
            <a:prstDash val="sysDash"/>
          </a:ln>
        </p:spPr>
        <p:txBody>
          <a:bodyPr wrap="square">
            <a:spAutoFit/>
          </a:bodyPr>
          <a:lstStyle/>
          <a:p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মনে রেখ, সমান্তর ধারার ১ম পদকে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a, </a:t>
            </a:r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সাধারণ অন্তরকে </a:t>
            </a:r>
            <a:r>
              <a:rPr lang="en-US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d </a:t>
            </a:r>
            <a:r>
              <a:rPr lang="bn-IN" sz="3600" dirty="0">
                <a:solidFill>
                  <a:schemeClr val="tx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ধরা হয়।</a:t>
            </a:r>
            <a:endParaRPr lang="en-US" sz="3600" dirty="0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D7351100-178E-4D6F-A6A4-7E802C27D786}"/>
              </a:ext>
            </a:extLst>
          </p:cNvPr>
          <p:cNvSpPr/>
          <p:nvPr/>
        </p:nvSpPr>
        <p:spPr>
          <a:xfrm>
            <a:off x="130629" y="130629"/>
            <a:ext cx="11930742" cy="6604000"/>
          </a:xfrm>
          <a:prstGeom prst="roundRect">
            <a:avLst>
              <a:gd name="adj" fmla="val 2821"/>
            </a:avLst>
          </a:prstGeom>
          <a:noFill/>
          <a:ln w="38100" cap="rnd" cmpd="dbl">
            <a:solidFill>
              <a:srgbClr val="7030A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909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42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1"/>
      <p:bldP spid="8" grpId="0" animBg="1"/>
      <p:bldP spid="9" grpId="0"/>
      <p:bldP spid="10" grpId="0" animBg="1"/>
      <p:bldP spid="11" grpId="0"/>
      <p:bldP spid="12" grpId="0"/>
      <p:bldP spid="13" grpId="0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1293</Words>
  <Application>Microsoft Office PowerPoint</Application>
  <PresentationFormat>Widescreen</PresentationFormat>
  <Paragraphs>141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Mongolian Baiti</vt:lpstr>
      <vt:lpstr>Montserrat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M Rashel Uddin</dc:creator>
  <cp:lastModifiedBy>S M Rashel Uddin</cp:lastModifiedBy>
  <cp:revision>88</cp:revision>
  <dcterms:created xsi:type="dcterms:W3CDTF">2020-03-29T13:12:44Z</dcterms:created>
  <dcterms:modified xsi:type="dcterms:W3CDTF">2020-03-30T12:49:27Z</dcterms:modified>
</cp:coreProperties>
</file>