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/>
            </a:r>
            <a:br>
              <a:rPr lang="bn-IN" dirty="0" smtClean="0"/>
            </a:br>
            <a:r>
              <a:rPr lang="bn-IN" dirty="0"/>
              <a:t/>
            </a:r>
            <a:br>
              <a:rPr lang="bn-IN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3246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914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r>
              <a:rPr lang="en-US" sz="9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" y="1905000"/>
            <a:ext cx="91439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88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7200" y="107698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3           4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91200" y="110180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2          9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4          7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6          8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1089392"/>
            <a:ext cx="2743200" cy="2590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10893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20180"/>
            <a:ext cx="8077200" cy="52322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B = { 1,2,3,4,5,6,7,8,9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213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857" y="5715000"/>
            <a:ext cx="8044543" cy="584775"/>
          </a:xfrm>
          <a:prstGeom prst="rect">
            <a:avLst/>
          </a:prstGeom>
          <a:solidFill>
            <a:srgbClr val="6FF97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2,4,6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B=1,3,4,c AB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495800"/>
            <a:ext cx="8077200" cy="1077218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সকল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সংযোগ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33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333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1667 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1667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solidFill>
            <a:srgbClr val="FFB7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9086" y="1143000"/>
            <a:ext cx="2743200" cy="2615625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39885" y="1335790"/>
            <a:ext cx="2133601" cy="2230046"/>
            <a:chOff x="5257800" y="1066800"/>
            <a:chExt cx="1730828" cy="2057400"/>
          </a:xfrm>
        </p:grpSpPr>
        <p:sp>
          <p:nvSpPr>
            <p:cNvPr id="7" name="Arc 6"/>
            <p:cNvSpPr/>
            <p:nvPr/>
          </p:nvSpPr>
          <p:spPr>
            <a:xfrm flipH="1">
              <a:off x="5638801" y="1066800"/>
              <a:ext cx="1349827" cy="2057400"/>
            </a:xfrm>
            <a:prstGeom prst="arc">
              <a:avLst>
                <a:gd name="adj1" fmla="val 16891677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>
              <a:off x="5257800" y="1066800"/>
              <a:ext cx="1349827" cy="2057400"/>
            </a:xfrm>
            <a:prstGeom prst="arc">
              <a:avLst>
                <a:gd name="adj1" fmla="val 16936144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849086" y="1149206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8077200" cy="523220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B = { 2,4,6,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77912"/>
            <a:ext cx="8077200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561582"/>
            <a:ext cx="8077200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সাধারন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315" y="5791200"/>
            <a:ext cx="8077199" cy="584775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2,4,6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7,d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B=1,3,4,5,7 AB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build="p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799" y="1143000"/>
            <a:ext cx="7848599" cy="2438400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1485900"/>
            <a:ext cx="1828800" cy="1752600"/>
          </a:xfrm>
          <a:prstGeom prst="ellipse">
            <a:avLst/>
          </a:prstGeom>
          <a:solidFill>
            <a:srgbClr val="F87CE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ধান, গম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1428750"/>
            <a:ext cx="1981200" cy="186690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আলু,কপি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4854" y="1295400"/>
            <a:ext cx="51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77912"/>
            <a:ext cx="784859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920425"/>
            <a:ext cx="17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657600"/>
            <a:ext cx="7848598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যদি দুইটি সেটের মধ্যে কোনো সাধারন উপাদান না থাকে, তবে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সেটদুটিকে পরস্পর নিচ্ছেদ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00600"/>
            <a:ext cx="784859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বিজোড় স্বাভাবিক সংখ্যা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x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9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: x, 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গুণনীয়কসমূহ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হলে, দেখাও যে,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সেটদ্বয় পরস্পর নিচ্ছেদ সেট।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/>
      <p:bldP spid="8" grpId="0" animBg="1"/>
      <p:bldP spid="9" grpId="0"/>
      <p:bldP spid="10" grpId="0" build="p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26280" y="4087897"/>
            <a:ext cx="265394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ভেনচিত্রে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সেট প্রক্রিয়া চিহ্ণিত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670" y="4087897"/>
            <a:ext cx="2597730" cy="2154747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9178" y="411589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4393009"/>
            <a:ext cx="1461660" cy="1447802"/>
          </a:xfrm>
          <a:prstGeom prst="ellipse">
            <a:avLst/>
          </a:prstGeom>
          <a:solidFill>
            <a:srgbClr val="FFBE3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499278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26280" y="1268809"/>
            <a:ext cx="2653940" cy="2708884"/>
            <a:chOff x="5926280" y="1447800"/>
            <a:chExt cx="2653940" cy="27088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3" t="-17832" r="6940" b="-12136"/>
            <a:stretch/>
          </p:blipFill>
          <p:spPr>
            <a:xfrm>
              <a:off x="5926280" y="1447800"/>
              <a:ext cx="2653940" cy="2708884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001000" y="1451948"/>
              <a:ext cx="518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0" y="1268809"/>
            <a:ext cx="2590800" cy="2743201"/>
          </a:xfrm>
          <a:prstGeom prst="rect">
            <a:avLst/>
          </a:prstGeom>
          <a:solidFill>
            <a:srgbClr val="A5F7F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8771" y="1293634"/>
            <a:ext cx="48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r="7105"/>
          <a:stretch/>
        </p:blipFill>
        <p:spPr bwMode="auto">
          <a:xfrm>
            <a:off x="3276600" y="1219200"/>
            <a:ext cx="2574842" cy="27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742280" y="2020389"/>
            <a:ext cx="1008348" cy="1295401"/>
            <a:chOff x="6731395" y="2209800"/>
            <a:chExt cx="1008348" cy="1295401"/>
          </a:xfrm>
        </p:grpSpPr>
        <p:sp>
          <p:nvSpPr>
            <p:cNvPr id="16" name="Arc 15"/>
            <p:cNvSpPr/>
            <p:nvPr/>
          </p:nvSpPr>
          <p:spPr>
            <a:xfrm>
              <a:off x="6731395" y="2209801"/>
              <a:ext cx="914400" cy="1295400"/>
            </a:xfrm>
            <a:prstGeom prst="arc">
              <a:avLst>
                <a:gd name="adj1" fmla="val 16200000"/>
                <a:gd name="adj2" fmla="val 548738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flipH="1">
              <a:off x="6851138" y="2209800"/>
              <a:ext cx="888605" cy="1295400"/>
            </a:xfrm>
            <a:prstGeom prst="arc">
              <a:avLst>
                <a:gd name="adj1" fmla="val 16200000"/>
                <a:gd name="adj2" fmla="val 548738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735932" y="1921952"/>
            <a:ext cx="1575134" cy="1468638"/>
          </a:xfrm>
          <a:prstGeom prst="ellipse">
            <a:avLst/>
          </a:prstGeom>
          <a:solidFill>
            <a:srgbClr val="F87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1549066" y="1933771"/>
            <a:ext cx="1575134" cy="1468638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49066" y="1933771"/>
            <a:ext cx="1575134" cy="14686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5932" y="1921952"/>
            <a:ext cx="1575134" cy="14686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21" y="4038206"/>
            <a:ext cx="26384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98970" y="543580"/>
            <a:ext cx="7977726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7222" y="411874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12" grpId="0" animBg="1"/>
      <p:bldP spid="13" grpId="0"/>
      <p:bldP spid="18" grpId="0" animBg="1"/>
      <p:bldP spid="19" grpId="0" animBg="1"/>
      <p:bldP spid="20" grpId="0" animBg="1"/>
      <p:bldP spid="21" grpId="0" animBg="1"/>
      <p:bldP spid="23" grpId="0" build="p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2487" y="616803"/>
            <a:ext cx="760571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487" y="4508718"/>
            <a:ext cx="7605713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* P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যথাক্রমে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21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ও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35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এর সকল গুণনীয়কের সেট হলে, 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PQ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এবং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PQ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71625"/>
            <a:ext cx="7605712" cy="2771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9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7848599" cy="830997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1404257"/>
            <a:ext cx="7873999" cy="5016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উপসেটগুল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ো কী কী 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,b,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,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AB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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A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 B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এর মধ্যে সম্পর্ক কী?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B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পরস্পর নিচ্ছেদ সেট। 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P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, Q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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,x,y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PQ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নির্ণয় কর।</a:t>
            </a:r>
            <a:endParaRPr lang="en-US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PQ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 2,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 x, y </a:t>
            </a:r>
            <a:endParaRPr lang="bn-BD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*U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1,2,3,4,5,6, 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2,3,4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1,5,6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en-US" sz="3200" b="1" dirty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4,x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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B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3,x,y,5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AB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  <a:endParaRPr lang="en-US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AB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x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391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0222" y="616803"/>
            <a:ext cx="7620001" cy="830997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221" y="2286000"/>
            <a:ext cx="7620001" cy="3539430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1,2,3,4,5,6,7,8,9,            A=1,3,5,7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   C=3,4,7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খ.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AU(B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C)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এর সত্যতা যাচাই কর।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গ.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AB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C)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ভেনচিত্রের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মাধ্যমে প্রকাশ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5214"/>
            <a:ext cx="9143999" cy="3734104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609600" y="838200"/>
            <a:ext cx="7315200" cy="2133600"/>
          </a:xfrm>
          <a:prstGeom prst="wav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i="1" dirty="0" smtClean="0">
                <a:solidFill>
                  <a:srgbClr val="002060"/>
                </a:solidFill>
              </a:rPr>
              <a:t>সকলকে      ধন্যবাদ</a:t>
            </a:r>
            <a:endParaRPr lang="en-US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MARUF\Desktop\mm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1295400"/>
            <a:ext cx="285929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746168" y="76200"/>
            <a:ext cx="6178632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CFF33"/>
                </a:solidFill>
              </a:rPr>
              <a:t>শিক্ষক</a:t>
            </a:r>
            <a:r>
              <a:rPr lang="en-US" sz="4400" b="1" dirty="0" smtClean="0">
                <a:solidFill>
                  <a:srgbClr val="CCFF33"/>
                </a:solidFill>
              </a:rPr>
              <a:t>  </a:t>
            </a:r>
            <a:r>
              <a:rPr lang="en-US" sz="4400" b="1" dirty="0" err="1" smtClean="0">
                <a:solidFill>
                  <a:srgbClr val="CCFF33"/>
                </a:solidFill>
              </a:rPr>
              <a:t>পরিচিতি</a:t>
            </a:r>
            <a:r>
              <a:rPr lang="en-US" sz="4400" b="1" dirty="0" smtClean="0">
                <a:solidFill>
                  <a:srgbClr val="CCFF33"/>
                </a:solidFill>
              </a:rPr>
              <a:t> </a:t>
            </a:r>
            <a:endParaRPr lang="en-US" sz="4400" b="1" dirty="0">
              <a:solidFill>
                <a:srgbClr val="CCFF33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962400" y="1702777"/>
            <a:ext cx="4073484" cy="23856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B7FF"/>
                </a:solidFill>
              </a:rPr>
              <a:t>মোঃ মারুফুল হক </a:t>
            </a:r>
          </a:p>
          <a:p>
            <a:pPr algn="ctr"/>
            <a:r>
              <a:rPr lang="bn-IN" b="1" dirty="0" smtClean="0">
                <a:solidFill>
                  <a:srgbClr val="FFB7FF"/>
                </a:solidFill>
              </a:rPr>
              <a:t>সহকারী শিক্ষক ( গ্ণিত) </a:t>
            </a:r>
          </a:p>
          <a:p>
            <a:pPr algn="ctr"/>
            <a:r>
              <a:rPr lang="bn-IN" b="1" dirty="0" smtClean="0">
                <a:solidFill>
                  <a:srgbClr val="FFB7FF"/>
                </a:solidFill>
              </a:rPr>
              <a:t>বঙ্গবাসী মাধ্যমিক বিদ্যালয় </a:t>
            </a:r>
          </a:p>
          <a:p>
            <a:pPr algn="ctr"/>
            <a:r>
              <a:rPr lang="bn-IN" b="1" dirty="0" smtClean="0">
                <a:solidFill>
                  <a:srgbClr val="FFB7FF"/>
                </a:solidFill>
              </a:rPr>
              <a:t>খালিশপুর , খুলনা ।</a:t>
            </a:r>
          </a:p>
          <a:p>
            <a:pPr algn="ctr"/>
            <a:r>
              <a:rPr lang="bn-IN" b="1" dirty="0" smtClean="0">
                <a:solidFill>
                  <a:srgbClr val="FFB7FF"/>
                </a:solidFill>
              </a:rPr>
              <a:t>০১৯২৯৬৬৮১৪৬ </a:t>
            </a:r>
          </a:p>
          <a:p>
            <a:pPr algn="ctr"/>
            <a:r>
              <a:rPr lang="bn-IN" b="1" dirty="0" smtClean="0">
                <a:solidFill>
                  <a:srgbClr val="FFB7FF"/>
                </a:solidFill>
              </a:rPr>
              <a:t>ইমেল  </a:t>
            </a:r>
            <a:r>
              <a:rPr lang="en-US" b="1" dirty="0" smtClean="0">
                <a:solidFill>
                  <a:srgbClr val="FFFF00"/>
                </a:solidFill>
              </a:rPr>
              <a:t>marufulhoque311@gmail.com</a:t>
            </a:r>
            <a:endParaRPr lang="bn-IN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2" y="609600"/>
            <a:ext cx="6806221" cy="5156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35283" y="4063425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কীসের সেট?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1" y="609599"/>
            <a:ext cx="6827993" cy="52105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00817" y="5820179"/>
            <a:ext cx="6864087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বইয়ের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588" y="5820179"/>
            <a:ext cx="6864087" cy="584775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ডিনার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8930" y="5180975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কীসের সেট?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2947" y="1371599"/>
            <a:ext cx="3965509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" y="1371599"/>
            <a:ext cx="3965510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90" y="1370045"/>
            <a:ext cx="3965510" cy="3965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370" y="5461575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কলমের সংখ্যা 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90" y="5461575"/>
            <a:ext cx="3965510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নক্ষত্রের সংখ্যা অনির্দিষ্ট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947" y="533400"/>
            <a:ext cx="8047653" cy="646331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সেটের প্রকারভেদ ও সেট 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370" y="5461574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উপাদান 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162800" cy="2620962"/>
          </a:xfrm>
        </p:spPr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8999"/>
          </a:xfrm>
        </p:spPr>
        <p:txBody>
          <a:bodyPr>
            <a:normAutofit fontScale="62500" lnSpcReduction="20000"/>
          </a:bodyPr>
          <a:lstStyle/>
          <a:p>
            <a:pPr algn="ctr"/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১। বিভিন্ন প্রকার সেট ব্যাখ্যা করতে পারবে;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২। সেট প্রক্রিয়া বর্ণনা করতে পারবে;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৩। ভেনচিত্রের সাহায্যে সেট প্রক্রিয়ার ধর্মাবলি যাচাই করতে পারবে;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৪। সেটের ধর্মাবলি প্রয়োগ করে সমস্যা সমাধান করতে পারবে।</a:t>
            </a: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4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67200" y="3505200"/>
            <a:ext cx="4419600" cy="28956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bn-IN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না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কোনো উপাদান নেই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2816" y="4245429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সসীম সেট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6948" y="5115580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অসীম সেট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5130" y="5486400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2800" b="1" dirty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9577"/>
          <a:stretch/>
        </p:blipFill>
        <p:spPr>
          <a:xfrm>
            <a:off x="468086" y="457200"/>
            <a:ext cx="3712028" cy="29165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9064" r="15451" b="11472"/>
          <a:stretch/>
        </p:blipFill>
        <p:spPr>
          <a:xfrm>
            <a:off x="468087" y="3516086"/>
            <a:ext cx="3712028" cy="2884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r="8192" b="30451"/>
          <a:stretch/>
        </p:blipFill>
        <p:spPr>
          <a:xfrm>
            <a:off x="609600" y="3505200"/>
            <a:ext cx="34290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457200"/>
            <a:ext cx="4397829" cy="2916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68086" y="2952690"/>
            <a:ext cx="37120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পেন্সিলগুলোকে কীভাবে নির্ধারন করা যায়?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17526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গণনা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099" y="533400"/>
            <a:ext cx="371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পানির ঢেউয়ের সংখ্যা কত?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2829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অনির্দিষ্ট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429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উপাদান সংখ্যা কত?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087" y="5943600"/>
            <a:ext cx="13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উপাদান নেই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6" grpId="0"/>
      <p:bldP spid="7" grpId="0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1" y="685800"/>
            <a:ext cx="8077198" cy="70788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সেটের প্রকারভেদ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77199" cy="584775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2,4,6,8,10,…………..40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2514600"/>
            <a:ext cx="8077199" cy="584775"/>
          </a:xfrm>
          <a:prstGeom prst="rect">
            <a:avLst/>
          </a:prstGeom>
          <a:solidFill>
            <a:srgbClr val="89FFE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1,3,5, 7, 9,………………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3352800"/>
            <a:ext cx="8077200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C =       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 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ডেনিশের বর্ণ ওরি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2" y="4171652"/>
            <a:ext cx="8077200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24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মৌলিক গুণনীয়কসমূহ}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বিজোড় স্বাভাবিক সংখ্যা}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স্বাভাবিক সংখ্যা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x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7}</a:t>
            </a:r>
            <a:endParaRPr lang="bn-IN" sz="3200" dirty="0" smtClean="0">
              <a:latin typeface="Times New Roman"/>
              <a:cs typeface="Times New Roman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সেটগুলোকে তালিকা পদ্ধতিতে প্রকাশ করে এর প্রকারভেদ চিহ্নিত কর।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6268069" y="17586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16764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304936" y="25968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66857" y="2514600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6304935" y="3435021"/>
            <a:ext cx="228596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66857" y="3352800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uild="p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1075"/>
            <a:ext cx="3571875" cy="2524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3495675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4" y="1405950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2" y="1350380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66" y="1731380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39" y="1274180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64" y="1350380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19" y="1405950"/>
            <a:ext cx="1134328" cy="1134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2" y="1447800"/>
            <a:ext cx="1134328" cy="11343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3505200"/>
            <a:ext cx="3571875" cy="2524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4725"/>
            <a:ext cx="3495675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64" y="3930075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12" y="3874505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6" y="4255505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39" y="3798305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4" y="3874505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r="6428"/>
          <a:stretch/>
        </p:blipFill>
        <p:spPr>
          <a:xfrm>
            <a:off x="3810000" y="3505200"/>
            <a:ext cx="1524000" cy="2511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19" y="3930075"/>
            <a:ext cx="1134328" cy="11343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3971925"/>
            <a:ext cx="1134328" cy="11343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00800" y="482025"/>
            <a:ext cx="170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)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543230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)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11007 -0.14791 C 0.13316 -0.18078 0.16771 -0.19838 0.20365 -0.19838 C 0.2448 -0.19838 0.27778 -0.18078 0.30087 -0.14791 L 0.41129 -4.07407E-6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11007 -0.14791 C 0.13316 -0.18078 0.16771 -0.19838 0.20365 -0.19838 C 0.24479 -0.19838 0.27778 -0.18078 0.30087 -0.14791 L 0.41129 -4.07407E-6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1007 -0.14792 C 0.13316 -0.18079 0.16771 -0.19838 0.20364 -0.19838 C 0.24479 -0.19838 0.27777 -0.18079 0.30086 -0.14792 L 0.41128 4.44444E-6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1007 -0.14792 C 0.13316 -0.18079 0.1677 -0.19838 0.20364 -0.19838 C 0.24479 -0.19838 0.27777 -0.18079 0.30086 -0.14792 L 0.41128 -1.48148E-6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1007 -0.14792 C 0.13316 -0.18079 0.16771 -0.19838 0.20365 -0.19838 C 0.24479 -0.19838 0.27778 -0.18079 0.30087 -0.14792 L 0.41128 1.85185E-6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11545 -0.08958 C 0.13993 -0.10972 0.17621 -0.12014 0.21354 -0.1206 C 0.25694 -0.12037 0.29149 -0.10972 0.31562 -0.09051 L 0.43212 0.0044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86 L 0.08438 -0.0537 C 0.10295 -0.06667 0.12882 -0.07106 0.15486 -0.06643 C 0.18455 -0.06157 0.20764 -0.04838 0.22275 -0.02917 L 0.29566 0.05694 " pathEditMode="relative" rAng="453059" ptsTypes="FffFF">
                                      <p:cBhvr>
                                        <p:cTn id="1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226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7222 -0.06158 C -0.08767 -0.07662 -0.10868 -0.08125 -0.12917 -0.07662 C -0.15313 -0.07176 -0.17066 -0.05857 -0.18194 -0.03866 L -0.23594 0.05046 " pathEditMode="relative" rAng="-546443" ptsTypes="FffFF">
                                      <p:cBhvr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98384"/>
            <a:ext cx="8077200" cy="584775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1,3,7,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=1,3,7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077199" cy="156966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B = { 1, 2,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},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4, 5,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6 },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U=1,2,3,4,5,6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2722364"/>
            <a:ext cx="8077199" cy="1077218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1,2,3,4,5,6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2,4,6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1,3,5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381000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4825425"/>
            <a:ext cx="1219200" cy="12192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0400" y="3834825"/>
            <a:ext cx="2743200" cy="25908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383482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1" name="Oval 10"/>
          <p:cNvSpPr/>
          <p:nvPr/>
        </p:nvSpPr>
        <p:spPr>
          <a:xfrm>
            <a:off x="3429000" y="4139625"/>
            <a:ext cx="1219200" cy="1219200"/>
          </a:xfrm>
          <a:prstGeom prst="ellipse">
            <a:avLst/>
          </a:prstGeom>
          <a:solidFill>
            <a:srgbClr val="66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419600" y="4977825"/>
            <a:ext cx="1219200" cy="12192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00800" y="4139625"/>
            <a:ext cx="1219200" cy="1219200"/>
          </a:xfrm>
          <a:prstGeom prst="ellipse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6155" y="5388114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420470"/>
            <a:ext cx="242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উপসেটঃ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 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0600" y="3589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07029" y="1482453"/>
            <a:ext cx="1012371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1482453"/>
            <a:ext cx="914400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7000" y="1487896"/>
            <a:ext cx="762000" cy="6803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86200" y="1447800"/>
            <a:ext cx="566057" cy="72045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69228" y="1505282"/>
            <a:ext cx="685800" cy="72734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12128" y="1487957"/>
            <a:ext cx="740229" cy="744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38800" y="2006025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সার্বিক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76800" y="19591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98109" y="3225225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পূরক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87496" y="594360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ভেনচিত্র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784</Words>
  <Application>Microsoft Office PowerPoint</Application>
  <PresentationFormat>On-screen Show (4:3)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MARUF</dc:creator>
  <cp:lastModifiedBy>MARUF</cp:lastModifiedBy>
  <cp:revision>5</cp:revision>
  <dcterms:created xsi:type="dcterms:W3CDTF">2006-08-16T00:00:00Z</dcterms:created>
  <dcterms:modified xsi:type="dcterms:W3CDTF">2020-03-31T07:44:00Z</dcterms:modified>
</cp:coreProperties>
</file>