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1" r:id="rId6"/>
    <p:sldId id="274" r:id="rId7"/>
    <p:sldId id="275" r:id="rId8"/>
    <p:sldId id="276" r:id="rId9"/>
    <p:sldId id="256" r:id="rId10"/>
    <p:sldId id="272" r:id="rId11"/>
    <p:sldId id="273" r:id="rId12"/>
    <p:sldId id="269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0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41-4B37-A66C-72EEB3BAD013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41-4B37-A66C-72EEB3BAD013}"/>
              </c:ext>
            </c:extLst>
          </c:dPt>
          <c:dPt>
            <c:idx val="2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4CAE-40DA-846E-4F3D3F879513}"/>
              </c:ext>
            </c:extLst>
          </c:dPt>
          <c:dPt>
            <c:idx val="3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4CAE-40DA-846E-4F3D3F87951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7.2</c:v>
                </c:pt>
                <c:pt idx="1">
                  <c:v>7.2</c:v>
                </c:pt>
                <c:pt idx="2">
                  <c:v>7.2</c:v>
                </c:pt>
                <c:pt idx="3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AE-40DA-846E-4F3D3F879513}"/>
            </c:ext>
          </c:extLst>
        </c:ser>
        <c:firstSliceAng val="0"/>
      </c:pie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E0-4790-8AA7-B260A6E7C6C7}"/>
              </c:ext>
            </c:extLst>
          </c:dPt>
          <c:dPt>
            <c:idx val="1"/>
            <c:explosion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E0-4790-8AA7-B260A6E7C6C7}"/>
              </c:ext>
            </c:extLst>
          </c:dPt>
          <c:dPt>
            <c:idx val="2"/>
            <c:explosion val="1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E0-4790-8AA7-B260A6E7C6C7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4E0-4790-8AA7-B260A6E7C6C7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514C0-CF45-4AAA-95E5-F6CEB8680F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22552-FB47-4BF0-B188-063E6E3E3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2552-FB47-4BF0-B188-063E6E3E38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\Downloads\gettyimages-1031294956-640_adpp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1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F0"/>
                </a:solidFill>
              </a:rPr>
              <a:t>স্বাগতম</a:t>
            </a:r>
          </a:p>
          <a:p>
            <a:endParaRPr lang="bn-IN" sz="8000" dirty="0" smtClean="0"/>
          </a:p>
        </p:txBody>
      </p:sp>
      <p:pic>
        <p:nvPicPr>
          <p:cNvPr id="5" name="Picture 4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4191000"/>
            <a:ext cx="4729162" cy="2667000"/>
          </a:xfrm>
          <a:prstGeom prst="rect">
            <a:avLst/>
          </a:prstGeom>
        </p:spPr>
      </p:pic>
      <p:pic>
        <p:nvPicPr>
          <p:cNvPr id="6" name="Picture 5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4729162" cy="2590800"/>
          </a:xfrm>
          <a:prstGeom prst="rect">
            <a:avLst/>
          </a:prstGeom>
        </p:spPr>
      </p:pic>
      <p:pic>
        <p:nvPicPr>
          <p:cNvPr id="7" name="Picture 6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00200" cy="1828800"/>
          </a:xfrm>
          <a:prstGeom prst="rect">
            <a:avLst/>
          </a:prstGeom>
        </p:spPr>
      </p:pic>
      <p:pic>
        <p:nvPicPr>
          <p:cNvPr id="8" name="Picture 7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590801" cy="1524000"/>
          </a:xfrm>
          <a:prstGeom prst="rect">
            <a:avLst/>
          </a:prstGeom>
        </p:spPr>
      </p:pic>
      <p:pic>
        <p:nvPicPr>
          <p:cNvPr id="9" name="Picture 8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209800"/>
            <a:ext cx="2514600" cy="1676400"/>
          </a:xfrm>
          <a:prstGeom prst="rect">
            <a:avLst/>
          </a:prstGeom>
        </p:spPr>
      </p:pic>
      <p:pic>
        <p:nvPicPr>
          <p:cNvPr id="10" name="Picture 9" descr="images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6002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B7F0FE-B727-4BF5-A1C5-2E4950417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2" y="307075"/>
            <a:ext cx="8823278" cy="65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59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F341F-A7D2-497B-959A-E8A2127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6400"/>
            <a:ext cx="8305800" cy="1237488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/>
              <a:t>এ</a:t>
            </a:r>
            <a:r>
              <a:rPr lang="en-US" dirty="0" err="1">
                <a:solidFill>
                  <a:srgbClr val="00B050"/>
                </a:solidFill>
              </a:rPr>
              <a:t>সো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আমরা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নিচের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ভগ্নাংশগুলো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থেকে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প্রকৃত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ভগ্নাংশ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এবং</a:t>
            </a:r>
            <a:r>
              <a:rPr lang="en-US" dirty="0">
                <a:solidFill>
                  <a:srgbClr val="00B050"/>
                </a:solidFill>
              </a:rPr>
              <a:t> ১ </a:t>
            </a:r>
            <a:r>
              <a:rPr lang="bn-IN" dirty="0">
                <a:solidFill>
                  <a:srgbClr val="00B050"/>
                </a:solidFill>
              </a:rPr>
              <a:t>এ</a:t>
            </a:r>
            <a:r>
              <a:rPr lang="en-US" dirty="0">
                <a:solidFill>
                  <a:srgbClr val="00B050"/>
                </a:solidFill>
              </a:rPr>
              <a:t>র </a:t>
            </a:r>
            <a:r>
              <a:rPr lang="en-US" dirty="0" err="1">
                <a:solidFill>
                  <a:srgbClr val="00B050"/>
                </a:solidFill>
              </a:rPr>
              <a:t>সমান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ভগ্নাংশ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>
                <a:solidFill>
                  <a:srgbClr val="00B050"/>
                </a:solidFill>
              </a:rPr>
              <a:t>খুজে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বের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করি</a:t>
            </a:r>
            <a:r>
              <a:rPr lang="en-US" dirty="0">
                <a:solidFill>
                  <a:srgbClr val="00B050"/>
                </a:solidFill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093927-1A01-4B03-813A-23D19A201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505200"/>
            <a:ext cx="6272837" cy="1296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645EF1-C297-4749-BF1B-6128EA38AC4F}"/>
              </a:ext>
            </a:extLst>
          </p:cNvPr>
          <p:cNvSpPr txBox="1"/>
          <p:nvPr/>
        </p:nvSpPr>
        <p:spPr>
          <a:xfrm>
            <a:off x="1142999" y="4876799"/>
            <a:ext cx="7250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১.</a:t>
            </a:r>
            <a:r>
              <a:rPr lang="en-US" sz="3600" dirty="0"/>
              <a:t>কেন </a:t>
            </a:r>
            <a:r>
              <a:rPr lang="en-US" sz="3600" dirty="0" err="1"/>
              <a:t>এগুলো</a:t>
            </a:r>
            <a:r>
              <a:rPr lang="en-US" sz="3600" dirty="0"/>
              <a:t> </a:t>
            </a:r>
            <a:r>
              <a:rPr lang="en-US" sz="3600" dirty="0" err="1"/>
              <a:t>প্রকৃত</a:t>
            </a:r>
            <a:r>
              <a:rPr lang="en-US" sz="3600" dirty="0"/>
              <a:t> </a:t>
            </a:r>
            <a:r>
              <a:rPr lang="en-US" sz="3600" dirty="0" err="1"/>
              <a:t>ভগ্নাংশ</a:t>
            </a:r>
            <a:r>
              <a:rPr lang="en-US" sz="3600" dirty="0"/>
              <a:t> ? </a:t>
            </a:r>
          </a:p>
          <a:p>
            <a:r>
              <a:rPr lang="en-US" sz="3600" dirty="0"/>
              <a:t>২. ১</a:t>
            </a:r>
            <a:r>
              <a:rPr lang="bn-IN" sz="3600" dirty="0"/>
              <a:t>এ</a:t>
            </a:r>
            <a:r>
              <a:rPr lang="en-US" sz="3600" dirty="0"/>
              <a:t>র </a:t>
            </a:r>
            <a:r>
              <a:rPr lang="bn-IN" sz="3600" dirty="0"/>
              <a:t>স</a:t>
            </a:r>
            <a:r>
              <a:rPr lang="en-US" sz="3600" dirty="0" err="1"/>
              <a:t>মান</a:t>
            </a:r>
            <a:r>
              <a:rPr lang="en-US" sz="3600" dirty="0"/>
              <a:t> </a:t>
            </a:r>
            <a:r>
              <a:rPr lang="bn-IN" sz="3600" dirty="0"/>
              <a:t>ভ</a:t>
            </a:r>
            <a:r>
              <a:rPr lang="en-US" sz="3600" dirty="0" err="1"/>
              <a:t>গ্নাংশের</a:t>
            </a:r>
            <a:r>
              <a:rPr lang="en-US" sz="3600" dirty="0"/>
              <a:t> </a:t>
            </a:r>
            <a:r>
              <a:rPr lang="en-US" sz="3600" dirty="0" err="1"/>
              <a:t>বৈশিষ্ট্য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727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zi Computer\Desktop\Yamin\Picture\ভগ্নাংশের যোগ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পাঠ্য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বই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সংযোগঃ</a:t>
            </a:r>
            <a:endParaRPr lang="en-US" sz="4000" dirty="0" smtClean="0"/>
          </a:p>
          <a:p>
            <a:pPr algn="ctr"/>
            <a:r>
              <a:rPr lang="en-US" sz="4000" dirty="0" smtClean="0"/>
              <a:t>৩৮পৃষ্ঠাঃ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33400" y="2819401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/>
              <a:t>এ</a:t>
            </a:r>
            <a:r>
              <a:rPr lang="en-US" sz="4000" dirty="0" err="1" smtClean="0"/>
              <a:t>সো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নিচের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ভগ্নাংশগুলো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থেকে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প্রকৃত</a:t>
            </a:r>
            <a:r>
              <a:rPr lang="en-US" sz="4000" dirty="0" smtClean="0"/>
              <a:t> </a:t>
            </a:r>
            <a:r>
              <a:rPr lang="en-US" sz="4000" dirty="0" err="1" smtClean="0"/>
              <a:t>ভগ্নাংশ</a:t>
            </a:r>
            <a:r>
              <a:rPr lang="en-US" sz="4000" dirty="0" smtClean="0"/>
              <a:t> </a:t>
            </a:r>
            <a:r>
              <a:rPr lang="en-US" sz="4000" dirty="0" err="1" smtClean="0"/>
              <a:t>এবং</a:t>
            </a:r>
            <a:r>
              <a:rPr lang="en-US" sz="4000" dirty="0" smtClean="0"/>
              <a:t> ১ </a:t>
            </a:r>
            <a:r>
              <a:rPr lang="bn-IN" sz="4000" dirty="0" smtClean="0"/>
              <a:t>এ</a:t>
            </a:r>
            <a:r>
              <a:rPr lang="en-US" sz="4000" dirty="0" smtClean="0"/>
              <a:t>র </a:t>
            </a:r>
            <a:r>
              <a:rPr lang="en-US" sz="4000" dirty="0" err="1" smtClean="0"/>
              <a:t>সমান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ভগ্নাংশ</a:t>
            </a:r>
            <a:r>
              <a:rPr lang="en-US" sz="4000" dirty="0" smtClean="0"/>
              <a:t>  </a:t>
            </a:r>
            <a:r>
              <a:rPr lang="en-US" sz="4000" dirty="0" err="1" smtClean="0"/>
              <a:t>খুজে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করি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1"/>
                </a:solidFill>
              </a:rPr>
              <a:t>দলীয়</a:t>
            </a:r>
            <a:r>
              <a:rPr lang="en-US" sz="4800" dirty="0" smtClean="0">
                <a:solidFill>
                  <a:schemeClr val="accent1"/>
                </a:solidFill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</a:rPr>
              <a:t>কাজ</a:t>
            </a:r>
            <a:endParaRPr lang="en-US" sz="4800" dirty="0" smtClean="0">
              <a:solidFill>
                <a:schemeClr val="accent1"/>
              </a:solidFill>
            </a:endParaRPr>
          </a:p>
          <a:p>
            <a:pPr algn="ctr"/>
            <a:endParaRPr lang="en-US" sz="48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981200"/>
          <a:ext cx="6172200" cy="1920240"/>
        </p:xfrm>
        <a:graphic>
          <a:graphicData uri="http://schemas.openxmlformats.org/drawingml/2006/table">
            <a:tbl>
              <a:tblPr firstRow="1" bandRow="1"/>
              <a:tblGrid>
                <a:gridCol w="3086100"/>
                <a:gridCol w="30861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দল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কাজ</a:t>
                      </a:r>
                      <a:endParaRPr lang="en-US" sz="4400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১নং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২নং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600201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3"/>
                </a:solidFill>
              </a:rPr>
              <a:t>বাড়ীর</a:t>
            </a:r>
            <a:r>
              <a:rPr lang="en-US" sz="4400" dirty="0" smtClean="0">
                <a:solidFill>
                  <a:schemeClr val="accent3"/>
                </a:solidFill>
              </a:rPr>
              <a:t> </a:t>
            </a:r>
            <a:r>
              <a:rPr lang="en-US" sz="4400" dirty="0" err="1" smtClean="0">
                <a:solidFill>
                  <a:schemeClr val="accent3"/>
                </a:solidFill>
              </a:rPr>
              <a:t>কাজঃ</a:t>
            </a:r>
            <a:endParaRPr lang="en-US" sz="4400" dirty="0" smtClean="0">
              <a:solidFill>
                <a:schemeClr val="accent3"/>
              </a:solidFill>
            </a:endParaRPr>
          </a:p>
          <a:p>
            <a:pPr algn="ctr"/>
            <a:r>
              <a:rPr lang="en-US" sz="4400" dirty="0" err="1" smtClean="0"/>
              <a:t>পাঠ্য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বই</a:t>
            </a:r>
            <a:r>
              <a:rPr lang="en-US" sz="4400" dirty="0" smtClean="0"/>
              <a:t>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৩৮পৃষ্ঠা ১নং ও ২নং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609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</a:rPr>
              <a:t>ধন্যবাদ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5" name="gettyimages-1031294956-640_adp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0574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/>
              <a:t>চায়না আক্তার</a:t>
            </a:r>
          </a:p>
          <a:p>
            <a:pPr algn="ctr"/>
            <a:r>
              <a:rPr lang="bn-IN" sz="4000" u="sng" dirty="0" smtClean="0"/>
              <a:t>সহকারী  শিক্ষক</a:t>
            </a:r>
          </a:p>
          <a:p>
            <a:pPr algn="ctr"/>
            <a:r>
              <a:rPr lang="bn-IN" sz="4000" u="sng" dirty="0" smtClean="0"/>
              <a:t>৭২নং ঈশ্বরদী সঃ প্রাঃ বিদ্যাঃ</a:t>
            </a:r>
          </a:p>
          <a:p>
            <a:pPr algn="ctr"/>
            <a:r>
              <a:rPr lang="bn-IN" sz="4000" u="sng" dirty="0" smtClean="0"/>
              <a:t>ভাঙ্গা,ফরিদপুর।</a:t>
            </a:r>
            <a:endParaRPr lang="bn-IN" sz="3600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276600" y="990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শিক্ষক  পরিচিত</a:t>
            </a:r>
            <a:endParaRPr lang="en-US" sz="4000" dirty="0"/>
          </a:p>
        </p:txBody>
      </p:sp>
      <p:pic>
        <p:nvPicPr>
          <p:cNvPr id="4" name="Picture 3" descr="Screenshot_20190226-180226.png"/>
          <p:cNvPicPr>
            <a:picLocks noChangeAspect="1"/>
          </p:cNvPicPr>
          <p:nvPr/>
        </p:nvPicPr>
        <p:blipFill>
          <a:blip r:embed="rId2" cstate="print"/>
          <a:srcRect t="28889" r="16420" b="11111"/>
          <a:stretch>
            <a:fillRect/>
          </a:stretch>
        </p:blipFill>
        <p:spPr>
          <a:xfrm>
            <a:off x="685799" y="685800"/>
            <a:ext cx="1752601" cy="1905000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4780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পাঠ পরিচিতি</a:t>
            </a:r>
          </a:p>
          <a:p>
            <a:pPr algn="ctr"/>
            <a:r>
              <a:rPr lang="bn-IN" sz="2800" dirty="0" smtClean="0"/>
              <a:t>বিষয়;গণিত</a:t>
            </a:r>
          </a:p>
          <a:p>
            <a:pPr algn="ctr"/>
            <a:r>
              <a:rPr lang="bn-IN" sz="2800" dirty="0" smtClean="0"/>
              <a:t>শ্রেণিঃ</a:t>
            </a:r>
            <a:r>
              <a:rPr lang="en-US" sz="2800" dirty="0" smtClean="0"/>
              <a:t>৫ম</a:t>
            </a:r>
            <a:r>
              <a:rPr lang="bn-IN" sz="2800" dirty="0" smtClean="0"/>
              <a:t> শ্রেণি</a:t>
            </a:r>
          </a:p>
          <a:p>
            <a:pPr algn="ctr"/>
            <a:r>
              <a:rPr lang="bn-IN" sz="2800" dirty="0" smtClean="0"/>
              <a:t>পাঠঃভগ্নাংশ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পাঠ্যাংশঃপ্রকৃত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ভগ্নাংশ</a:t>
            </a:r>
            <a:endParaRPr lang="en-US" sz="2800" dirty="0" smtClean="0"/>
          </a:p>
          <a:p>
            <a:pPr algn="ctr"/>
            <a:r>
              <a:rPr lang="bn-IN" sz="2800" dirty="0" smtClean="0"/>
              <a:t>সময়ঃ৪০মিঃ</a:t>
            </a:r>
          </a:p>
          <a:p>
            <a:pPr algn="ctr"/>
            <a:r>
              <a:rPr lang="bn-IN" sz="2800" dirty="0" smtClean="0"/>
              <a:t>তারিখঃ২২/০১/২০২০ইং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chemeClr val="accent1"/>
                </a:solidFill>
              </a:rPr>
              <a:t>শিখনফলঃ</a:t>
            </a:r>
            <a:r>
              <a:rPr lang="en-US" sz="4000" i="1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bn-IN" sz="2800" i="1" dirty="0" smtClean="0"/>
              <a:t>১৯ .১.১.৷ দুই  বা  ততোধিক  ভগ্নাংশকে 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সমহর</a:t>
            </a:r>
            <a:r>
              <a:rPr lang="en-US" sz="2800" i="1" dirty="0" smtClean="0"/>
              <a:t>  </a:t>
            </a:r>
            <a:r>
              <a:rPr lang="bn-IN" sz="2800" i="1" dirty="0" smtClean="0"/>
              <a:t>বিশিষ্ট  ভগ্নাংশে </a:t>
            </a:r>
            <a:r>
              <a:rPr lang="bn-IN" sz="2800" i="1" dirty="0" smtClean="0"/>
              <a:t>রুপান্তর  </a:t>
            </a:r>
            <a:r>
              <a:rPr lang="bn-IN" sz="2800" i="1" dirty="0" smtClean="0"/>
              <a:t>করতে  পারবে  ৷</a:t>
            </a:r>
          </a:p>
          <a:p>
            <a:pPr algn="ctr">
              <a:tabLst>
                <a:tab pos="7431088" algn="l"/>
              </a:tabLst>
            </a:pPr>
            <a:r>
              <a:rPr lang="bn-IN" sz="2800" i="1" dirty="0" smtClean="0"/>
              <a:t>১৯.১.২।</a:t>
            </a:r>
            <a:r>
              <a:rPr lang="en-US" sz="2800" dirty="0" smtClean="0"/>
              <a:t> </a:t>
            </a:r>
            <a:r>
              <a:rPr lang="bn-IN" sz="2800" i="1" dirty="0" smtClean="0"/>
              <a:t>দুই  বা  ততোধিক  ভগ্নাংশকে  </a:t>
            </a:r>
            <a:r>
              <a:rPr lang="bn-IN" sz="2800" i="1" dirty="0" smtClean="0"/>
              <a:t>সম</a:t>
            </a:r>
            <a:r>
              <a:rPr lang="en-US" sz="2800" i="1" dirty="0" err="1" smtClean="0"/>
              <a:t>তল</a:t>
            </a:r>
            <a:r>
              <a:rPr lang="en-US" sz="2800" i="1" dirty="0" smtClean="0"/>
              <a:t>  </a:t>
            </a:r>
            <a:r>
              <a:rPr lang="bn-IN" sz="2800" i="1" dirty="0" smtClean="0"/>
              <a:t>ভগ্নাংশে রুপান্তর  </a:t>
            </a:r>
            <a:r>
              <a:rPr lang="bn-IN" sz="2800" i="1" dirty="0" smtClean="0"/>
              <a:t>করতে  পারবে </a:t>
            </a:r>
            <a:r>
              <a:rPr lang="bn-IN" sz="2800" i="1" dirty="0" smtClean="0"/>
              <a:t>।</a:t>
            </a:r>
            <a:endParaRPr lang="bn-IN" sz="2800" i="1" dirty="0" smtClean="0"/>
          </a:p>
          <a:p>
            <a:pPr algn="ctr"/>
            <a:r>
              <a:rPr lang="bn-IN" sz="2800" i="1" dirty="0" smtClean="0"/>
              <a:t>১৯.</a:t>
            </a:r>
            <a:r>
              <a:rPr lang="en-US" sz="2800" i="1" dirty="0" smtClean="0"/>
              <a:t>১.২।</a:t>
            </a:r>
            <a:r>
              <a:rPr lang="bn-IN" sz="2800" i="1" dirty="0" smtClean="0"/>
              <a:t> দুই  বা  ততোধিক  ভগ্নাংশকে 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লঘিষ্ট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সমহর</a:t>
            </a:r>
            <a:r>
              <a:rPr lang="en-US" sz="2800" i="1" dirty="0" smtClean="0"/>
              <a:t>  </a:t>
            </a:r>
            <a:r>
              <a:rPr lang="bn-IN" sz="2800" i="1" dirty="0" smtClean="0"/>
              <a:t>বিশিষ্ট  ভগ্নাংশে </a:t>
            </a:r>
            <a:r>
              <a:rPr lang="en-US" sz="2800" i="1" dirty="0" err="1" smtClean="0"/>
              <a:t>রু</a:t>
            </a:r>
            <a:r>
              <a:rPr lang="bn-IN" sz="2800" i="1" dirty="0" smtClean="0"/>
              <a:t>পান্তর  </a:t>
            </a:r>
            <a:r>
              <a:rPr lang="bn-IN" sz="2800" i="1" dirty="0" smtClean="0"/>
              <a:t>করতে  পারবে  ৷</a:t>
            </a:r>
            <a:endParaRPr lang="en-US" sz="2800" i="1" dirty="0" smtClean="0"/>
          </a:p>
          <a:p>
            <a:pPr algn="ctr"/>
            <a:r>
              <a:rPr lang="en-US" sz="2800" i="1" dirty="0" smtClean="0"/>
              <a:t>১৯.</a:t>
            </a:r>
            <a:r>
              <a:rPr lang="bn-IN" sz="2800" i="1" dirty="0" smtClean="0"/>
              <a:t>২.১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সমহর</a:t>
            </a:r>
            <a:r>
              <a:rPr lang="en-US" sz="2800" i="1" dirty="0" smtClean="0"/>
              <a:t>  </a:t>
            </a:r>
            <a:r>
              <a:rPr lang="bn-IN" sz="2800" i="1" dirty="0" smtClean="0"/>
              <a:t>বিশিষ্ট  ভগ্নাংশের  মানের  তুলনা  করতে  পারবে  এবং  প্রতীক  ব্যবহার  করে  ঊধ্ব</a:t>
            </a:r>
            <a:r>
              <a:rPr lang="en-US" sz="2800" i="1" dirty="0" err="1" smtClean="0"/>
              <a:t>ক্রমে</a:t>
            </a:r>
            <a:r>
              <a:rPr lang="en-US" sz="2800" i="1" dirty="0" smtClean="0"/>
              <a:t>  ও  </a:t>
            </a:r>
            <a:r>
              <a:rPr lang="en-US" sz="2800" i="1" dirty="0" err="1" smtClean="0"/>
              <a:t>অধঃক্রমে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সাজাতে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পারবে</a:t>
            </a:r>
            <a:r>
              <a:rPr lang="en-US" sz="2800" i="1" dirty="0" smtClean="0"/>
              <a:t>।</a:t>
            </a:r>
          </a:p>
          <a:p>
            <a:pPr algn="ctr"/>
            <a:r>
              <a:rPr lang="en-US" sz="2800" i="1" dirty="0" smtClean="0"/>
              <a:t>১৯.২.২।সমলব  </a:t>
            </a:r>
            <a:r>
              <a:rPr lang="en-US" sz="2800" i="1" dirty="0" err="1" smtClean="0"/>
              <a:t>বিশিষ্ট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ভগ্নাংশের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মানের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তুলনা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করতে</a:t>
            </a:r>
            <a:r>
              <a:rPr lang="en-US" sz="2800" i="1" dirty="0" smtClean="0"/>
              <a:t>  </a:t>
            </a:r>
            <a:r>
              <a:rPr lang="en-US" sz="2800" i="1" dirty="0" err="1" smtClean="0"/>
              <a:t>পারবে</a:t>
            </a:r>
            <a:r>
              <a:rPr lang="en-US" sz="2800" i="1" dirty="0" smtClean="0"/>
              <a:t> ।</a:t>
            </a:r>
            <a:endParaRPr lang="en-US" sz="2800" dirty="0" smtClean="0"/>
          </a:p>
          <a:p>
            <a:r>
              <a:rPr lang="en-US" sz="3200" dirty="0" smtClean="0"/>
              <a:t>      </a:t>
            </a:r>
            <a:endParaRPr lang="bn-IN" sz="32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14401"/>
            <a:ext cx="5867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সবাই কেমন আছো</a:t>
            </a:r>
            <a:r>
              <a:rPr lang="en-US" dirty="0" smtClean="0"/>
              <a:t> ? </a:t>
            </a:r>
            <a:r>
              <a:rPr lang="bn-IN" dirty="0" smtClean="0"/>
              <a:t>গ</a:t>
            </a:r>
            <a:r>
              <a:rPr lang="en-US" dirty="0" smtClean="0"/>
              <a:t>ত </a:t>
            </a:r>
            <a:r>
              <a:rPr lang="en-US" dirty="0" err="1" smtClean="0"/>
              <a:t>ক্লাসে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গ,সা,গু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ছিলাম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err="1" smtClean="0"/>
              <a:t>গ,সা,গু</a:t>
            </a:r>
            <a:r>
              <a:rPr lang="en-US" sz="4000" dirty="0" smtClean="0"/>
              <a:t>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পূণ</a:t>
            </a:r>
            <a:r>
              <a:rPr lang="en-US" sz="4000" dirty="0" smtClean="0"/>
              <a:t> </a:t>
            </a:r>
            <a:r>
              <a:rPr lang="en-US" sz="4000" dirty="0" err="1" smtClean="0"/>
              <a:t>রুপ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505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গরিষ্ঠ  সাধারন  গুণ নীয়ক  </a:t>
            </a:r>
            <a:r>
              <a:rPr lang="bn-IN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647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১.</a:t>
            </a:r>
            <a:r>
              <a:rPr lang="as-IN" sz="5400" dirty="0" smtClean="0">
                <a:solidFill>
                  <a:srgbClr val="00B050"/>
                </a:solidFill>
              </a:rPr>
              <a:t>ভ</a:t>
            </a:r>
            <a:r>
              <a:rPr lang="en-US" sz="5400" dirty="0" err="1" smtClean="0">
                <a:solidFill>
                  <a:srgbClr val="00B050"/>
                </a:solidFill>
              </a:rPr>
              <a:t>গ্নাংশ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কাকে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বলে</a:t>
            </a:r>
            <a:r>
              <a:rPr lang="en-US" sz="5400" dirty="0" smtClean="0">
                <a:solidFill>
                  <a:srgbClr val="00B050"/>
                </a:solidFill>
              </a:rPr>
              <a:t> ?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95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 পূর্ণ সংখ্যা বা আস্তবস্তু সমান ভাগে বা অংশে বিভাক্ত করাকে ভগ্নাংশ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7543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২.</a:t>
            </a:r>
            <a:r>
              <a:rPr lang="as-IN" sz="4400" dirty="0" smtClean="0"/>
              <a:t> ভ</a:t>
            </a:r>
            <a:r>
              <a:rPr lang="en-US" sz="4400" dirty="0" err="1" smtClean="0"/>
              <a:t>গ্নাংশ</a:t>
            </a:r>
            <a:r>
              <a:rPr lang="en-US" sz="4400" dirty="0" smtClean="0"/>
              <a:t> </a:t>
            </a:r>
            <a:r>
              <a:rPr lang="en-US" sz="4400" dirty="0" err="1" smtClean="0"/>
              <a:t>কত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</a:t>
            </a:r>
            <a:r>
              <a:rPr lang="en-US" sz="4400" dirty="0" smtClean="0"/>
              <a:t> </a:t>
            </a:r>
            <a:r>
              <a:rPr lang="as-IN" sz="4400" dirty="0" smtClean="0"/>
              <a:t>ও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ভগ্নাংশ  তিন  প্রকার । যথাঃ  ১।প্রকৃত  ভগ্নাংশ ।</a:t>
            </a:r>
          </a:p>
          <a:p>
            <a:r>
              <a:rPr lang="bn-IN" sz="3200" dirty="0" smtClean="0"/>
              <a:t> </a:t>
            </a:r>
            <a:r>
              <a:rPr lang="bn-IN" sz="3200" dirty="0" smtClean="0"/>
              <a:t>                                         ২।  অ প্র কৃত  ভগ্নাংশ  ।</a:t>
            </a:r>
          </a:p>
          <a:p>
            <a:r>
              <a:rPr lang="bn-IN" sz="3200" dirty="0" smtClean="0"/>
              <a:t> </a:t>
            </a:r>
            <a:r>
              <a:rPr lang="bn-IN" sz="3200" dirty="0" smtClean="0"/>
              <a:t>                                         ৩।   মিশ্র  ভগ্নাংশ  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0519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/>
              <a:t>আজ</a:t>
            </a:r>
            <a:r>
              <a:rPr lang="en-US" sz="4800" dirty="0" smtClean="0"/>
              <a:t> </a:t>
            </a:r>
            <a:r>
              <a:rPr lang="en-US" sz="4800" dirty="0" err="1" smtClean="0"/>
              <a:t>আমরা</a:t>
            </a:r>
            <a:r>
              <a:rPr lang="en-US" sz="4800" dirty="0" smtClean="0"/>
              <a:t>  </a:t>
            </a:r>
            <a:r>
              <a:rPr lang="en-US" sz="4800" dirty="0" err="1" smtClean="0"/>
              <a:t>প্রকৃত</a:t>
            </a:r>
            <a:r>
              <a:rPr lang="en-US" sz="4800" dirty="0" smtClean="0"/>
              <a:t> </a:t>
            </a:r>
            <a:r>
              <a:rPr lang="en-US" sz="4800" dirty="0" err="1" smtClean="0"/>
              <a:t>ভগ্নাংশ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আলোচনা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</a:t>
            </a:r>
            <a:r>
              <a:rPr lang="bn-IN" sz="4800" dirty="0" smtClean="0"/>
              <a:t>।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4478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 পাঠ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প্রকৃত ভগ্নাংশ  কাকে বলে ?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যে ভগ্নাংশের  লব  ছোট হর বড়  তাকে  প্রকৃত  ভগ্নাংশ বলে ।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581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যেমনঃ    ১  লব</a:t>
            </a:r>
          </a:p>
          <a:p>
            <a:pPr algn="ctr"/>
            <a:r>
              <a:rPr lang="bn-IN" sz="3600" dirty="0" smtClean="0"/>
              <a:t> </a:t>
            </a:r>
            <a:r>
              <a:rPr lang="bn-IN" sz="3600" dirty="0" smtClean="0"/>
              <a:t>                      </a:t>
            </a:r>
            <a:r>
              <a:rPr lang="en-US" sz="3600" dirty="0" smtClean="0"/>
              <a:t>−−</a:t>
            </a:r>
            <a:r>
              <a:rPr lang="bn-IN" sz="3600" dirty="0" smtClean="0"/>
              <a:t> ভাগ চিহ্ন</a:t>
            </a:r>
          </a:p>
          <a:p>
            <a:pPr algn="ctr"/>
            <a:r>
              <a:rPr lang="bn-IN" sz="3600" dirty="0" smtClean="0"/>
              <a:t> </a:t>
            </a:r>
            <a:r>
              <a:rPr lang="bn-IN" sz="3600" dirty="0" smtClean="0"/>
              <a:t>               ৪    হর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এখানে লব ছোট  হর  বড়   তাই  এটা  প্রকৃত  ভগ্নাংশ  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14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685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চিএ</a:t>
            </a:r>
            <a:r>
              <a:rPr lang="en-US" sz="5400" dirty="0" smtClean="0"/>
              <a:t> </a:t>
            </a:r>
            <a:r>
              <a:rPr lang="en-US" sz="5400" dirty="0" err="1" smtClean="0"/>
              <a:t>দেখে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বল</a:t>
            </a:r>
            <a:endParaRPr lang="en-US" sz="5400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2AC81288-2546-4533-B6F3-0FE4F30F1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5998229"/>
              </p:ext>
            </p:extLst>
          </p:nvPr>
        </p:nvGraphicFramePr>
        <p:xfrm>
          <a:off x="-228600" y="1524000"/>
          <a:ext cx="2133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xmlns="" id="{2AD6273C-9014-411D-A83F-CE32AECDF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44007157"/>
              </p:ext>
            </p:extLst>
          </p:nvPr>
        </p:nvGraphicFramePr>
        <p:xfrm>
          <a:off x="6705600" y="1524000"/>
          <a:ext cx="1828800" cy="144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3528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প্রথম বলটি  চারটি  সমান  অংশে   ভাগ করা হয়েছে । এই  ৪ খন্ড দাগের     নিচে  লাল  ২ খন্ড  দাগের  উপরে।  যেমনঃ  ২    উপরেরটা লব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</a:t>
            </a:r>
            <a:r>
              <a:rPr lang="en-US" dirty="0" smtClean="0"/>
              <a:t>−</a:t>
            </a:r>
            <a:r>
              <a:rPr lang="bn-IN" dirty="0" smtClean="0"/>
              <a:t>  এই  দাগ হলো ভাগ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৪     নিচেরটা  হর</a:t>
            </a:r>
          </a:p>
          <a:p>
            <a:r>
              <a:rPr lang="bn-IN" dirty="0" smtClean="0"/>
              <a:t>অর্থাৎ  ২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</a:t>
            </a:r>
            <a:r>
              <a:rPr lang="en-US" dirty="0" smtClean="0"/>
              <a:t>−−</a:t>
            </a:r>
            <a:r>
              <a:rPr lang="bn-IN" dirty="0" smtClean="0"/>
              <a:t>  এটাকে বলতে পারি।  চার 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৪   </a:t>
            </a:r>
          </a:p>
          <a:p>
            <a:r>
              <a:rPr lang="bn-IN" dirty="0" smtClean="0"/>
              <a:t>ভাগের দুই  ভাগ  বা  চারের দুই  অংশ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0480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একই  ভাবে বলতে পারি।</a:t>
            </a:r>
          </a:p>
          <a:p>
            <a:r>
              <a:rPr lang="bn-IN" dirty="0" smtClean="0"/>
              <a:t>বলটি ৩ ভাগ করা হয়েছে । এই  ৩নিব নিচে  এবং লাল করা  ১ অংশ নিব  উপরে । যেমনঃ  ১  লব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                    </a:t>
            </a:r>
            <a:r>
              <a:rPr lang="en-US" dirty="0" smtClean="0"/>
              <a:t>−</a:t>
            </a:r>
            <a:r>
              <a:rPr lang="bn-IN" dirty="0" smtClean="0"/>
              <a:t>  ভাগ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                    ৩  হর</a:t>
            </a:r>
          </a:p>
          <a:p>
            <a:r>
              <a:rPr lang="bn-IN" dirty="0" smtClean="0"/>
              <a:t>অর্থাৎ    ১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</a:t>
            </a:r>
            <a:r>
              <a:rPr lang="en-US" dirty="0" smtClean="0"/>
              <a:t>−</a:t>
            </a:r>
            <a:r>
              <a:rPr lang="bn-IN" dirty="0" smtClean="0"/>
              <a:t>    এটাকে  বলতে পারি  ।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৩</a:t>
            </a:r>
          </a:p>
          <a:p>
            <a:endParaRPr lang="bn-IN" dirty="0" smtClean="0"/>
          </a:p>
          <a:p>
            <a:r>
              <a:rPr lang="bn-IN" dirty="0" smtClean="0"/>
              <a:t>তিন  ভাগেরএক ভাগ   বা  তিনের  এক অংশ    ।					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828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১ লব</a:t>
            </a:r>
          </a:p>
          <a:p>
            <a:r>
              <a:rPr lang="bn-IN" dirty="0" smtClean="0"/>
              <a:t> </a:t>
            </a:r>
            <a:r>
              <a:rPr lang="en-US" dirty="0" smtClean="0"/>
              <a:t>−</a:t>
            </a:r>
            <a:r>
              <a:rPr lang="bn-IN" dirty="0" smtClean="0"/>
              <a:t>-ভাগ</a:t>
            </a:r>
          </a:p>
          <a:p>
            <a:r>
              <a:rPr lang="bn-IN" dirty="0" smtClean="0"/>
              <a:t> </a:t>
            </a:r>
            <a:r>
              <a:rPr lang="bn-IN" dirty="0" smtClean="0"/>
              <a:t> ৩ হর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2362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২    লব</a:t>
            </a:r>
          </a:p>
          <a:p>
            <a:r>
              <a:rPr lang="en-US" dirty="0" smtClean="0"/>
              <a:t>−−</a:t>
            </a:r>
            <a:r>
              <a:rPr lang="bn-IN" dirty="0" smtClean="0"/>
              <a:t>  ভাগ</a:t>
            </a:r>
          </a:p>
          <a:p>
            <a:r>
              <a:rPr lang="bn-IN" dirty="0" smtClean="0"/>
              <a:t>৪    হর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478</TotalTime>
  <Words>422</Words>
  <Application>Microsoft Office PowerPoint</Application>
  <PresentationFormat>On-screen Show (4:3)</PresentationFormat>
  <Paragraphs>85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এসো আমরা নিচের ভগ্নাংশগুলো থেকে প্রকৃত ভগ্নাংশ এবং ১ এর সমান ভগ্নাংশ  খুজে বের করি।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Gazi Computer</dc:creator>
  <cp:lastModifiedBy>use</cp:lastModifiedBy>
  <cp:revision>60</cp:revision>
  <dcterms:created xsi:type="dcterms:W3CDTF">2006-08-16T00:00:00Z</dcterms:created>
  <dcterms:modified xsi:type="dcterms:W3CDTF">2020-03-30T10:00:56Z</dcterms:modified>
</cp:coreProperties>
</file>