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3" r:id="rId2"/>
    <p:sldId id="284" r:id="rId3"/>
    <p:sldId id="265" r:id="rId4"/>
    <p:sldId id="268" r:id="rId5"/>
    <p:sldId id="267" r:id="rId6"/>
    <p:sldId id="283" r:id="rId7"/>
    <p:sldId id="269" r:id="rId8"/>
    <p:sldId id="270" r:id="rId9"/>
    <p:sldId id="271" r:id="rId10"/>
    <p:sldId id="279" r:id="rId11"/>
    <p:sldId id="278" r:id="rId12"/>
    <p:sldId id="282" r:id="rId13"/>
    <p:sldId id="272" r:id="rId14"/>
    <p:sldId id="274" r:id="rId15"/>
    <p:sldId id="277" r:id="rId16"/>
    <p:sldId id="26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2016" y="-54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A6F3A3-540F-480B-AC0D-3523C8C6A337}" type="datetimeFigureOut">
              <a:rPr lang="en-US" smtClean="0"/>
              <a:t>3/30/2020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CA2A4-F36D-4A9A-A3FE-87FC5291C7E3}" type="slidenum">
              <a:rPr lang="en-US" smtClean="0"/>
              <a:t>‹#›</a:t>
            </a:fld>
            <a:endParaRPr lang="en-US"/>
          </a:p>
        </p:txBody>
      </p:sp>
    </p:spTree>
    <p:extLst>
      <p:ext uri="{BB962C8B-B14F-4D97-AF65-F5344CB8AC3E}">
        <p14:creationId xmlns:p14="http://schemas.microsoft.com/office/powerpoint/2010/main" val="3237668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21F818-9A35-4590-B724-43891C6D39F0}" type="slidenum">
              <a:rPr lang="en-US" smtClean="0"/>
              <a:pPr/>
              <a:t>2</a:t>
            </a:fld>
            <a:endParaRPr lang="en-US"/>
          </a:p>
        </p:txBody>
      </p:sp>
    </p:spTree>
    <p:extLst>
      <p:ext uri="{BB962C8B-B14F-4D97-AF65-F5344CB8AC3E}">
        <p14:creationId xmlns:p14="http://schemas.microsoft.com/office/powerpoint/2010/main" val="2657135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3/30/2020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3.jpg"/><Relationship Id="rId1" Type="http://schemas.openxmlformats.org/officeDocument/2006/relationships/slideLayout" Target="../slideLayouts/slideLayout6.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12.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image" Target="../media/image9.jpg"/><Relationship Id="rId1" Type="http://schemas.openxmlformats.org/officeDocument/2006/relationships/slideLayout" Target="../slideLayouts/slideLayout7.xml"/><Relationship Id="rId4" Type="http://schemas.openxmlformats.org/officeDocument/2006/relationships/image" Target="../media/image18.jpg"/></Relationships>
</file>

<file path=ppt/slides/_rels/slide13.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1143000"/>
          </a:xfrm>
          <a:solidFill>
            <a:schemeClr val="bg1"/>
          </a:solidFill>
        </p:spPr>
        <p:txBody>
          <a:bodyPr>
            <a:noAutofit/>
          </a:bodyPr>
          <a:lstStyle/>
          <a:p>
            <a:r>
              <a:rPr lang="bn-IN" sz="5400" b="1" dirty="0" smtClean="0">
                <a:latin typeface="NikoshBAN" pitchFamily="2" charset="0"/>
                <a:cs typeface="NikoshBAN" pitchFamily="2" charset="0"/>
              </a:rPr>
              <a:t>শুভেচ্ছা</a:t>
            </a:r>
            <a:r>
              <a:rPr lang="bn-BD" sz="5400" b="1" dirty="0" smtClean="0">
                <a:latin typeface="NikoshBAN" pitchFamily="2" charset="0"/>
                <a:cs typeface="NikoshBAN" pitchFamily="2" charset="0"/>
              </a:rPr>
              <a:t/>
            </a:r>
            <a:br>
              <a:rPr lang="bn-BD" sz="5400" b="1" dirty="0" smtClean="0">
                <a:latin typeface="NikoshBAN" pitchFamily="2" charset="0"/>
                <a:cs typeface="NikoshBAN" pitchFamily="2" charset="0"/>
              </a:rPr>
            </a:br>
            <a:endParaRPr lang="en-US" sz="5400" b="1" dirty="0">
              <a:latin typeface="NikoshBAN" pitchFamily="2" charset="0"/>
              <a:cs typeface="NikoshBAN" pitchFamily="2"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1371600"/>
            <a:ext cx="8382000" cy="5121965"/>
          </a:xfrm>
        </p:spPr>
      </p:pic>
    </p:spTree>
    <p:extLst>
      <p:ext uri="{BB962C8B-B14F-4D97-AF65-F5344CB8AC3E}">
        <p14:creationId xmlns:p14="http://schemas.microsoft.com/office/powerpoint/2010/main" val="4250884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92762"/>
          </a:xfrm>
        </p:spPr>
        <p:txBody>
          <a:bodyPr/>
          <a:lstStyle/>
          <a:p>
            <a:r>
              <a:rPr lang="bn-BD" dirty="0">
                <a:latin typeface="NikoshBAN" pitchFamily="2" charset="0"/>
                <a:cs typeface="NikoshBAN" pitchFamily="2" charset="0"/>
              </a:rPr>
              <a:t/>
            </a:r>
            <a:br>
              <a:rPr lang="bn-BD" dirty="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smtClean="0">
                <a:latin typeface="NikoshBAN" pitchFamily="2" charset="0"/>
                <a:cs typeface="NikoshBAN" pitchFamily="2" charset="0"/>
              </a:rPr>
              <a:t>আমাদের দেশ ফুলের দেশ, ফলের দেশ। </a:t>
            </a:r>
            <a:br>
              <a:rPr lang="bn-BD" dirty="0" smtClean="0">
                <a:latin typeface="NikoshBAN" pitchFamily="2" charset="0"/>
                <a:cs typeface="NikoshBAN" pitchFamily="2" charset="0"/>
              </a:rPr>
            </a:br>
            <a:r>
              <a:rPr lang="bn-BD" dirty="0" smtClean="0">
                <a:latin typeface="NikoshBAN" pitchFamily="2" charset="0"/>
                <a:cs typeface="NikoshBAN" pitchFamily="2" charset="0"/>
              </a:rPr>
              <a:t>নানা রঙের ও নানা রকমের ফুলফল দেখা যায় সারা বছর জুড়ে। </a:t>
            </a:r>
            <a:endParaRPr lang="en-US" dirty="0">
              <a:latin typeface="NikoshBAN" pitchFamily="2" charset="0"/>
              <a:cs typeface="NikoshBAN"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04800"/>
            <a:ext cx="3124200" cy="23622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84697" y="304800"/>
            <a:ext cx="2833688" cy="236219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18384" y="293075"/>
            <a:ext cx="2268416" cy="2373923"/>
          </a:xfrm>
          <a:prstGeom prst="rect">
            <a:avLst/>
          </a:prstGeom>
        </p:spPr>
      </p:pic>
    </p:spTree>
    <p:extLst>
      <p:ext uri="{BB962C8B-B14F-4D97-AF65-F5344CB8AC3E}">
        <p14:creationId xmlns:p14="http://schemas.microsoft.com/office/powerpoint/2010/main" val="2773689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heel(1)">
                                      <p:cBhvr>
                                        <p:cTn id="2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199" y="311727"/>
            <a:ext cx="8334376" cy="3295650"/>
          </a:xfrm>
        </p:spPr>
        <p:txBody>
          <a:bodyPr/>
          <a:lstStyle/>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304800"/>
            <a:ext cx="2819399" cy="3200399"/>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2691" y="304800"/>
            <a:ext cx="2923309" cy="3304313"/>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304800"/>
            <a:ext cx="2695575" cy="3304673"/>
          </a:xfrm>
          <a:prstGeom prst="rect">
            <a:avLst/>
          </a:prstGeom>
        </p:spPr>
      </p:pic>
      <p:sp>
        <p:nvSpPr>
          <p:cNvPr id="10" name="Subtitle 9"/>
          <p:cNvSpPr>
            <a:spLocks noGrp="1"/>
          </p:cNvSpPr>
          <p:nvPr>
            <p:ph type="subTitle" idx="1"/>
          </p:nvPr>
        </p:nvSpPr>
        <p:spPr/>
        <p:style>
          <a:lnRef idx="1">
            <a:schemeClr val="accent6"/>
          </a:lnRef>
          <a:fillRef idx="2">
            <a:schemeClr val="accent6"/>
          </a:fillRef>
          <a:effectRef idx="1">
            <a:schemeClr val="accent6"/>
          </a:effectRef>
          <a:fontRef idx="minor">
            <a:schemeClr val="dk1"/>
          </a:fontRef>
        </p:style>
        <p:txBody>
          <a:bodyPr>
            <a:noAutofit/>
          </a:bodyPr>
          <a:lstStyle/>
          <a:p>
            <a:r>
              <a:rPr lang="bn-BD" sz="4000" dirty="0" smtClean="0">
                <a:latin typeface="NikoshBAN" pitchFamily="2" charset="0"/>
                <a:cs typeface="NikoshBAN" pitchFamily="2" charset="0"/>
              </a:rPr>
              <a:t>গোলাপ ফোটে সারা বছর। লাল, সাদা, গোলাপি বিভিন্ন রঙের। গোলাপের সুগান্ধ আছে। </a:t>
            </a:r>
            <a:endParaRPr lang="en-US" sz="4000" dirty="0">
              <a:latin typeface="NikoshBAN" pitchFamily="2" charset="0"/>
              <a:cs typeface="NikoshBAN" pitchFamily="2" charset="0"/>
            </a:endParaRPr>
          </a:p>
        </p:txBody>
      </p:sp>
    </p:spTree>
    <p:extLst>
      <p:ext uri="{BB962C8B-B14F-4D97-AF65-F5344CB8AC3E}">
        <p14:creationId xmlns:p14="http://schemas.microsoft.com/office/powerpoint/2010/main" val="343105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animEffect transition="in" filter="circle(in)">
                                      <p:cBhvr>
                                        <p:cTn id="19"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09600"/>
            <a:ext cx="2667000" cy="22098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90925" y="609600"/>
            <a:ext cx="2657475" cy="2206336"/>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609600"/>
            <a:ext cx="2524125" cy="2209800"/>
          </a:xfrm>
          <a:prstGeom prst="rect">
            <a:avLst/>
          </a:prstGeom>
        </p:spPr>
      </p:pic>
      <p:sp>
        <p:nvSpPr>
          <p:cNvPr id="9" name="TextBox 8"/>
          <p:cNvSpPr txBox="1"/>
          <p:nvPr/>
        </p:nvSpPr>
        <p:spPr>
          <a:xfrm>
            <a:off x="914400" y="3581400"/>
            <a:ext cx="7543800" cy="2308324"/>
          </a:xfrm>
          <a:prstGeom prst="rect">
            <a:avLst/>
          </a:prstGeom>
          <a:solidFill>
            <a:schemeClr val="accent6">
              <a:lumMod val="60000"/>
              <a:lumOff val="40000"/>
            </a:schemeClr>
          </a:solidFill>
        </p:spPr>
        <p:txBody>
          <a:bodyPr wrap="square" rtlCol="0">
            <a:spAutoFit/>
          </a:bodyPr>
          <a:lstStyle/>
          <a:p>
            <a:r>
              <a:rPr lang="bn-BD" sz="4800" dirty="0" smtClean="0">
                <a:latin typeface="NikoshBAN" pitchFamily="2" charset="0"/>
                <a:cs typeface="NikoshBAN" pitchFamily="2" charset="0"/>
              </a:rPr>
              <a:t>লাল রং নিয়ে ফোটে কৃষ্ণচূড়া, শিমুল, পলাশ। এগুলো দেখতে খুবই সুন্দর কিন্তু</a:t>
            </a:r>
          </a:p>
          <a:p>
            <a:r>
              <a:rPr lang="bn-BD" sz="4800" dirty="0" smtClean="0">
                <a:latin typeface="NikoshBAN" pitchFamily="2" charset="0"/>
                <a:cs typeface="NikoshBAN" pitchFamily="2" charset="0"/>
              </a:rPr>
              <a:t>সুবাস নেই। </a:t>
            </a: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72252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style.rotation</p:attrName>
                                        </p:attrNameLst>
                                      </p:cBhvr>
                                      <p:tavLst>
                                        <p:tav tm="0">
                                          <p:val>
                                            <p:fltVal val="90"/>
                                          </p:val>
                                        </p:tav>
                                        <p:tav tm="100000">
                                          <p:val>
                                            <p:fltVal val="0"/>
                                          </p:val>
                                        </p:tav>
                                      </p:tavLst>
                                    </p:anim>
                                    <p:animEffect transition="in" filter="fade">
                                      <p:cBhvr>
                                        <p:cTn id="25"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noAutofit/>
          </a:bodyPr>
          <a:lstStyle/>
          <a:p>
            <a:r>
              <a:rPr lang="bn-BD" sz="8000" dirty="0" smtClean="0">
                <a:latin typeface="NikoshBAN" pitchFamily="2" charset="0"/>
                <a:cs typeface="NikoshBAN" pitchFamily="2" charset="0"/>
              </a:rPr>
              <a:t>শিক্ষার্থীর পাঠ </a:t>
            </a:r>
            <a:endParaRPr lang="en-US" sz="8000" dirty="0">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1" y="1371600"/>
            <a:ext cx="6781800" cy="5181600"/>
          </a:xfrm>
        </p:spPr>
      </p:pic>
    </p:spTree>
    <p:extLst>
      <p:ext uri="{BB962C8B-B14F-4D97-AF65-F5344CB8AC3E}">
        <p14:creationId xmlns:p14="http://schemas.microsoft.com/office/powerpoint/2010/main" val="2590449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817" y="716973"/>
            <a:ext cx="7502236" cy="4433454"/>
          </a:xfrm>
          <a:solidFill>
            <a:schemeClr val="bg1"/>
          </a:solidFill>
        </p:spPr>
        <p:txBody>
          <a:bodyPr>
            <a:normAutofit fontScale="90000"/>
          </a:bodyPr>
          <a:lstStyle/>
          <a:p>
            <a:r>
              <a:rPr lang="bn-BD" sz="3600" dirty="0" smtClean="0">
                <a:latin typeface="NikoshBAN" pitchFamily="2" charset="0"/>
                <a:cs typeface="NikoshBAN" pitchFamily="2" charset="0"/>
              </a:rPr>
              <a:t>দলের কাজঃ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কোনটি কী রঙের ফুল তা লিখিঃ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জবা, টগর, কাশ, পলাশ, গাদা, শিমুল, কৃষ্ণচুড়া, শাপলা, গোলাপি। </a:t>
            </a:r>
            <a:br>
              <a:rPr lang="bn-BD" sz="3600" dirty="0" smtClean="0">
                <a:latin typeface="NikoshBAN" pitchFamily="2" charset="0"/>
                <a:cs typeface="NikoshBAN" pitchFamily="2" charset="0"/>
              </a:rPr>
            </a:br>
            <a:r>
              <a:rPr lang="bn-BD" sz="3600" dirty="0">
                <a:latin typeface="NikoshBAN" pitchFamily="2" charset="0"/>
                <a:cs typeface="NikoshBAN" pitchFamily="2" charset="0"/>
              </a:rPr>
              <a:t/>
            </a:r>
            <a:br>
              <a:rPr lang="bn-BD" sz="3600" dirty="0">
                <a:latin typeface="NikoshBAN" pitchFamily="2" charset="0"/>
                <a:cs typeface="NikoshBAN" pitchFamily="2" charset="0"/>
              </a:rPr>
            </a:br>
            <a:r>
              <a:rPr lang="bn-BD" sz="3600" dirty="0" smtClean="0">
                <a:latin typeface="NikoshBAN" pitchFamily="2" charset="0"/>
                <a:cs typeface="NikoshBAN" pitchFamily="2" charset="0"/>
              </a:rPr>
              <a:t/>
            </a:r>
            <a:br>
              <a:rPr lang="bn-BD" sz="3600" dirty="0" smtClean="0">
                <a:latin typeface="NikoshBAN" pitchFamily="2" charset="0"/>
                <a:cs typeface="NikoshBAN" pitchFamily="2" charset="0"/>
              </a:rPr>
            </a:br>
            <a:r>
              <a:rPr lang="bn-BD" sz="3600" dirty="0">
                <a:latin typeface="NikoshBAN" pitchFamily="2" charset="0"/>
                <a:cs typeface="NikoshBAN" pitchFamily="2" charset="0"/>
              </a:rPr>
              <a:t/>
            </a:r>
            <a:br>
              <a:rPr lang="bn-BD" sz="3600" dirty="0">
                <a:latin typeface="NikoshBAN" pitchFamily="2" charset="0"/>
                <a:cs typeface="NikoshBAN" pitchFamily="2" charset="0"/>
              </a:rPr>
            </a:br>
            <a:endParaRPr lang="en-US" sz="3600" dirty="0">
              <a:latin typeface="NikoshBAN" pitchFamily="2" charset="0"/>
              <a:cs typeface="NikoshBAN"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148487755"/>
              </p:ext>
            </p:extLst>
          </p:nvPr>
        </p:nvGraphicFramePr>
        <p:xfrm>
          <a:off x="838200" y="3429001"/>
          <a:ext cx="6108293" cy="1295400"/>
        </p:xfrm>
        <a:graphic>
          <a:graphicData uri="http://schemas.openxmlformats.org/drawingml/2006/table">
            <a:tbl>
              <a:tblPr firstRow="1" bandRow="1">
                <a:tableStyleId>{5940675A-B579-460E-94D1-54222C63F5DA}</a:tableStyleId>
              </a:tblPr>
              <a:tblGrid>
                <a:gridCol w="1769541">
                  <a:extLst>
                    <a:ext uri="{9D8B030D-6E8A-4147-A177-3AD203B41FA5}">
                      <a16:colId xmlns:a16="http://schemas.microsoft.com/office/drawing/2014/main" xmlns="" val="20000"/>
                    </a:ext>
                  </a:extLst>
                </a:gridCol>
                <a:gridCol w="1003618">
                  <a:extLst>
                    <a:ext uri="{9D8B030D-6E8A-4147-A177-3AD203B41FA5}">
                      <a16:colId xmlns:a16="http://schemas.microsoft.com/office/drawing/2014/main" xmlns="" val="20001"/>
                    </a:ext>
                  </a:extLst>
                </a:gridCol>
                <a:gridCol w="1769541">
                  <a:extLst>
                    <a:ext uri="{9D8B030D-6E8A-4147-A177-3AD203B41FA5}">
                      <a16:colId xmlns:a16="http://schemas.microsoft.com/office/drawing/2014/main" xmlns="" val="20002"/>
                    </a:ext>
                  </a:extLst>
                </a:gridCol>
                <a:gridCol w="1565593">
                  <a:extLst>
                    <a:ext uri="{9D8B030D-6E8A-4147-A177-3AD203B41FA5}">
                      <a16:colId xmlns:a16="http://schemas.microsoft.com/office/drawing/2014/main" xmlns="" val="20003"/>
                    </a:ext>
                  </a:extLst>
                </a:gridCol>
              </a:tblGrid>
              <a:tr h="594360">
                <a:tc>
                  <a:txBody>
                    <a:bodyPr/>
                    <a:lstStyle/>
                    <a:p>
                      <a:r>
                        <a:rPr lang="bn-BD" sz="2800" dirty="0" smtClean="0"/>
                        <a:t>সাদা </a:t>
                      </a:r>
                      <a:endParaRPr lang="en-US" sz="2800" dirty="0">
                        <a:latin typeface="NikoshBAN" pitchFamily="2" charset="0"/>
                        <a:cs typeface="NikoshBAN" pitchFamily="2" charset="0"/>
                      </a:endParaRPr>
                    </a:p>
                  </a:txBody>
                  <a:tcPr/>
                </a:tc>
                <a:tc>
                  <a:txBody>
                    <a:bodyPr/>
                    <a:lstStyle/>
                    <a:p>
                      <a:r>
                        <a:rPr lang="bn-BD" sz="2800" dirty="0" smtClean="0"/>
                        <a:t>লাল </a:t>
                      </a:r>
                      <a:endParaRPr lang="en-US" sz="2800" dirty="0"/>
                    </a:p>
                  </a:txBody>
                  <a:tcPr/>
                </a:tc>
                <a:tc>
                  <a:txBody>
                    <a:bodyPr/>
                    <a:lstStyle/>
                    <a:p>
                      <a:r>
                        <a:rPr lang="bn-BD" sz="2800" b="0" dirty="0" smtClean="0"/>
                        <a:t>হলুদ </a:t>
                      </a:r>
                      <a:endParaRPr lang="en-US" sz="2800" b="0" dirty="0"/>
                    </a:p>
                  </a:txBody>
                  <a:tcPr/>
                </a:tc>
                <a:tc>
                  <a:txBody>
                    <a:bodyPr/>
                    <a:lstStyle/>
                    <a:p>
                      <a:r>
                        <a:rPr lang="bn-BD" sz="2800" dirty="0" smtClean="0"/>
                        <a:t>গোলাপি</a:t>
                      </a:r>
                      <a:r>
                        <a:rPr lang="bn-BD" sz="2800" baseline="0" dirty="0" smtClean="0"/>
                        <a:t> </a:t>
                      </a:r>
                      <a:endParaRPr lang="en-US" sz="2800" dirty="0"/>
                    </a:p>
                  </a:txBody>
                  <a:tcPr/>
                </a:tc>
                <a:extLst>
                  <a:ext uri="{0D108BD9-81ED-4DB2-BD59-A6C34878D82A}">
                    <a16:rowId xmlns:a16="http://schemas.microsoft.com/office/drawing/2014/main" xmlns="" val="10000"/>
                  </a:ext>
                </a:extLst>
              </a:tr>
              <a:tr h="579120">
                <a:tc>
                  <a:txBody>
                    <a:bodyPr/>
                    <a:lstStyle/>
                    <a:p>
                      <a:endParaRPr lang="en-US" sz="4000" dirty="0"/>
                    </a:p>
                  </a:txBody>
                  <a:tcPr/>
                </a:tc>
                <a:tc>
                  <a:txBody>
                    <a:bodyPr/>
                    <a:lstStyle/>
                    <a:p>
                      <a:endParaRPr lang="en-US" sz="4000" dirty="0"/>
                    </a:p>
                  </a:txBody>
                  <a:tcPr/>
                </a:tc>
                <a:tc>
                  <a:txBody>
                    <a:bodyPr/>
                    <a:lstStyle/>
                    <a:p>
                      <a:endParaRPr lang="en-US" sz="4000" dirty="0"/>
                    </a:p>
                  </a:txBody>
                  <a:tcPr/>
                </a:tc>
                <a:tc>
                  <a:txBody>
                    <a:bodyPr/>
                    <a:lstStyle/>
                    <a:p>
                      <a:endParaRPr lang="en-US" sz="4000" dirty="0"/>
                    </a:p>
                  </a:txBody>
                  <a:tcPr/>
                </a:tc>
                <a:extLst>
                  <a:ext uri="{0D108BD9-81ED-4DB2-BD59-A6C34878D82A}">
                    <a16:rowId xmlns:a16="http://schemas.microsoft.com/office/drawing/2014/main" xmlns="" val="10001"/>
                  </a:ext>
                </a:extLst>
              </a:tr>
            </a:tbl>
          </a:graphicData>
        </a:graphic>
      </p:graphicFrame>
      <p:sp>
        <p:nvSpPr>
          <p:cNvPr id="6" name="Title 1"/>
          <p:cNvSpPr txBox="1">
            <a:spLocks/>
          </p:cNvSpPr>
          <p:nvPr/>
        </p:nvSpPr>
        <p:spPr>
          <a:xfrm>
            <a:off x="381000" y="228600"/>
            <a:ext cx="7848600" cy="54102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3600" dirty="0" smtClean="0">
                <a:latin typeface="NikoshBAN" pitchFamily="2" charset="0"/>
                <a:cs typeface="NikoshBAN" pitchFamily="2" charset="0"/>
              </a:rPr>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
            </a:r>
            <a:br>
              <a:rPr lang="bn-BD" sz="3600" dirty="0" smtClean="0">
                <a:latin typeface="NikoshBAN" pitchFamily="2" charset="0"/>
                <a:cs typeface="NikoshBAN" pitchFamily="2" charset="0"/>
              </a:rPr>
            </a:br>
            <a:r>
              <a:rPr lang="bn-BD" sz="3600" dirty="0" smtClean="0">
                <a:latin typeface="NikoshBAN" pitchFamily="2" charset="0"/>
                <a:cs typeface="NikoshBAN" pitchFamily="2" charset="0"/>
              </a:rPr>
              <a:t/>
            </a:r>
            <a:br>
              <a:rPr lang="bn-BD" sz="3600" dirty="0" smtClean="0">
                <a:latin typeface="NikoshBAN" pitchFamily="2" charset="0"/>
                <a:cs typeface="NikoshBAN" pitchFamily="2" charset="0"/>
              </a:rPr>
            </a:b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2531233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76400"/>
            <a:ext cx="8229600" cy="2514600"/>
          </a:xfrm>
          <a:solidFill>
            <a:schemeClr val="accent6">
              <a:lumMod val="60000"/>
              <a:lumOff val="40000"/>
            </a:schemeClr>
          </a:solidFill>
        </p:spPr>
        <p:txBody>
          <a:bodyPr>
            <a:normAutofit fontScale="90000"/>
          </a:bodyPr>
          <a:lstStyle/>
          <a:p>
            <a:r>
              <a:rPr lang="bn-IN" sz="6600" dirty="0" smtClean="0">
                <a:latin typeface="NikoshBAN" pitchFamily="2" charset="0"/>
                <a:cs typeface="NikoshBAN" pitchFamily="2" charset="0"/>
              </a:rPr>
              <a:t>1।</a:t>
            </a:r>
            <a:r>
              <a:rPr lang="bn-BD" sz="6600" dirty="0" smtClean="0">
                <a:latin typeface="NikoshBAN" pitchFamily="2" charset="0"/>
                <a:cs typeface="NikoshBAN" pitchFamily="2" charset="0"/>
              </a:rPr>
              <a:t>কী </a:t>
            </a:r>
            <a:r>
              <a:rPr lang="bn-BD" sz="6600" dirty="0" smtClean="0">
                <a:latin typeface="NikoshBAN" pitchFamily="2" charset="0"/>
                <a:cs typeface="NikoshBAN" pitchFamily="2" charset="0"/>
              </a:rPr>
              <a:t>কী ফুল লাল রঙের হয় </a:t>
            </a:r>
            <a:r>
              <a:rPr lang="bn-BD" sz="6600" dirty="0" smtClean="0">
                <a:latin typeface="NikoshBAN" pitchFamily="2" charset="0"/>
                <a:cs typeface="NikoshBAN" pitchFamily="2" charset="0"/>
              </a:rPr>
              <a:t>?</a:t>
            </a:r>
            <a:r>
              <a:rPr lang="bn-IN" sz="6600" dirty="0" smtClean="0">
                <a:latin typeface="NikoshBAN" pitchFamily="2" charset="0"/>
                <a:cs typeface="NikoshBAN" pitchFamily="2" charset="0"/>
              </a:rPr>
              <a:t/>
            </a:r>
            <a:br>
              <a:rPr lang="bn-IN" sz="6600" dirty="0" smtClean="0">
                <a:latin typeface="NikoshBAN" pitchFamily="2" charset="0"/>
                <a:cs typeface="NikoshBAN" pitchFamily="2" charset="0"/>
              </a:rPr>
            </a:br>
            <a:r>
              <a:rPr lang="bn-BD" sz="6600" dirty="0" smtClean="0">
                <a:latin typeface="NikoshBAN" pitchFamily="2" charset="0"/>
                <a:cs typeface="NikoshBAN" pitchFamily="2" charset="0"/>
              </a:rPr>
              <a:t> </a:t>
            </a:r>
            <a:r>
              <a:rPr lang="bn-IN" sz="6600" dirty="0" smtClean="0">
                <a:latin typeface="NikoshBAN" pitchFamily="2" charset="0"/>
                <a:cs typeface="NikoshBAN" pitchFamily="2" charset="0"/>
              </a:rPr>
              <a:t>২</a:t>
            </a:r>
            <a:r>
              <a:rPr lang="bn-IN" sz="6600" dirty="0" smtClean="0">
                <a:latin typeface="NikoshBAN" pitchFamily="2" charset="0"/>
                <a:cs typeface="NikoshBAN" pitchFamily="2" charset="0"/>
              </a:rPr>
              <a:t>।</a:t>
            </a:r>
            <a:r>
              <a:rPr lang="bn-BD" sz="6600" dirty="0">
                <a:latin typeface="NikoshBAN" pitchFamily="2" charset="0"/>
                <a:cs typeface="NikoshBAN" pitchFamily="2" charset="0"/>
              </a:rPr>
              <a:t>কী কী ফুল </a:t>
            </a:r>
            <a:r>
              <a:rPr lang="bn-IN" sz="6600" dirty="0" smtClean="0">
                <a:latin typeface="NikoshBAN" pitchFamily="2" charset="0"/>
                <a:cs typeface="NikoshBAN" pitchFamily="2" charset="0"/>
              </a:rPr>
              <a:t>সাদা </a:t>
            </a:r>
            <a:r>
              <a:rPr lang="bn-BD" sz="6600" dirty="0" smtClean="0">
                <a:latin typeface="NikoshBAN" pitchFamily="2" charset="0"/>
                <a:cs typeface="NikoshBAN" pitchFamily="2" charset="0"/>
              </a:rPr>
              <a:t> </a:t>
            </a:r>
            <a:r>
              <a:rPr lang="bn-BD" sz="6600" dirty="0">
                <a:latin typeface="NikoshBAN" pitchFamily="2" charset="0"/>
                <a:cs typeface="NikoshBAN" pitchFamily="2" charset="0"/>
              </a:rPr>
              <a:t>রঙের হয় ?</a:t>
            </a:r>
            <a:r>
              <a:rPr lang="bn-IN" sz="6600" dirty="0">
                <a:latin typeface="NikoshBAN" pitchFamily="2" charset="0"/>
                <a:cs typeface="NikoshBAN" pitchFamily="2" charset="0"/>
              </a:rPr>
              <a:t/>
            </a:r>
            <a:br>
              <a:rPr lang="bn-IN" sz="6600" dirty="0">
                <a:latin typeface="NikoshBAN" pitchFamily="2" charset="0"/>
                <a:cs typeface="NikoshBAN" pitchFamily="2" charset="0"/>
              </a:rPr>
            </a:br>
            <a:endParaRPr lang="en-US" sz="6600" dirty="0">
              <a:latin typeface="NikoshBAN" pitchFamily="2" charset="0"/>
              <a:cs typeface="NikoshBAN" pitchFamily="2" charset="0"/>
            </a:endParaRPr>
          </a:p>
        </p:txBody>
      </p:sp>
      <p:sp>
        <p:nvSpPr>
          <p:cNvPr id="3" name="Title 1"/>
          <p:cNvSpPr txBox="1">
            <a:spLocks/>
          </p:cNvSpPr>
          <p:nvPr/>
        </p:nvSpPr>
        <p:spPr>
          <a:xfrm>
            <a:off x="3124200" y="165652"/>
            <a:ext cx="2823872" cy="1005840"/>
          </a:xfrm>
          <a:prstGeom prst="rect">
            <a:avLst/>
          </a:prstGeom>
          <a:solidFill>
            <a:schemeClr val="accent1">
              <a:lumMod val="20000"/>
              <a:lumOff val="80000"/>
            </a:schemeClr>
          </a:solidFill>
        </p:spPr>
        <p:txBody>
          <a:bodyPr vert="horz" lIns="91440" tIns="45720" rIns="91440" bIns="45720" rtlCol="0" anchor="ctr">
            <a:normAutofit fontScale="4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dirty="0" smtClean="0">
                <a:latin typeface="NikoshBAN" panose="02000000000000000000" pitchFamily="2" charset="0"/>
                <a:cs typeface="NikoshBAN" panose="02000000000000000000" pitchFamily="2" charset="0"/>
              </a:rPr>
              <a:t>                       </a:t>
            </a:r>
            <a:r>
              <a:rPr lang="bn-BD" sz="10700" b="1" dirty="0" smtClean="0">
                <a:latin typeface="NikoshBAN" panose="02000000000000000000" pitchFamily="2" charset="0"/>
                <a:cs typeface="NikoshBAN" panose="02000000000000000000" pitchFamily="2" charset="0"/>
              </a:rPr>
              <a:t>মূল্যায়ন</a:t>
            </a:r>
            <a:r>
              <a:rPr lang="bn-BD" sz="6200" b="1" dirty="0" smtClean="0">
                <a:latin typeface="NikoshBAN" panose="02000000000000000000" pitchFamily="2" charset="0"/>
                <a:cs typeface="NikoshBAN" panose="02000000000000000000" pitchFamily="2" charset="0"/>
              </a:rPr>
              <a:t> </a:t>
            </a:r>
            <a:endParaRPr lang="en-US" sz="6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2935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2">
              <a:lumMod val="60000"/>
              <a:lumOff val="40000"/>
            </a:schemeClr>
          </a:solidFill>
        </p:spPr>
        <p:txBody>
          <a:bodyPr/>
          <a:lstStyle/>
          <a:p>
            <a:r>
              <a:rPr lang="bn-BD" sz="6000" dirty="0" smtClean="0">
                <a:latin typeface="NikoshBAN" pitchFamily="2" charset="0"/>
                <a:cs typeface="NikoshBAN" pitchFamily="2" charset="0"/>
              </a:rPr>
              <a:t>ধন্যবাদ</a:t>
            </a: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1000" y="1447800"/>
            <a:ext cx="8381999" cy="5277853"/>
          </a:xfrm>
        </p:spPr>
      </p:pic>
    </p:spTree>
    <p:extLst>
      <p:ext uri="{BB962C8B-B14F-4D97-AF65-F5344CB8AC3E}">
        <p14:creationId xmlns:p14="http://schemas.microsoft.com/office/powerpoint/2010/main" val="327512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504" y="2470590"/>
            <a:ext cx="4268787" cy="2986088"/>
          </a:xfrm>
          <a:prstGeom prst="rect">
            <a:avLst/>
          </a:prstGeom>
          <a:solidFill>
            <a:schemeClr val="bg1"/>
          </a:solidFill>
        </p:spPr>
        <p:style>
          <a:lnRef idx="1">
            <a:schemeClr val="accent3"/>
          </a:lnRef>
          <a:fillRef idx="3">
            <a:schemeClr val="accent3"/>
          </a:fillRef>
          <a:effectRef idx="2">
            <a:schemeClr val="accent3"/>
          </a:effectRef>
          <a:fontRef idx="minor">
            <a:schemeClr val="lt1"/>
          </a:fontRef>
        </p:style>
        <p:txBody>
          <a:bodyPr>
            <a:spAutoFit/>
          </a:bodyPr>
          <a:lstStyle/>
          <a:p>
            <a:pPr>
              <a:defRPr/>
            </a:pPr>
            <a:r>
              <a:rPr lang="en-US" sz="4000" b="1" dirty="0" err="1">
                <a:solidFill>
                  <a:schemeClr val="tx1"/>
                </a:solidFill>
                <a:latin typeface="NikoshBAN" pitchFamily="2" charset="0"/>
                <a:cs typeface="NikoshBAN" pitchFamily="2" charset="0"/>
              </a:rPr>
              <a:t>মোছাঃ</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রেজিনা</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আক্তার</a:t>
            </a:r>
            <a:endParaRPr lang="en-US" sz="4000" b="1" dirty="0">
              <a:solidFill>
                <a:schemeClr val="tx1"/>
              </a:solidFill>
              <a:latin typeface="NikoshBAN" pitchFamily="2" charset="0"/>
              <a:cs typeface="NikoshBAN" pitchFamily="2" charset="0"/>
            </a:endParaRPr>
          </a:p>
          <a:p>
            <a:pPr>
              <a:defRPr/>
            </a:pPr>
            <a:r>
              <a:rPr lang="en-US" sz="4000" b="1" dirty="0">
                <a:solidFill>
                  <a:schemeClr val="tx1"/>
                </a:solidFill>
                <a:latin typeface="NikoshBAN" pitchFamily="2" charset="0"/>
                <a:cs typeface="NikoshBAN" pitchFamily="2" charset="0"/>
              </a:rPr>
              <a:t>সহকারী শিক্ষক</a:t>
            </a:r>
          </a:p>
          <a:p>
            <a:pPr>
              <a:defRPr/>
            </a:pPr>
            <a:r>
              <a:rPr lang="en-US" sz="3600" b="1" dirty="0" err="1">
                <a:solidFill>
                  <a:schemeClr val="tx1"/>
                </a:solidFill>
                <a:latin typeface="NikoshBAN" pitchFamily="2" charset="0"/>
                <a:cs typeface="NikoshBAN" pitchFamily="2" charset="0"/>
              </a:rPr>
              <a:t>দেওগাঁ</a:t>
            </a:r>
            <a:r>
              <a:rPr lang="en-US" sz="3600" b="1" dirty="0">
                <a:solidFill>
                  <a:schemeClr val="tx1"/>
                </a:solidFill>
                <a:latin typeface="NikoshBAN" pitchFamily="2" charset="0"/>
                <a:cs typeface="NikoshBAN" pitchFamily="2" charset="0"/>
              </a:rPr>
              <a:t> সরকারি প্রাঃ বিদ্যালয়</a:t>
            </a:r>
          </a:p>
          <a:p>
            <a:pPr>
              <a:defRPr/>
            </a:pPr>
            <a:r>
              <a:rPr lang="en-US" sz="4000" b="1" dirty="0" err="1">
                <a:solidFill>
                  <a:schemeClr val="tx1"/>
                </a:solidFill>
                <a:latin typeface="NikoshBAN" pitchFamily="2" charset="0"/>
                <a:cs typeface="NikoshBAN" pitchFamily="2" charset="0"/>
              </a:rPr>
              <a:t>নবাবগঞ্জ</a:t>
            </a:r>
            <a:r>
              <a:rPr lang="en-US" sz="4000" b="1" dirty="0">
                <a:solidFill>
                  <a:schemeClr val="tx1"/>
                </a:solidFill>
                <a:latin typeface="NikoshBAN" pitchFamily="2" charset="0"/>
                <a:cs typeface="NikoshBAN" pitchFamily="2" charset="0"/>
              </a:rPr>
              <a:t>, </a:t>
            </a:r>
            <a:r>
              <a:rPr lang="en-US" sz="4000" b="1" dirty="0" err="1">
                <a:solidFill>
                  <a:schemeClr val="tx1"/>
                </a:solidFill>
                <a:latin typeface="NikoshBAN" pitchFamily="2" charset="0"/>
                <a:cs typeface="NikoshBAN" pitchFamily="2" charset="0"/>
              </a:rPr>
              <a:t>দিনাজপুর</a:t>
            </a:r>
            <a:r>
              <a:rPr lang="en-US" sz="4000" b="1" dirty="0">
                <a:solidFill>
                  <a:schemeClr val="tx1"/>
                </a:solidFill>
                <a:latin typeface="NikoshBAN" pitchFamily="2" charset="0"/>
                <a:cs typeface="NikoshBAN" pitchFamily="2" charset="0"/>
              </a:rPr>
              <a:t>। </a:t>
            </a:r>
          </a:p>
          <a:p>
            <a:pPr>
              <a:defRPr/>
            </a:pPr>
            <a:r>
              <a:rPr lang="en-US" sz="3200" dirty="0">
                <a:ea typeface="MingLiU_HKSCS" pitchFamily="18" charset="-120"/>
                <a:cs typeface="NikoshBAN" pitchFamily="2" charset="0"/>
              </a:rPr>
              <a:t> </a:t>
            </a:r>
          </a:p>
        </p:txBody>
      </p:sp>
      <p:sp>
        <p:nvSpPr>
          <p:cNvPr id="3" name="TextBox 2"/>
          <p:cNvSpPr txBox="1"/>
          <p:nvPr/>
        </p:nvSpPr>
        <p:spPr>
          <a:xfrm>
            <a:off x="2133600" y="4"/>
            <a:ext cx="5410200" cy="1323439"/>
          </a:xfrm>
          <a:prstGeom prst="rect">
            <a:avLst/>
          </a:prstGeom>
          <a:solidFill>
            <a:schemeClr val="bg1"/>
          </a:solidFill>
        </p:spPr>
        <p:style>
          <a:lnRef idx="0">
            <a:schemeClr val="accent2"/>
          </a:lnRef>
          <a:fillRef idx="3">
            <a:schemeClr val="accent2"/>
          </a:fillRef>
          <a:effectRef idx="3">
            <a:schemeClr val="accent2"/>
          </a:effectRef>
          <a:fontRef idx="minor">
            <a:schemeClr val="lt1"/>
          </a:fontRef>
        </p:style>
        <p:txBody>
          <a:bodyPr>
            <a:spAutoFit/>
          </a:bodyPr>
          <a:lstStyle/>
          <a:p>
            <a:pPr algn="ctr">
              <a:defRPr/>
            </a:pPr>
            <a:r>
              <a:rPr lang="en-US" sz="8000" b="1" dirty="0" err="1">
                <a:solidFill>
                  <a:schemeClr val="tx1"/>
                </a:solidFill>
                <a:latin typeface="NikoshBAN" pitchFamily="2" charset="0"/>
                <a:cs typeface="NikoshBAN" pitchFamily="2" charset="0"/>
              </a:rPr>
              <a:t>পরিচিতি</a:t>
            </a:r>
            <a:endParaRPr lang="en-US" sz="8000" b="1" dirty="0">
              <a:solidFill>
                <a:schemeClr val="tx1"/>
              </a:solidFill>
              <a:latin typeface="NikoshBAN" pitchFamily="2" charset="0"/>
              <a:cs typeface="NikoshBAN" pitchFamily="2" charset="0"/>
            </a:endParaRPr>
          </a:p>
        </p:txBody>
      </p:sp>
      <p:sp>
        <p:nvSpPr>
          <p:cNvPr id="4" name="Rectangle 3"/>
          <p:cNvSpPr>
            <a:spLocks noChangeArrowheads="1"/>
          </p:cNvSpPr>
          <p:nvPr/>
        </p:nvSpPr>
        <p:spPr bwMode="auto">
          <a:xfrm>
            <a:off x="4215779" y="2440140"/>
            <a:ext cx="4876800" cy="3046988"/>
          </a:xfrm>
          <a:prstGeom prst="rect">
            <a:avLst/>
          </a:prstGeom>
          <a:noFill/>
          <a:ln w="9525">
            <a:solidFill>
              <a:srgbClr val="00B05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bn-BD" sz="3200" b="1" dirty="0">
                <a:latin typeface="NikoshBAN" pitchFamily="2" charset="0"/>
                <a:cs typeface="NikoshBAN" pitchFamily="2" charset="0"/>
              </a:rPr>
              <a:t>শ্রেনিঃ দ্বিতীয়</a:t>
            </a:r>
          </a:p>
          <a:p>
            <a:r>
              <a:rPr lang="bn-BD" sz="3200" b="1" dirty="0">
                <a:latin typeface="NikoshBAN" pitchFamily="2" charset="0"/>
                <a:cs typeface="NikoshBAN" pitchFamily="2" charset="0"/>
              </a:rPr>
              <a:t>বিষয়ঃ বাংলা</a:t>
            </a:r>
          </a:p>
          <a:p>
            <a:r>
              <a:rPr lang="bn-BD" sz="3200" b="1" dirty="0">
                <a:latin typeface="NikoshBAN" pitchFamily="2" charset="0"/>
                <a:cs typeface="NikoshBAN" pitchFamily="2" charset="0"/>
              </a:rPr>
              <a:t>পাঠঃ নানা রঙের ফুলফল</a:t>
            </a:r>
          </a:p>
          <a:p>
            <a:r>
              <a:rPr lang="bn-BD" sz="3200" b="1" dirty="0">
                <a:latin typeface="NikoshBAN" pitchFamily="2" charset="0"/>
                <a:cs typeface="NikoshBAN" pitchFamily="2" charset="0"/>
              </a:rPr>
              <a:t>পাঠাংশঃ আমাদের দেশ</a:t>
            </a:r>
            <a:r>
              <a:rPr lang="en-US" sz="3200" b="1" dirty="0">
                <a:latin typeface="NikoshBAN" pitchFamily="2" charset="0"/>
                <a:cs typeface="NikoshBAN" pitchFamily="2" charset="0"/>
              </a:rPr>
              <a:t>—</a:t>
            </a:r>
            <a:r>
              <a:rPr lang="bn-BD" sz="3200" b="1" dirty="0">
                <a:latin typeface="NikoshBAN" pitchFamily="2" charset="0"/>
                <a:cs typeface="NikoshBAN" pitchFamily="2" charset="0"/>
              </a:rPr>
              <a:t>সুবাস নেই। </a:t>
            </a:r>
            <a:endParaRPr lang="en-US" sz="3200" b="1" dirty="0">
              <a:latin typeface="NikoshBAN" pitchFamily="2" charset="0"/>
              <a:cs typeface="NikoshBAN" pitchFamily="2" charset="0"/>
            </a:endParaRPr>
          </a:p>
          <a:p>
            <a:r>
              <a:rPr lang="bn-BD" sz="3200" b="1" dirty="0" smtClean="0">
                <a:latin typeface="NikoshBAN" panose="02000000000000000000" pitchFamily="2" charset="0"/>
                <a:cs typeface="NikoshBAN" panose="02000000000000000000" pitchFamily="2" charset="0"/>
              </a:rPr>
              <a:t>সময়</a:t>
            </a:r>
            <a:r>
              <a:rPr lang="bn-IN" sz="3200" b="1" dirty="0" smtClean="0">
                <a:latin typeface="NikoshBAN" panose="02000000000000000000" pitchFamily="2" charset="0"/>
                <a:cs typeface="NikoshBAN" panose="02000000000000000000" pitchFamily="2" charset="0"/>
              </a:rPr>
              <a:t>ঃ</a:t>
            </a:r>
            <a:r>
              <a:rPr lang="bn-BD" sz="3200" b="1" dirty="0" smtClean="0">
                <a:latin typeface="NikoshBAN" panose="02000000000000000000" pitchFamily="2" charset="0"/>
                <a:cs typeface="NikoshBAN" panose="02000000000000000000" pitchFamily="2" charset="0"/>
              </a:rPr>
              <a:t>৪০ মিনিট</a:t>
            </a:r>
          </a:p>
          <a:p>
            <a:r>
              <a:rPr lang="bn-BD" sz="3200" b="1" dirty="0" smtClean="0">
                <a:latin typeface="NikoshBAN" panose="02000000000000000000" pitchFamily="2" charset="0"/>
                <a:cs typeface="NikoshBAN" panose="02000000000000000000" pitchFamily="2" charset="0"/>
              </a:rPr>
              <a:t>তারিখ</a:t>
            </a:r>
            <a:r>
              <a:rPr lang="bn-IN" sz="3200" b="1" dirty="0" smtClean="0">
                <a:latin typeface="NikoshBAN" panose="02000000000000000000" pitchFamily="2" charset="0"/>
                <a:cs typeface="NikoshBAN" panose="02000000000000000000" pitchFamily="2" charset="0"/>
              </a:rPr>
              <a:t>ঃ</a:t>
            </a:r>
            <a:endParaRPr lang="en-GB"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9201507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xit" presetSubtype="16" fill="hold" nodeType="clickEffect">
                                  <p:stCondLst>
                                    <p:cond delay="0"/>
                                  </p:stCondLst>
                                  <p:childTnLst>
                                    <p:animEffect transition="out" filter="diamond(in)">
                                      <p:cBhvr>
                                        <p:cTn id="16" dur="2000"/>
                                        <p:tgtEl>
                                          <p:spTgt spid="3"/>
                                        </p:tgtEl>
                                      </p:cBhvr>
                                    </p:animEffect>
                                    <p:set>
                                      <p:cBhvr>
                                        <p:cTn id="17" dur="1" fill="hold">
                                          <p:stCondLst>
                                            <p:cond delay="1999"/>
                                          </p:stCondLst>
                                        </p:cTn>
                                        <p:tgtEl>
                                          <p:spTgt spid="3"/>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xit" presetSubtype="10" fill="hold" grpId="1" nodeType="clickEffect">
                                  <p:stCondLst>
                                    <p:cond delay="0"/>
                                  </p:stCondLst>
                                  <p:childTnLst>
                                    <p:animEffect transition="out" filter="checkerboard(across)">
                                      <p:cBhvr>
                                        <p:cTn id="21" dur="500"/>
                                        <p:tgtEl>
                                          <p:spTgt spid="2"/>
                                        </p:tgtEl>
                                      </p:cBhvr>
                                    </p:animEffect>
                                    <p:set>
                                      <p:cBhvr>
                                        <p:cTn id="22" dur="1" fill="hold">
                                          <p:stCondLst>
                                            <p:cond delay="499"/>
                                          </p:stCondLst>
                                        </p:cTn>
                                        <p:tgtEl>
                                          <p:spTgt spid="2"/>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6518564"/>
          </a:xfrm>
          <a:solidFill>
            <a:schemeClr val="accent3">
              <a:lumMod val="40000"/>
              <a:lumOff val="60000"/>
            </a:schemeClr>
          </a:solidFill>
        </p:spPr>
        <p:txBody>
          <a:bodyPr>
            <a:normAutofit/>
          </a:bodyPr>
          <a:lstStyle/>
          <a:p>
            <a:r>
              <a:rPr lang="bn-BD" sz="3200" dirty="0" smtClean="0">
                <a:latin typeface="NikoshBAN" pitchFamily="2" charset="0"/>
                <a:cs typeface="NikoshBAN" pitchFamily="2" charset="0"/>
              </a:rPr>
              <a:t>শিখনফলঃ</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bn-BD" sz="3200" dirty="0" smtClean="0">
                <a:latin typeface="NikoshBAN" pitchFamily="2" charset="0"/>
                <a:cs typeface="NikoshBAN" pitchFamily="2" charset="0"/>
              </a:rPr>
              <a:t>শোনাঃ ৩</a:t>
            </a:r>
            <a:r>
              <a:rPr lang="en-US" sz="3200" dirty="0" smtClean="0">
                <a:latin typeface="NikoshBAN" pitchFamily="2" charset="0"/>
                <a:cs typeface="NikoshBAN" pitchFamily="2" charset="0"/>
              </a:rPr>
              <a:t>.2.1 </a:t>
            </a:r>
            <a:r>
              <a:rPr lang="bn-BD" sz="3200" dirty="0" smtClean="0">
                <a:latin typeface="NikoshBAN" pitchFamily="2" charset="0"/>
                <a:cs typeface="NikoshBAN" pitchFamily="2" charset="0"/>
              </a:rPr>
              <a:t>পরিচিত ফুল সম্পর্কে শুনে বুঝতে পারবে।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৩</a:t>
            </a:r>
            <a:r>
              <a:rPr lang="en-US" sz="3200" dirty="0" smtClean="0">
                <a:latin typeface="NikoshBAN" pitchFamily="2" charset="0"/>
                <a:cs typeface="NikoshBAN" pitchFamily="2" charset="0"/>
              </a:rPr>
              <a:t>.2.3 </a:t>
            </a:r>
            <a:r>
              <a:rPr lang="bn-BD" sz="3200" dirty="0" smtClean="0">
                <a:latin typeface="NikoshBAN" pitchFamily="2" charset="0"/>
                <a:cs typeface="NikoshBAN" pitchFamily="2" charset="0"/>
              </a:rPr>
              <a:t>পরিচিত রং সম্পর্কে শুনে বুঝতে পারবে।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বলাঃ২</a:t>
            </a:r>
            <a:r>
              <a:rPr lang="en-US" sz="3200" dirty="0" smtClean="0">
                <a:latin typeface="NikoshBAN" pitchFamily="2" charset="0"/>
                <a:cs typeface="NikoshBAN" pitchFamily="2" charset="0"/>
              </a:rPr>
              <a:t>.6.1</a:t>
            </a:r>
            <a:r>
              <a:rPr lang="bn-BD" sz="3200" dirty="0" smtClean="0">
                <a:latin typeface="NikoshBAN" pitchFamily="2" charset="0"/>
                <a:cs typeface="NikoshBAN" pitchFamily="2" charset="0"/>
              </a:rPr>
              <a:t> পরিচিত ফুল সম্পর্কে বর্ণনা করতে পারবে। </a:t>
            </a:r>
            <a:r>
              <a:rPr lang="en-US" sz="3200" dirty="0" smtClean="0">
                <a:latin typeface="NikoshBAN" pitchFamily="2" charset="0"/>
                <a:cs typeface="NikoshBAN" pitchFamily="2" charset="0"/>
              </a:rPr>
              <a:t/>
            </a:r>
            <a:br>
              <a:rPr lang="en-US" sz="3200" dirty="0" smtClean="0">
                <a:latin typeface="NikoshBAN" pitchFamily="2" charset="0"/>
                <a:cs typeface="NikoshBAN" pitchFamily="2" charset="0"/>
              </a:rPr>
            </a:br>
            <a:r>
              <a:rPr lang="en-US" sz="3200" dirty="0" smtClean="0">
                <a:latin typeface="NikoshBAN" pitchFamily="2" charset="0"/>
                <a:cs typeface="NikoshBAN" pitchFamily="2" charset="0"/>
              </a:rPr>
              <a:t>2.6.3</a:t>
            </a:r>
            <a:r>
              <a:rPr lang="bn-BD" sz="3200" dirty="0" smtClean="0">
                <a:latin typeface="NikoshBAN" pitchFamily="2" charset="0"/>
                <a:cs typeface="NikoshBAN" pitchFamily="2" charset="0"/>
              </a:rPr>
              <a:t> পরিচিত রং সম্পর্কে বর্ণনা করতে পারবে।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পড়াঃ ২</a:t>
            </a:r>
            <a:r>
              <a:rPr lang="en-US" sz="3200" dirty="0" smtClean="0">
                <a:latin typeface="NikoshBAN" pitchFamily="2" charset="0"/>
                <a:cs typeface="NikoshBAN" pitchFamily="2" charset="0"/>
              </a:rPr>
              <a:t>.6.1 </a:t>
            </a:r>
            <a:r>
              <a:rPr lang="bn-BD" sz="3200" dirty="0" smtClean="0">
                <a:latin typeface="NikoshBAN" pitchFamily="2" charset="0"/>
                <a:cs typeface="NikoshBAN" pitchFamily="2" charset="0"/>
              </a:rPr>
              <a:t>পরিচিত ফুল সম্পর্কে পড়ে বুঝতে পারবে।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২</a:t>
            </a:r>
            <a:r>
              <a:rPr lang="en-US" sz="3200" dirty="0" smtClean="0">
                <a:latin typeface="NikoshBAN" pitchFamily="2" charset="0"/>
                <a:cs typeface="NikoshBAN" pitchFamily="2" charset="0"/>
              </a:rPr>
              <a:t>.6.3 </a:t>
            </a:r>
            <a:r>
              <a:rPr lang="bn-BD" sz="3200" dirty="0" smtClean="0">
                <a:latin typeface="NikoshBAN" pitchFamily="2" charset="0"/>
                <a:cs typeface="NikoshBAN" pitchFamily="2" charset="0"/>
              </a:rPr>
              <a:t>পরিচিত রং সম্পর্কে পড়ে বুঝতে পারবে। </a:t>
            </a:r>
            <a:br>
              <a:rPr lang="bn-BD" sz="3200" dirty="0" smtClean="0">
                <a:latin typeface="NikoshBAN" pitchFamily="2" charset="0"/>
                <a:cs typeface="NikoshBAN" pitchFamily="2" charset="0"/>
              </a:rPr>
            </a:br>
            <a:r>
              <a:rPr lang="bn-BD" sz="3200" dirty="0" smtClean="0">
                <a:latin typeface="NikoshBAN" pitchFamily="2" charset="0"/>
                <a:cs typeface="NikoshBAN" pitchFamily="2" charset="0"/>
              </a:rPr>
              <a:t>লেখাঃ ২</a:t>
            </a:r>
            <a:r>
              <a:rPr lang="en-US" sz="3200" dirty="0" smtClean="0">
                <a:latin typeface="NikoshBAN" pitchFamily="2" charset="0"/>
                <a:cs typeface="NikoshBAN" pitchFamily="2" charset="0"/>
              </a:rPr>
              <a:t>.4.1 </a:t>
            </a:r>
            <a:r>
              <a:rPr lang="bn-BD" sz="3200" dirty="0" smtClean="0">
                <a:latin typeface="NikoshBAN" pitchFamily="2" charset="0"/>
                <a:cs typeface="NikoshBAN" pitchFamily="2" charset="0"/>
              </a:rPr>
              <a:t>পরিচিত ফুল সম্পর্কে লিখতে পারবে। </a:t>
            </a:r>
            <a:br>
              <a:rPr lang="bn-BD" sz="3200" dirty="0" smtClean="0">
                <a:latin typeface="NikoshBAN" pitchFamily="2" charset="0"/>
                <a:cs typeface="NikoshBAN" pitchFamily="2" charset="0"/>
              </a:rPr>
            </a:br>
            <a:r>
              <a:rPr lang="en-US" sz="3200" dirty="0" smtClean="0">
                <a:latin typeface="NikoshBAN" pitchFamily="2" charset="0"/>
                <a:cs typeface="NikoshBAN" pitchFamily="2" charset="0"/>
              </a:rPr>
              <a:t>2.4.3 </a:t>
            </a:r>
            <a:r>
              <a:rPr lang="bn-BD" sz="3200" dirty="0" smtClean="0">
                <a:latin typeface="NikoshBAN" pitchFamily="2" charset="0"/>
                <a:cs typeface="NikoshBAN" pitchFamily="2" charset="0"/>
              </a:rPr>
              <a:t>পরিচিত রং সম্পর্কে লিখতে পারবে। </a:t>
            </a:r>
            <a:br>
              <a:rPr lang="bn-BD" sz="3200" dirty="0" smtClean="0">
                <a:latin typeface="NikoshBAN" pitchFamily="2" charset="0"/>
                <a:cs typeface="NikoshBAN" pitchFamily="2" charset="0"/>
              </a:rPr>
            </a:br>
            <a:endParaRPr lang="en-US" sz="3200" dirty="0">
              <a:latin typeface="NikoshBAN" pitchFamily="2" charset="0"/>
              <a:cs typeface="NikoshBAN" pitchFamily="2" charset="0"/>
            </a:endParaRPr>
          </a:p>
        </p:txBody>
      </p:sp>
    </p:spTree>
    <p:extLst>
      <p:ext uri="{BB962C8B-B14F-4D97-AF65-F5344CB8AC3E}">
        <p14:creationId xmlns:p14="http://schemas.microsoft.com/office/powerpoint/2010/main" val="125229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304800"/>
            <a:ext cx="2632364" cy="1447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4182" y="152400"/>
            <a:ext cx="2722418" cy="17430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6692" y="2505075"/>
            <a:ext cx="3228108" cy="1847850"/>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48200" y="2295525"/>
            <a:ext cx="3200400" cy="226695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267200" y="4378036"/>
            <a:ext cx="2590799" cy="2479964"/>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295400" y="4724399"/>
            <a:ext cx="2819400" cy="1981201"/>
          </a:xfrm>
          <a:prstGeom prst="rect">
            <a:avLst/>
          </a:prstGeom>
        </p:spPr>
      </p:pic>
    </p:spTree>
    <p:extLst>
      <p:ext uri="{BB962C8B-B14F-4D97-AF65-F5344CB8AC3E}">
        <p14:creationId xmlns:p14="http://schemas.microsoft.com/office/powerpoint/2010/main" val="316405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barn(inVertical)">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1" presetClass="entr" presetSubtype="1"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heel(1)">
                                      <p:cBhvr>
                                        <p:cTn id="29" dur="20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45" presetClass="entr" presetSubtype="0" fill="hold"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2000"/>
                                        <p:tgtEl>
                                          <p:spTgt spid="7"/>
                                        </p:tgtEl>
                                      </p:cBhvr>
                                    </p:animEffect>
                                    <p:anim calcmode="lin" valueType="num">
                                      <p:cBhvr>
                                        <p:cTn id="35" dur="2000" fill="hold"/>
                                        <p:tgtEl>
                                          <p:spTgt spid="7"/>
                                        </p:tgtEl>
                                        <p:attrNameLst>
                                          <p:attrName>ppt_w</p:attrName>
                                        </p:attrNameLst>
                                      </p:cBhvr>
                                      <p:tavLst>
                                        <p:tav tm="0" fmla="#ppt_w*sin(2.5*pi*$)">
                                          <p:val>
                                            <p:fltVal val="0"/>
                                          </p:val>
                                        </p:tav>
                                        <p:tav tm="100000">
                                          <p:val>
                                            <p:fltVal val="1"/>
                                          </p:val>
                                        </p:tav>
                                      </p:tavLst>
                                    </p:anim>
                                    <p:anim calcmode="lin" valueType="num">
                                      <p:cBhvr>
                                        <p:cTn id="36"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4495800"/>
          </a:xfrm>
          <a:solidFill>
            <a:schemeClr val="accent5">
              <a:lumMod val="60000"/>
              <a:lumOff val="40000"/>
            </a:schemeClr>
          </a:solidFill>
        </p:spPr>
        <p:txBody>
          <a:bodyPr>
            <a:noAutofit/>
          </a:bodyPr>
          <a:lstStyle/>
          <a:p>
            <a:r>
              <a:rPr lang="bn-BD" sz="9600" dirty="0" smtClean="0">
                <a:latin typeface="NikoshBAN" pitchFamily="2" charset="0"/>
                <a:cs typeface="NikoshBAN" pitchFamily="2" charset="0"/>
              </a:rPr>
              <a:t>নানা রঙের ফুলফল </a:t>
            </a:r>
            <a:endParaRPr lang="en-US" sz="9600" dirty="0">
              <a:latin typeface="NikoshBAN" pitchFamily="2" charset="0"/>
              <a:cs typeface="NikoshBAN" pitchFamily="2" charset="0"/>
            </a:endParaRPr>
          </a:p>
        </p:txBody>
      </p:sp>
    </p:spTree>
    <p:extLst>
      <p:ext uri="{BB962C8B-B14F-4D97-AF65-F5344CB8AC3E}">
        <p14:creationId xmlns:p14="http://schemas.microsoft.com/office/powerpoint/2010/main" val="96101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6983"/>
            <a:ext cx="8229600" cy="4959926"/>
          </a:xfrm>
        </p:spPr>
        <p:txBody>
          <a:bodyPr>
            <a:normAutofit/>
          </a:bodyPr>
          <a:lstStyle/>
          <a:p>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en-US" dirty="0" smtClean="0">
                <a:latin typeface="NikoshBAN" pitchFamily="2" charset="0"/>
                <a:cs typeface="NikoshBAN" pitchFamily="2" charset="0"/>
              </a:rPr>
              <a:t>                            </a:t>
            </a: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a:latin typeface="NikoshBAN" pitchFamily="2" charset="0"/>
                <a:cs typeface="NikoshBAN" pitchFamily="2" charset="0"/>
              </a:rPr>
              <a:t/>
            </a:r>
            <a:br>
              <a:rPr lang="bn-BD" dirty="0">
                <a:latin typeface="NikoshBAN" pitchFamily="2" charset="0"/>
                <a:cs typeface="NikoshBAN" pitchFamily="2" charset="0"/>
              </a:rPr>
            </a:br>
            <a:r>
              <a:rPr lang="bn-BD" dirty="0" smtClean="0">
                <a:latin typeface="NikoshBAN" pitchFamily="2" charset="0"/>
                <a:cs typeface="NikoshBAN" pitchFamily="2" charset="0"/>
              </a:rPr>
              <a:t/>
            </a:r>
            <a:br>
              <a:rPr lang="bn-BD" dirty="0" smtClean="0">
                <a:latin typeface="NikoshBAN" pitchFamily="2" charset="0"/>
                <a:cs typeface="NikoshBAN" pitchFamily="2" charset="0"/>
              </a:rPr>
            </a:br>
            <a:r>
              <a:rPr lang="bn-BD" dirty="0">
                <a:latin typeface="NikoshBAN" pitchFamily="2" charset="0"/>
                <a:cs typeface="NikoshBAN" pitchFamily="2" charset="0"/>
              </a:rPr>
              <a:t/>
            </a:r>
            <a:br>
              <a:rPr lang="bn-BD" dirty="0">
                <a:latin typeface="NikoshBAN" pitchFamily="2" charset="0"/>
                <a:cs typeface="NikoshBAN" pitchFamily="2" charset="0"/>
              </a:rPr>
            </a:b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7112" y="988266"/>
            <a:ext cx="2224088" cy="116071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26656" y="2398155"/>
            <a:ext cx="2224088" cy="112395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0287" y="3748541"/>
            <a:ext cx="2224088" cy="1304925"/>
          </a:xfrm>
          <a:prstGeom prst="rect">
            <a:avLst/>
          </a:prstGeom>
        </p:spPr>
      </p:pic>
      <p:sp>
        <p:nvSpPr>
          <p:cNvPr id="6" name="TextBox 5"/>
          <p:cNvSpPr txBox="1"/>
          <p:nvPr/>
        </p:nvSpPr>
        <p:spPr>
          <a:xfrm>
            <a:off x="1905000" y="1135559"/>
            <a:ext cx="1309688" cy="769441"/>
          </a:xfrm>
          <a:prstGeom prst="rect">
            <a:avLst/>
          </a:prstGeom>
          <a:solidFill>
            <a:schemeClr val="accent2">
              <a:lumMod val="40000"/>
              <a:lumOff val="60000"/>
            </a:schemeClr>
          </a:solidFill>
        </p:spPr>
        <p:txBody>
          <a:bodyPr wrap="square" rtlCol="0">
            <a:spAutoFit/>
          </a:bodyPr>
          <a:lstStyle/>
          <a:p>
            <a:r>
              <a:rPr lang="bn-BD" sz="4400" dirty="0">
                <a:latin typeface="NikoshBAN" pitchFamily="2" charset="0"/>
                <a:cs typeface="NikoshBAN" pitchFamily="2" charset="0"/>
              </a:rPr>
              <a:t>সুগন্ধ</a:t>
            </a:r>
            <a:endParaRPr lang="en-US" sz="4400" dirty="0"/>
          </a:p>
        </p:txBody>
      </p:sp>
      <p:sp>
        <p:nvSpPr>
          <p:cNvPr id="9" name="TextBox 8"/>
          <p:cNvSpPr txBox="1"/>
          <p:nvPr/>
        </p:nvSpPr>
        <p:spPr>
          <a:xfrm>
            <a:off x="6068291" y="1120914"/>
            <a:ext cx="1752600" cy="707886"/>
          </a:xfrm>
          <a:prstGeom prst="rect">
            <a:avLst/>
          </a:prstGeom>
          <a:solidFill>
            <a:schemeClr val="accent6">
              <a:lumMod val="40000"/>
              <a:lumOff val="60000"/>
            </a:schemeClr>
          </a:solidFill>
        </p:spPr>
        <p:txBody>
          <a:bodyPr wrap="square" rtlCol="0">
            <a:spAutoFit/>
          </a:bodyPr>
          <a:lstStyle/>
          <a:p>
            <a:r>
              <a:rPr lang="bn-BD" sz="4000" dirty="0">
                <a:latin typeface="NikoshBAN" pitchFamily="2" charset="0"/>
                <a:cs typeface="NikoshBAN" pitchFamily="2" charset="0"/>
              </a:rPr>
              <a:t>সুবাস </a:t>
            </a:r>
            <a:endParaRPr lang="en-US" sz="4000" dirty="0"/>
          </a:p>
        </p:txBody>
      </p:sp>
      <p:sp>
        <p:nvSpPr>
          <p:cNvPr id="11" name="TextBox 10"/>
          <p:cNvSpPr txBox="1"/>
          <p:nvPr/>
        </p:nvSpPr>
        <p:spPr>
          <a:xfrm>
            <a:off x="1634836" y="2791690"/>
            <a:ext cx="1371600" cy="523220"/>
          </a:xfrm>
          <a:prstGeom prst="rect">
            <a:avLst/>
          </a:prstGeom>
          <a:solidFill>
            <a:schemeClr val="accent6">
              <a:lumMod val="75000"/>
            </a:schemeClr>
          </a:solidFill>
        </p:spPr>
        <p:txBody>
          <a:bodyPr wrap="square" rtlCol="0">
            <a:spAutoFit/>
          </a:bodyPr>
          <a:lstStyle/>
          <a:p>
            <a:r>
              <a:rPr lang="bn-BD" sz="2800" dirty="0">
                <a:latin typeface="NikoshBAN" pitchFamily="2" charset="0"/>
                <a:cs typeface="NikoshBAN" pitchFamily="2" charset="0"/>
              </a:rPr>
              <a:t>কৃষ্ণচূড়া </a:t>
            </a:r>
            <a:endParaRPr lang="en-US" sz="2800" dirty="0"/>
          </a:p>
        </p:txBody>
      </p:sp>
      <p:sp>
        <p:nvSpPr>
          <p:cNvPr id="12" name="TextBox 11"/>
          <p:cNvSpPr txBox="1"/>
          <p:nvPr/>
        </p:nvSpPr>
        <p:spPr>
          <a:xfrm>
            <a:off x="6192982" y="2827193"/>
            <a:ext cx="1447800" cy="523220"/>
          </a:xfrm>
          <a:prstGeom prst="rect">
            <a:avLst/>
          </a:prstGeom>
          <a:solidFill>
            <a:schemeClr val="accent3">
              <a:lumMod val="60000"/>
              <a:lumOff val="40000"/>
            </a:schemeClr>
          </a:solidFill>
        </p:spPr>
        <p:txBody>
          <a:bodyPr wrap="square" rtlCol="0">
            <a:spAutoFit/>
          </a:bodyPr>
          <a:lstStyle/>
          <a:p>
            <a:r>
              <a:rPr lang="bn-BD" sz="2800" dirty="0">
                <a:latin typeface="NikoshBAN" pitchFamily="2" charset="0"/>
                <a:cs typeface="NikoshBAN" pitchFamily="2" charset="0"/>
              </a:rPr>
              <a:t>ফুলের নাম</a:t>
            </a:r>
            <a:endParaRPr lang="en-US" sz="2800" dirty="0"/>
          </a:p>
        </p:txBody>
      </p:sp>
      <p:sp>
        <p:nvSpPr>
          <p:cNvPr id="13" name="TextBox 12"/>
          <p:cNvSpPr txBox="1"/>
          <p:nvPr/>
        </p:nvSpPr>
        <p:spPr>
          <a:xfrm>
            <a:off x="1905000" y="4216338"/>
            <a:ext cx="1470422" cy="523220"/>
          </a:xfrm>
          <a:prstGeom prst="rect">
            <a:avLst/>
          </a:prstGeom>
          <a:solidFill>
            <a:schemeClr val="accent3">
              <a:lumMod val="60000"/>
              <a:lumOff val="40000"/>
            </a:schemeClr>
          </a:solidFill>
        </p:spPr>
        <p:txBody>
          <a:bodyPr wrap="square" rtlCol="0">
            <a:spAutoFit/>
          </a:bodyPr>
          <a:lstStyle/>
          <a:p>
            <a:r>
              <a:rPr lang="bn-BD" sz="2800" dirty="0">
                <a:latin typeface="NikoshBAN" pitchFamily="2" charset="0"/>
                <a:cs typeface="NikoshBAN" pitchFamily="2" charset="0"/>
              </a:rPr>
              <a:t>সুন্দর</a:t>
            </a:r>
            <a:endParaRPr lang="en-US" sz="2800" dirty="0"/>
          </a:p>
        </p:txBody>
      </p:sp>
      <p:sp>
        <p:nvSpPr>
          <p:cNvPr id="15" name="TextBox 14"/>
          <p:cNvSpPr txBox="1"/>
          <p:nvPr/>
        </p:nvSpPr>
        <p:spPr>
          <a:xfrm>
            <a:off x="6192982" y="4154269"/>
            <a:ext cx="1219200" cy="646331"/>
          </a:xfrm>
          <a:prstGeom prst="rect">
            <a:avLst/>
          </a:prstGeom>
          <a:solidFill>
            <a:schemeClr val="accent6">
              <a:lumMod val="60000"/>
              <a:lumOff val="40000"/>
            </a:schemeClr>
          </a:solidFill>
        </p:spPr>
        <p:txBody>
          <a:bodyPr wrap="square" rtlCol="0">
            <a:spAutoFit/>
          </a:bodyPr>
          <a:lstStyle/>
          <a:p>
            <a:r>
              <a:rPr lang="bn-BD" sz="3600" dirty="0">
                <a:latin typeface="NikoshBAN" pitchFamily="2" charset="0"/>
                <a:cs typeface="NikoshBAN" pitchFamily="2" charset="0"/>
              </a:rPr>
              <a:t>ভালো</a:t>
            </a:r>
            <a:endParaRPr lang="en-US" sz="3600" dirty="0"/>
          </a:p>
        </p:txBody>
      </p:sp>
    </p:spTree>
    <p:extLst>
      <p:ext uri="{BB962C8B-B14F-4D97-AF65-F5344CB8AC3E}">
        <p14:creationId xmlns:p14="http://schemas.microsoft.com/office/powerpoint/2010/main" val="2360440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arn(inVertical)">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arn(inVertical)">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circle(in)">
                                      <p:cBhvr>
                                        <p:cTn id="23" dur="2000"/>
                                        <p:tgtEl>
                                          <p:spTgt spid="11"/>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circle(in)">
                                      <p:cBhvr>
                                        <p:cTn id="28" dur="2000"/>
                                        <p:tgtEl>
                                          <p:spTgt spid="4"/>
                                        </p:tgtEl>
                                      </p:cBhvr>
                                    </p:animEffect>
                                  </p:childTnLst>
                                </p:cTn>
                              </p:par>
                            </p:childTnLst>
                          </p:cTn>
                        </p:par>
                      </p:childTnLst>
                    </p:cTn>
                  </p:par>
                  <p:par>
                    <p:cTn id="29" fill="hold">
                      <p:stCondLst>
                        <p:cond delay="indefinite"/>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ircle(in)">
                                      <p:cBhvr>
                                        <p:cTn id="33" dur="2000"/>
                                        <p:tgtEl>
                                          <p:spTgt spid="12"/>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wheel(1)">
                                      <p:cBhvr>
                                        <p:cTn id="38" dur="20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1" presetClass="entr" presetSubtype="1" fill="hold" nodeType="clickEffect">
                                  <p:stCondLst>
                                    <p:cond delay="0"/>
                                  </p:stCondLst>
                                  <p:childTnLst>
                                    <p:set>
                                      <p:cBhvr>
                                        <p:cTn id="42" dur="1" fill="hold">
                                          <p:stCondLst>
                                            <p:cond delay="0"/>
                                          </p:stCondLst>
                                        </p:cTn>
                                        <p:tgtEl>
                                          <p:spTgt spid="5"/>
                                        </p:tgtEl>
                                        <p:attrNameLst>
                                          <p:attrName>style.visibility</p:attrName>
                                        </p:attrNameLst>
                                      </p:cBhvr>
                                      <p:to>
                                        <p:strVal val="visible"/>
                                      </p:to>
                                    </p:set>
                                    <p:animEffect transition="in" filter="wheel(1)">
                                      <p:cBhvr>
                                        <p:cTn id="43" dur="20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grpId="0" nodeType="clickEffect">
                                  <p:stCondLst>
                                    <p:cond delay="0"/>
                                  </p:stCondLst>
                                  <p:childTnLst>
                                    <p:set>
                                      <p:cBhvr>
                                        <p:cTn id="47" dur="1" fill="hold">
                                          <p:stCondLst>
                                            <p:cond delay="0"/>
                                          </p:stCondLst>
                                        </p:cTn>
                                        <p:tgtEl>
                                          <p:spTgt spid="15"/>
                                        </p:tgtEl>
                                        <p:attrNameLst>
                                          <p:attrName>style.visibility</p:attrName>
                                        </p:attrNameLst>
                                      </p:cBhvr>
                                      <p:to>
                                        <p:strVal val="visible"/>
                                      </p:to>
                                    </p:set>
                                    <p:animEffect transition="in" filter="circle(in)">
                                      <p:cBhvr>
                                        <p:cTn id="4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11" grpId="0" animBg="1"/>
      <p:bldP spid="12" grpId="0" animBg="1"/>
      <p:bldP spid="13"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8229600" cy="6019800"/>
          </a:xfrm>
          <a:solidFill>
            <a:srgbClr val="92D050"/>
          </a:solidFill>
        </p:spPr>
        <p:txBody>
          <a:bodyPr>
            <a:noAutofit/>
          </a:bodyPr>
          <a:lstStyle/>
          <a:p>
            <a:r>
              <a:rPr lang="bn-BD" sz="4800" dirty="0" smtClean="0">
                <a:latin typeface="NikoshBAN" pitchFamily="2" charset="0"/>
                <a:cs typeface="NikoshBAN" pitchFamily="2" charset="0"/>
              </a:rPr>
              <a:t>বিভিন্ন       ন্ন    ন    ন</a:t>
            </a:r>
            <a:r>
              <a:rPr lang="en-US" sz="4800" dirty="0" smtClean="0">
                <a:latin typeface="NikoshBAN" pitchFamily="2" charset="0"/>
                <a:cs typeface="NikoshBAN" pitchFamily="2" charset="0"/>
              </a:rPr>
              <a:t> </a:t>
            </a:r>
            <a:r>
              <a:rPr lang="bn-BD" sz="4800" dirty="0" smtClean="0">
                <a:latin typeface="NikoshBAN" pitchFamily="2" charset="0"/>
                <a:cs typeface="NikoshBAN" pitchFamily="2" charset="0"/>
              </a:rPr>
              <a:t>        রান্না , কান্না </a:t>
            </a:r>
            <a:br>
              <a:rPr lang="bn-BD" sz="4800" dirty="0" smtClean="0">
                <a:latin typeface="NikoshBAN" pitchFamily="2" charset="0"/>
                <a:cs typeface="NikoshBAN" pitchFamily="2" charset="0"/>
              </a:rPr>
            </a:br>
            <a:r>
              <a:rPr lang="bn-BD" sz="4800" dirty="0" smtClean="0">
                <a:latin typeface="NikoshBAN" pitchFamily="2" charset="0"/>
                <a:cs typeface="NikoshBAN" pitchFamily="2" charset="0"/>
              </a:rPr>
              <a:t> সুগন্ধ             ন    ধ          গন্ধ , বন্ধু       </a:t>
            </a:r>
            <a:br>
              <a:rPr lang="bn-BD" sz="4800" dirty="0" smtClean="0">
                <a:latin typeface="NikoshBAN" pitchFamily="2" charset="0"/>
                <a:cs typeface="NikoshBAN" pitchFamily="2" charset="0"/>
              </a:rPr>
            </a:br>
            <a:r>
              <a:rPr lang="bn-BD" sz="4800" dirty="0" smtClean="0">
                <a:latin typeface="NikoshBAN" pitchFamily="2" charset="0"/>
                <a:cs typeface="NikoshBAN" pitchFamily="2" charset="0"/>
              </a:rPr>
              <a:t>কৃষ্ণচূড়া         ষ্ণ   ষ  ণ         উষ্ণ , তৃষ্ণা </a:t>
            </a:r>
            <a:br>
              <a:rPr lang="bn-BD" sz="4800" dirty="0" smtClean="0">
                <a:latin typeface="NikoshBAN" pitchFamily="2" charset="0"/>
                <a:cs typeface="NikoshBAN" pitchFamily="2" charset="0"/>
              </a:rPr>
            </a:br>
            <a:r>
              <a:rPr lang="bn-BD" sz="4800" dirty="0" smtClean="0">
                <a:latin typeface="NikoshBAN" pitchFamily="2" charset="0"/>
                <a:cs typeface="NikoshBAN" pitchFamily="2" charset="0"/>
              </a:rPr>
              <a:t>সুন্দর       ন্দ   ন   দ          পছন্দ, আনন্দ </a:t>
            </a:r>
            <a:br>
              <a:rPr lang="bn-BD" sz="4800" dirty="0" smtClean="0">
                <a:latin typeface="NikoshBAN" pitchFamily="2" charset="0"/>
                <a:cs typeface="NikoshBAN" pitchFamily="2" charset="0"/>
              </a:rPr>
            </a:br>
            <a:r>
              <a:rPr lang="bn-BD" sz="4800" dirty="0" smtClean="0">
                <a:latin typeface="NikoshBAN" pitchFamily="2" charset="0"/>
                <a:cs typeface="NikoshBAN" pitchFamily="2" charset="0"/>
              </a:rPr>
              <a:t>কিন্তু          ন্ত   ন   ত           অন্তু, মন্তু </a:t>
            </a:r>
            <a:br>
              <a:rPr lang="bn-BD" sz="4800" dirty="0" smtClean="0">
                <a:latin typeface="NikoshBAN" pitchFamily="2" charset="0"/>
                <a:cs typeface="NikoshBAN" pitchFamily="2" charset="0"/>
              </a:rPr>
            </a:br>
            <a:r>
              <a:rPr lang="bn-BD" sz="4800" dirty="0" smtClean="0">
                <a:latin typeface="NikoshBAN" pitchFamily="2" charset="0"/>
                <a:cs typeface="NikoshBAN" pitchFamily="2" charset="0"/>
              </a:rPr>
              <a:t/>
            </a:r>
            <a:br>
              <a:rPr lang="bn-BD" sz="4800" dirty="0" smtClean="0">
                <a:latin typeface="NikoshBAN" pitchFamily="2" charset="0"/>
                <a:cs typeface="NikoshBAN" pitchFamily="2" charset="0"/>
              </a:rPr>
            </a:br>
            <a:endParaRPr lang="en-US" sz="4800" dirty="0">
              <a:latin typeface="NikoshBAN" pitchFamily="2" charset="0"/>
              <a:cs typeface="NikoshBAN" pitchFamily="2" charset="0"/>
            </a:endParaRPr>
          </a:p>
        </p:txBody>
      </p:sp>
    </p:spTree>
    <p:extLst>
      <p:ext uri="{BB962C8B-B14F-4D97-AF65-F5344CB8AC3E}">
        <p14:creationId xmlns:p14="http://schemas.microsoft.com/office/powerpoint/2010/main" val="75040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2D050"/>
          </a:solidFill>
        </p:spPr>
        <p:txBody>
          <a:bodyPr>
            <a:normAutofit/>
          </a:bodyPr>
          <a:lstStyle/>
          <a:p>
            <a:r>
              <a:rPr lang="bn-BD" sz="6000" dirty="0" smtClean="0">
                <a:latin typeface="NikoshBAN" pitchFamily="2" charset="0"/>
                <a:cs typeface="NikoshBAN" pitchFamily="2" charset="0"/>
              </a:rPr>
              <a:t>তোমার বইয়ের ২৮ পৃষ্ঠা বের কর । </a:t>
            </a:r>
            <a:endParaRPr lang="en-US" sz="6000" dirty="0">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447800"/>
            <a:ext cx="6324600" cy="4724400"/>
          </a:xfrm>
        </p:spPr>
      </p:pic>
    </p:spTree>
    <p:extLst>
      <p:ext uri="{BB962C8B-B14F-4D97-AF65-F5344CB8AC3E}">
        <p14:creationId xmlns:p14="http://schemas.microsoft.com/office/powerpoint/2010/main" val="198874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40000"/>
              <a:lumOff val="60000"/>
            </a:schemeClr>
          </a:solidFill>
        </p:spPr>
        <p:txBody>
          <a:bodyPr>
            <a:noAutofit/>
          </a:bodyPr>
          <a:lstStyle/>
          <a:p>
            <a:r>
              <a:rPr lang="bn-BD" sz="8800" dirty="0" smtClean="0">
                <a:latin typeface="NikoshBAN" pitchFamily="2" charset="0"/>
                <a:cs typeface="NikoshBAN" pitchFamily="2" charset="0"/>
              </a:rPr>
              <a:t>শিক্ষকের পাঠ </a:t>
            </a:r>
            <a:endParaRPr lang="en-US" sz="8800" dirty="0">
              <a:latin typeface="NikoshBAN" pitchFamily="2" charset="0"/>
              <a:cs typeface="NikoshBAN" pitchFamily="2"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371600"/>
            <a:ext cx="5562600" cy="5105399"/>
          </a:xfrm>
        </p:spPr>
      </p:pic>
    </p:spTree>
    <p:extLst>
      <p:ext uri="{BB962C8B-B14F-4D97-AF65-F5344CB8AC3E}">
        <p14:creationId xmlns:p14="http://schemas.microsoft.com/office/powerpoint/2010/main" val="4291548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TotalTime>
  <Words>120</Words>
  <Application>Microsoft Office PowerPoint</Application>
  <PresentationFormat>On-screen Show (4:3)</PresentationFormat>
  <Paragraphs>40</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শুভেচ্ছা </vt:lpstr>
      <vt:lpstr>PowerPoint Presentation</vt:lpstr>
      <vt:lpstr>শিখনফলঃ শোনাঃ ৩.2.1 পরিচিত ফুল সম্পর্কে শুনে বুঝতে পারবে।  ৩.2.3 পরিচিত রং সম্পর্কে শুনে বুঝতে পারবে।  বলাঃ২.6.1 পরিচিত ফুল সম্পর্কে বর্ণনা করতে পারবে।  2.6.3 পরিচিত রং সম্পর্কে বর্ণনা করতে পারবে।  পড়াঃ ২.6.1 পরিচিত ফুল সম্পর্কে পড়ে বুঝতে পারবে।  ২.6.3 পরিচিত রং সম্পর্কে পড়ে বুঝতে পারবে।  লেখাঃ ২.4.1 পরিচিত ফুল সম্পর্কে লিখতে পারবে।  2.4.3 পরিচিত রং সম্পর্কে লিখতে পারবে।  </vt:lpstr>
      <vt:lpstr>PowerPoint Presentation</vt:lpstr>
      <vt:lpstr>নানা রঙের ফুলফল </vt:lpstr>
      <vt:lpstr>                                  </vt:lpstr>
      <vt:lpstr>বিভিন্ন       ন্ন    ন    ন         রান্না , কান্না   সুগন্ধ             ন    ধ          গন্ধ , বন্ধু        কৃষ্ণচূড়া         ষ্ণ   ষ  ণ         উষ্ণ , তৃষ্ণা  সুন্দর       ন্দ   ন   দ          পছন্দ, আনন্দ  কিন্তু          ন্ত   ন   ত           অন্তু, মন্তু   </vt:lpstr>
      <vt:lpstr>তোমার বইয়ের ২৮ পৃষ্ঠা বের কর । </vt:lpstr>
      <vt:lpstr>শিক্ষকের পাঠ </vt:lpstr>
      <vt:lpstr>  আমাদের দেশ ফুলের দেশ, ফলের দেশ।  নানা রঙের ও নানা রকমের ফুলফল দেখা যায় সারা বছর জুড়ে। </vt:lpstr>
      <vt:lpstr>PowerPoint Presentation</vt:lpstr>
      <vt:lpstr>PowerPoint Presentation</vt:lpstr>
      <vt:lpstr>শিক্ষার্থীর পাঠ </vt:lpstr>
      <vt:lpstr>দলের কাজঃ  কোনটি কী রঙের ফুল তা লিখিঃ  জবা, টগর, কাশ, পলাশ, গাদা, শিমুল, কৃষ্ণচুড়া, শাপলা, গোলাপি।     </vt:lpstr>
      <vt:lpstr>1।কী কী ফুল লাল রঙের হয় ?  ২।কী কী ফুল সাদা  রঙের হয় ? </vt:lpstr>
      <vt:lpstr>ধন্যবাদ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স্বাগতম </dc:title>
  <dc:creator>PTI-Dinaj</dc:creator>
  <cp:lastModifiedBy>a</cp:lastModifiedBy>
  <cp:revision>200</cp:revision>
  <dcterms:created xsi:type="dcterms:W3CDTF">2006-08-16T00:00:00Z</dcterms:created>
  <dcterms:modified xsi:type="dcterms:W3CDTF">2020-03-30T07:39:48Z</dcterms:modified>
</cp:coreProperties>
</file>