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69" r:id="rId2"/>
    <p:sldId id="270" r:id="rId3"/>
    <p:sldId id="272" r:id="rId4"/>
    <p:sldId id="258" r:id="rId5"/>
    <p:sldId id="256" r:id="rId6"/>
    <p:sldId id="259" r:id="rId7"/>
    <p:sldId id="260" r:id="rId8"/>
    <p:sldId id="261" r:id="rId9"/>
    <p:sldId id="262" r:id="rId10"/>
    <p:sldId id="263" r:id="rId11"/>
    <p:sldId id="265" r:id="rId12"/>
    <p:sldId id="268" r:id="rId13"/>
    <p:sldId id="266" r:id="rId14"/>
    <p:sldId id="271"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0E305-8C53-4A4A-87F1-CE0FAA5D6DBE}" type="datetimeFigureOut">
              <a:rPr lang="en-US" smtClean="0"/>
              <a:t>3/29/2020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795DD-E451-43C0-B9C8-BCAAEBF9989C}" type="slidenum">
              <a:rPr lang="en-US" smtClean="0"/>
              <a:t>‹#›</a:t>
            </a:fld>
            <a:endParaRPr lang="en-US"/>
          </a:p>
        </p:txBody>
      </p:sp>
    </p:spTree>
    <p:extLst>
      <p:ext uri="{BB962C8B-B14F-4D97-AF65-F5344CB8AC3E}">
        <p14:creationId xmlns:p14="http://schemas.microsoft.com/office/powerpoint/2010/main" val="3519404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4F50F-C922-4FA5-96A5-0DDC28DF45E2}" type="slidenum">
              <a:rPr lang="en-US" smtClean="0"/>
              <a:t>1</a:t>
            </a:fld>
            <a:endParaRPr lang="en-US"/>
          </a:p>
        </p:txBody>
      </p:sp>
    </p:spTree>
    <p:extLst>
      <p:ext uri="{BB962C8B-B14F-4D97-AF65-F5344CB8AC3E}">
        <p14:creationId xmlns:p14="http://schemas.microsoft.com/office/powerpoint/2010/main" val="2652985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88DE10-E751-4E08-BD2F-8433C4F88E92}"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E7F6A-2142-4947-8646-73AB1465C83B}" type="slidenum">
              <a:rPr lang="en-US" smtClean="0"/>
              <a:pPr/>
              <a:t>‹#›</a:t>
            </a:fld>
            <a:endParaRPr lang="en-US"/>
          </a:p>
        </p:txBody>
      </p:sp>
    </p:spTree>
    <p:extLst>
      <p:ext uri="{BB962C8B-B14F-4D97-AF65-F5344CB8AC3E}">
        <p14:creationId xmlns:p14="http://schemas.microsoft.com/office/powerpoint/2010/main" val="3352746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8DE10-E751-4E08-BD2F-8433C4F88E92}"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E7F6A-2142-4947-8646-73AB1465C83B}" type="slidenum">
              <a:rPr lang="en-US" smtClean="0"/>
              <a:pPr/>
              <a:t>‹#›</a:t>
            </a:fld>
            <a:endParaRPr lang="en-US"/>
          </a:p>
        </p:txBody>
      </p:sp>
    </p:spTree>
    <p:extLst>
      <p:ext uri="{BB962C8B-B14F-4D97-AF65-F5344CB8AC3E}">
        <p14:creationId xmlns:p14="http://schemas.microsoft.com/office/powerpoint/2010/main" val="154811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8DE10-E751-4E08-BD2F-8433C4F88E92}"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E7F6A-2142-4947-8646-73AB1465C83B}" type="slidenum">
              <a:rPr lang="en-US" smtClean="0"/>
              <a:pPr/>
              <a:t>‹#›</a:t>
            </a:fld>
            <a:endParaRPr lang="en-US"/>
          </a:p>
        </p:txBody>
      </p:sp>
    </p:spTree>
    <p:extLst>
      <p:ext uri="{BB962C8B-B14F-4D97-AF65-F5344CB8AC3E}">
        <p14:creationId xmlns:p14="http://schemas.microsoft.com/office/powerpoint/2010/main" val="57272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8DE10-E751-4E08-BD2F-8433C4F88E92}"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E7F6A-2142-4947-8646-73AB1465C83B}" type="slidenum">
              <a:rPr lang="en-US" smtClean="0"/>
              <a:pPr/>
              <a:t>‹#›</a:t>
            </a:fld>
            <a:endParaRPr lang="en-US"/>
          </a:p>
        </p:txBody>
      </p:sp>
    </p:spTree>
    <p:extLst>
      <p:ext uri="{BB962C8B-B14F-4D97-AF65-F5344CB8AC3E}">
        <p14:creationId xmlns:p14="http://schemas.microsoft.com/office/powerpoint/2010/main" val="196190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8DE10-E751-4E08-BD2F-8433C4F88E92}"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E7F6A-2142-4947-8646-73AB1465C83B}" type="slidenum">
              <a:rPr lang="en-US" smtClean="0"/>
              <a:pPr/>
              <a:t>‹#›</a:t>
            </a:fld>
            <a:endParaRPr lang="en-US"/>
          </a:p>
        </p:txBody>
      </p:sp>
    </p:spTree>
    <p:extLst>
      <p:ext uri="{BB962C8B-B14F-4D97-AF65-F5344CB8AC3E}">
        <p14:creationId xmlns:p14="http://schemas.microsoft.com/office/powerpoint/2010/main" val="128876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88DE10-E751-4E08-BD2F-8433C4F88E92}"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E7F6A-2142-4947-8646-73AB1465C83B}" type="slidenum">
              <a:rPr lang="en-US" smtClean="0"/>
              <a:pPr/>
              <a:t>‹#›</a:t>
            </a:fld>
            <a:endParaRPr lang="en-US"/>
          </a:p>
        </p:txBody>
      </p:sp>
    </p:spTree>
    <p:extLst>
      <p:ext uri="{BB962C8B-B14F-4D97-AF65-F5344CB8AC3E}">
        <p14:creationId xmlns:p14="http://schemas.microsoft.com/office/powerpoint/2010/main" val="164321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88DE10-E751-4E08-BD2F-8433C4F88E92}" type="datetimeFigureOut">
              <a:rPr lang="en-US" smtClean="0"/>
              <a:pPr/>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E7F6A-2142-4947-8646-73AB1465C83B}" type="slidenum">
              <a:rPr lang="en-US" smtClean="0"/>
              <a:pPr/>
              <a:t>‹#›</a:t>
            </a:fld>
            <a:endParaRPr lang="en-US"/>
          </a:p>
        </p:txBody>
      </p:sp>
    </p:spTree>
    <p:extLst>
      <p:ext uri="{BB962C8B-B14F-4D97-AF65-F5344CB8AC3E}">
        <p14:creationId xmlns:p14="http://schemas.microsoft.com/office/powerpoint/2010/main" val="218191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88DE10-E751-4E08-BD2F-8433C4F88E92}" type="datetimeFigureOut">
              <a:rPr lang="en-US" smtClean="0"/>
              <a:pPr/>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E7F6A-2142-4947-8646-73AB1465C83B}" type="slidenum">
              <a:rPr lang="en-US" smtClean="0"/>
              <a:pPr/>
              <a:t>‹#›</a:t>
            </a:fld>
            <a:endParaRPr lang="en-US"/>
          </a:p>
        </p:txBody>
      </p:sp>
    </p:spTree>
    <p:extLst>
      <p:ext uri="{BB962C8B-B14F-4D97-AF65-F5344CB8AC3E}">
        <p14:creationId xmlns:p14="http://schemas.microsoft.com/office/powerpoint/2010/main" val="353606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8DE10-E751-4E08-BD2F-8433C4F88E92}" type="datetimeFigureOut">
              <a:rPr lang="en-US" smtClean="0"/>
              <a:pPr/>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E7F6A-2142-4947-8646-73AB1465C83B}" type="slidenum">
              <a:rPr lang="en-US" smtClean="0"/>
              <a:pPr/>
              <a:t>‹#›</a:t>
            </a:fld>
            <a:endParaRPr lang="en-US"/>
          </a:p>
        </p:txBody>
      </p:sp>
    </p:spTree>
    <p:extLst>
      <p:ext uri="{BB962C8B-B14F-4D97-AF65-F5344CB8AC3E}">
        <p14:creationId xmlns:p14="http://schemas.microsoft.com/office/powerpoint/2010/main" val="399724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8DE10-E751-4E08-BD2F-8433C4F88E92}"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E7F6A-2142-4947-8646-73AB1465C83B}" type="slidenum">
              <a:rPr lang="en-US" smtClean="0"/>
              <a:pPr/>
              <a:t>‹#›</a:t>
            </a:fld>
            <a:endParaRPr lang="en-US"/>
          </a:p>
        </p:txBody>
      </p:sp>
    </p:spTree>
    <p:extLst>
      <p:ext uri="{BB962C8B-B14F-4D97-AF65-F5344CB8AC3E}">
        <p14:creationId xmlns:p14="http://schemas.microsoft.com/office/powerpoint/2010/main" val="77998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8DE10-E751-4E08-BD2F-8433C4F88E92}"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E7F6A-2142-4947-8646-73AB1465C83B}" type="slidenum">
              <a:rPr lang="en-US" smtClean="0"/>
              <a:pPr/>
              <a:t>‹#›</a:t>
            </a:fld>
            <a:endParaRPr lang="en-US"/>
          </a:p>
        </p:txBody>
      </p:sp>
    </p:spTree>
    <p:extLst>
      <p:ext uri="{BB962C8B-B14F-4D97-AF65-F5344CB8AC3E}">
        <p14:creationId xmlns:p14="http://schemas.microsoft.com/office/powerpoint/2010/main" val="2453679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8DE10-E751-4E08-BD2F-8433C4F88E92}" type="datetimeFigureOut">
              <a:rPr lang="en-US" smtClean="0"/>
              <a:pPr/>
              <a:t>3/29/2020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E7F6A-2142-4947-8646-73AB1465C83B}" type="slidenum">
              <a:rPr lang="en-US" smtClean="0"/>
              <a:pPr/>
              <a:t>‹#›</a:t>
            </a:fld>
            <a:endParaRPr lang="en-US"/>
          </a:p>
        </p:txBody>
      </p:sp>
    </p:spTree>
    <p:extLst>
      <p:ext uri="{BB962C8B-B14F-4D97-AF65-F5344CB8AC3E}">
        <p14:creationId xmlns:p14="http://schemas.microsoft.com/office/powerpoint/2010/main" val="12611087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7.xml"/><Relationship Id="rId10"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 Id="rId10" Type="http://schemas.openxmlformats.org/officeDocument/2006/relationships/audio" Target="../media/audio1.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800101"/>
            <a:ext cx="4806681" cy="521039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6301" y="800100"/>
            <a:ext cx="4457699" cy="5200650"/>
          </a:xfrm>
          <a:prstGeom prst="rect">
            <a:avLst/>
          </a:prstGeom>
        </p:spPr>
      </p:pic>
    </p:spTree>
    <p:extLst>
      <p:ext uri="{BB962C8B-B14F-4D97-AF65-F5344CB8AC3E}">
        <p14:creationId xmlns:p14="http://schemas.microsoft.com/office/powerpoint/2010/main" val="1484505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381000" y="304800"/>
            <a:ext cx="8229600" cy="990600"/>
          </a:xfrm>
          <a:prstGeom prst="flowChartAlternateProcess">
            <a:avLst/>
          </a:prstGeom>
          <a:solidFill>
            <a:srgbClr val="7030A0"/>
          </a:solidFill>
        </p:spPr>
        <p:style>
          <a:lnRef idx="1">
            <a:schemeClr val="accent2"/>
          </a:lnRef>
          <a:fillRef idx="2">
            <a:schemeClr val="accent2"/>
          </a:fillRef>
          <a:effectRef idx="1">
            <a:schemeClr val="accent2"/>
          </a:effectRef>
          <a:fontRef idx="minor">
            <a:schemeClr val="dk1"/>
          </a:fontRef>
        </p:style>
        <p:txBody>
          <a:bodyPr rtlCol="0" anchor="ctr"/>
          <a:lstStyle/>
          <a:p>
            <a:pPr marL="365760" lvl="0" indent="-256032" algn="ctr" fontAlgn="auto">
              <a:spcBef>
                <a:spcPct val="20000"/>
              </a:spcBef>
              <a:spcAft>
                <a:spcPts val="0"/>
              </a:spcAft>
              <a:defRPr/>
            </a:pPr>
            <a:r>
              <a:rPr lang="bn-BD" sz="4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৭ই মার্চের ভাষণের প্রতিক্রিয়া-</a:t>
            </a:r>
          </a:p>
        </p:txBody>
      </p:sp>
      <p:sp>
        <p:nvSpPr>
          <p:cNvPr id="6" name="Flowchart: Alternate Process 5"/>
          <p:cNvSpPr/>
          <p:nvPr/>
        </p:nvSpPr>
        <p:spPr>
          <a:xfrm>
            <a:off x="4648200" y="1447800"/>
            <a:ext cx="4419600" cy="51816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marL="365760" lvl="0" indent="-256032" fontAlgn="auto">
              <a:spcBef>
                <a:spcPct val="20000"/>
              </a:spcBef>
              <a:spcAft>
                <a:spcPts val="0"/>
              </a:spcAft>
              <a:defRPr/>
            </a:pPr>
            <a:r>
              <a:rPr lang="bn-BD" sz="2400" dirty="0" smtClean="0">
                <a:solidFill>
                  <a:schemeClr val="tx1"/>
                </a:solidFill>
                <a:latin typeface="NikoshBAN" pitchFamily="2" charset="0"/>
                <a:cs typeface="NikoshBAN" pitchFamily="2" charset="0"/>
              </a:rPr>
              <a:t>   বঙ্গ বন্ধুর ৭ই মার্চের ভাষণ নির্দেশনা অনুযায়ী ঐক্য বদ্ধ জনগন অসহযোগ আন্দোলনে অংশ নেয় এবং মক্তি সংগ্রামে ঝাপিয়ে পড়ে। নেতার ঘোষনা অনুযায়ী দেশের স্কুল-কলেজ, অফিস-আদালত, কল-কারখানা সব বন্ধ হয়ে যায়। বিক্ষুব্ধ জনতা পাকিস্থানি বাহিনীকে বিভিন্ন স্থানে প্রতিরোধ করতে থাকে। খাজনা-ট্যাক্স আদায় বন্ধ হয়ে যায়। সেনা নিবাস ব্যতিত সর্বস্থানে বঙ্গবন্ধুর নিয়ন্ত্রন প্রতিষ্ঠিত হয়।</a:t>
            </a:r>
          </a:p>
        </p:txBody>
      </p:sp>
      <p:pic>
        <p:nvPicPr>
          <p:cNvPr id="19458" name="Picture 2" descr="C:\Documents and Settings\Mahib\Desktop\Photo of Common People.jpg"/>
          <p:cNvPicPr>
            <a:picLocks noChangeAspect="1" noChangeArrowheads="1"/>
          </p:cNvPicPr>
          <p:nvPr/>
        </p:nvPicPr>
        <p:blipFill>
          <a:blip r:embed="rId2"/>
          <a:srcRect/>
          <a:stretch>
            <a:fillRect/>
          </a:stretch>
        </p:blipFill>
        <p:spPr bwMode="auto">
          <a:xfrm>
            <a:off x="215490" y="2133600"/>
            <a:ext cx="4270205"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19458"/>
                                        </p:tgtEl>
                                        <p:attrNameLst>
                                          <p:attrName>style.visibility</p:attrName>
                                        </p:attrNameLst>
                                      </p:cBhvr>
                                      <p:to>
                                        <p:strVal val="visible"/>
                                      </p:to>
                                    </p:set>
                                    <p:anim calcmode="lin" valueType="num">
                                      <p:cBhvr>
                                        <p:cTn id="12" dur="1000" fill="hold"/>
                                        <p:tgtEl>
                                          <p:spTgt spid="19458"/>
                                        </p:tgtEl>
                                        <p:attrNameLst>
                                          <p:attrName>ppt_w</p:attrName>
                                        </p:attrNameLst>
                                      </p:cBhvr>
                                      <p:tavLst>
                                        <p:tav tm="0">
                                          <p:val>
                                            <p:strVal val="#ppt_w*0.70"/>
                                          </p:val>
                                        </p:tav>
                                        <p:tav tm="100000">
                                          <p:val>
                                            <p:strVal val="#ppt_w"/>
                                          </p:val>
                                        </p:tav>
                                      </p:tavLst>
                                    </p:anim>
                                    <p:anim calcmode="lin" valueType="num">
                                      <p:cBhvr>
                                        <p:cTn id="13" dur="1000" fill="hold"/>
                                        <p:tgtEl>
                                          <p:spTgt spid="19458"/>
                                        </p:tgtEl>
                                        <p:attrNameLst>
                                          <p:attrName>ppt_h</p:attrName>
                                        </p:attrNameLst>
                                      </p:cBhvr>
                                      <p:tavLst>
                                        <p:tav tm="0">
                                          <p:val>
                                            <p:strVal val="#ppt_h"/>
                                          </p:val>
                                        </p:tav>
                                        <p:tav tm="100000">
                                          <p:val>
                                            <p:strVal val="#ppt_h"/>
                                          </p:val>
                                        </p:tav>
                                      </p:tavLst>
                                    </p:anim>
                                    <p:animEffect transition="in" filter="fade">
                                      <p:cBhvr>
                                        <p:cTn id="14" dur="1000"/>
                                        <p:tgtEl>
                                          <p:spTgt spid="1945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000"/>
                                        <p:tgtEl>
                                          <p:spTgt spid="4"/>
                                        </p:tgtEl>
                                      </p:cBhvr>
                                    </p:animEffect>
                                    <p:set>
                                      <p:cBhvr>
                                        <p:cTn id="24" dur="1" fill="hold">
                                          <p:stCondLst>
                                            <p:cond delay="1999"/>
                                          </p:stCondLst>
                                        </p:cTn>
                                        <p:tgtEl>
                                          <p:spTgt spid="4"/>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19458"/>
                                        </p:tgtEl>
                                      </p:cBhvr>
                                    </p:animEffect>
                                    <p:set>
                                      <p:cBhvr>
                                        <p:cTn id="27" dur="1" fill="hold">
                                          <p:stCondLst>
                                            <p:cond delay="1999"/>
                                          </p:stCondLst>
                                        </p:cTn>
                                        <p:tgtEl>
                                          <p:spTgt spid="19458"/>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381000" y="914400"/>
            <a:ext cx="8229600" cy="990600"/>
          </a:xfrm>
          <a:prstGeom prst="flowChartAlternateProcess">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365760" lvl="0" indent="-256032" algn="ctr" fontAlgn="auto">
              <a:spcBef>
                <a:spcPct val="20000"/>
              </a:spcBef>
              <a:spcAft>
                <a:spcPts val="0"/>
              </a:spcAft>
              <a:defRPr/>
            </a:pPr>
            <a:r>
              <a:rPr lang="bn-BD" sz="4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জোড়ায় কাজ (সময়-৫ মিনিট)</a:t>
            </a:r>
          </a:p>
        </p:txBody>
      </p:sp>
      <p:sp>
        <p:nvSpPr>
          <p:cNvPr id="5" name="Flowchart: Alternate Process 4"/>
          <p:cNvSpPr/>
          <p:nvPr/>
        </p:nvSpPr>
        <p:spPr>
          <a:xfrm>
            <a:off x="381000" y="3124200"/>
            <a:ext cx="8229600" cy="2438400"/>
          </a:xfrm>
          <a:prstGeom prst="flowChartAlternateProcess">
            <a:avLst/>
          </a:prstGeom>
          <a:effectLst>
            <a:innerShdw blurRad="63500" dist="50800" dir="135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marL="365760" lvl="0" indent="-256032" fontAlgn="auto">
              <a:spcBef>
                <a:spcPct val="20000"/>
              </a:spcBef>
              <a:spcAft>
                <a:spcPts val="0"/>
              </a:spcAft>
              <a:defRPr/>
            </a:pPr>
            <a:r>
              <a:rPr lang="bn-BD" sz="4000" dirty="0" smtClean="0">
                <a:solidFill>
                  <a:schemeClr val="tx1"/>
                </a:solidFill>
                <a:latin typeface="NikoshBAN" pitchFamily="2" charset="0"/>
                <a:cs typeface="NikoshBAN" pitchFamily="2" charset="0"/>
              </a:rPr>
              <a:t>ক- দল, বঙ্গবন্ধুর নির্দেশনা গুলো লিখ?</a:t>
            </a:r>
          </a:p>
          <a:p>
            <a:pPr marL="365760" lvl="0" indent="-256032" fontAlgn="auto">
              <a:spcBef>
                <a:spcPct val="20000"/>
              </a:spcBef>
              <a:spcAft>
                <a:spcPts val="0"/>
              </a:spcAft>
              <a:defRPr/>
            </a:pPr>
            <a:r>
              <a:rPr lang="bn-BD" sz="4000" dirty="0" smtClean="0">
                <a:solidFill>
                  <a:schemeClr val="tx1"/>
                </a:solidFill>
                <a:latin typeface="NikoshBAN" pitchFamily="2" charset="0"/>
                <a:cs typeface="NikoshBAN" pitchFamily="2" charset="0"/>
              </a:rPr>
              <a:t>খ- দল, ৭ই মার্চের ভাষন কোথায় অনুষ্ঠিত হয়?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0"/>
                                        <p:tgtEl>
                                          <p:spTgt spid="5"/>
                                        </p:tgtEl>
                                      </p:cBhvr>
                                    </p:animEffect>
                                    <p:set>
                                      <p:cBhvr>
                                        <p:cTn id="2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533400" y="457200"/>
            <a:ext cx="8229600" cy="914400"/>
          </a:xfrm>
          <a:prstGeom prst="flowChartAlternateProcess">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marL="365760" lvl="0" indent="-256032" algn="ctr" fontAlgn="auto">
              <a:spcBef>
                <a:spcPct val="20000"/>
              </a:spcBef>
              <a:spcAft>
                <a:spcPts val="0"/>
              </a:spcAft>
              <a:defRPr/>
            </a:pPr>
            <a:r>
              <a:rPr lang="bn-BD" sz="6000" b="1" dirty="0">
                <a:solidFill>
                  <a:schemeClr val="bg1"/>
                </a:solidFill>
                <a:latin typeface="NikoshBAN" pitchFamily="2" charset="0"/>
                <a:cs typeface="NikoshBAN" pitchFamily="2" charset="0"/>
              </a:rPr>
              <a:t>মুল্যায়ন </a:t>
            </a:r>
            <a:r>
              <a:rPr lang="bn-BD" sz="2400" b="1" dirty="0">
                <a:solidFill>
                  <a:schemeClr val="bg1"/>
                </a:solidFill>
                <a:latin typeface="NikoshBAN" pitchFamily="2" charset="0"/>
                <a:cs typeface="NikoshBAN" pitchFamily="2" charset="0"/>
              </a:rPr>
              <a:t>(সময়-৫ মিনিট)</a:t>
            </a:r>
            <a:endParaRPr lang="bn-BD" sz="6000" b="1" dirty="0" smtClean="0">
              <a:solidFill>
                <a:schemeClr val="bg1"/>
              </a:solidFill>
              <a:latin typeface="NikoshBAN" pitchFamily="2" charset="0"/>
              <a:cs typeface="NikoshBAN" pitchFamily="2" charset="0"/>
            </a:endParaRPr>
          </a:p>
        </p:txBody>
      </p:sp>
      <p:sp>
        <p:nvSpPr>
          <p:cNvPr id="5" name="Flowchart: Alternate Process 4"/>
          <p:cNvSpPr/>
          <p:nvPr/>
        </p:nvSpPr>
        <p:spPr>
          <a:xfrm>
            <a:off x="533400" y="1676400"/>
            <a:ext cx="8229600" cy="914400"/>
          </a:xfrm>
          <a:prstGeom prst="flowChartAlternateProcess">
            <a:avLst/>
          </a:prstGeom>
          <a:effectLst>
            <a:innerShdw blurRad="63500" dist="50800" dir="135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marL="365760" lvl="0" indent="-256032" algn="ctr" fontAlgn="auto">
              <a:spcBef>
                <a:spcPct val="20000"/>
              </a:spcBef>
              <a:spcAft>
                <a:spcPts val="0"/>
              </a:spcAft>
              <a:defRPr/>
            </a:pPr>
            <a:r>
              <a:rPr lang="en-US" sz="5400" dirty="0" smtClean="0">
                <a:solidFill>
                  <a:schemeClr val="tx1"/>
                </a:solidFill>
                <a:latin typeface="NikoshBAN" pitchFamily="2" charset="0"/>
                <a:cs typeface="NikoshBAN" pitchFamily="2" charset="0"/>
              </a:rPr>
              <a:t>(</a:t>
            </a:r>
            <a:r>
              <a:rPr lang="bn-BD" sz="5400" dirty="0" smtClean="0">
                <a:solidFill>
                  <a:schemeClr val="tx1"/>
                </a:solidFill>
                <a:latin typeface="NikoshBAN" pitchFamily="2" charset="0"/>
                <a:cs typeface="NikoshBAN" pitchFamily="2" charset="0"/>
              </a:rPr>
              <a:t>ক) কত সালে মুক্তিযুদ্ধ সংঘটিত হয়?</a:t>
            </a:r>
          </a:p>
        </p:txBody>
      </p:sp>
      <p:pic>
        <p:nvPicPr>
          <p:cNvPr id="17411" name="Picture 3" descr="H:\DCD Image\Bangladesh.jpg"/>
          <p:cNvPicPr>
            <a:picLocks noChangeAspect="1" noChangeArrowheads="1"/>
          </p:cNvPicPr>
          <p:nvPr/>
        </p:nvPicPr>
        <p:blipFill>
          <a:blip r:embed="rId2"/>
          <a:srcRect/>
          <a:stretch>
            <a:fillRect/>
          </a:stretch>
        </p:blipFill>
        <p:spPr bwMode="auto">
          <a:xfrm>
            <a:off x="3048000" y="2743200"/>
            <a:ext cx="3008416" cy="2895600"/>
          </a:xfrm>
          <a:prstGeom prst="rect">
            <a:avLst/>
          </a:prstGeom>
          <a:noFill/>
        </p:spPr>
      </p:pic>
      <p:sp>
        <p:nvSpPr>
          <p:cNvPr id="9" name="Flowchart: Alternate Process 8"/>
          <p:cNvSpPr/>
          <p:nvPr/>
        </p:nvSpPr>
        <p:spPr>
          <a:xfrm>
            <a:off x="2133600" y="5562600"/>
            <a:ext cx="5029200" cy="914400"/>
          </a:xfrm>
          <a:prstGeom prst="flowChartAlternateProcess">
            <a:avLst/>
          </a:prstGeom>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marL="365760" lvl="0" indent="-256032" fontAlgn="auto">
              <a:spcBef>
                <a:spcPct val="20000"/>
              </a:spcBef>
              <a:spcAft>
                <a:spcPts val="0"/>
              </a:spcAft>
              <a:defRPr/>
            </a:pPr>
            <a:r>
              <a:rPr lang="bn-BD" sz="4000" dirty="0" smtClean="0">
                <a:solidFill>
                  <a:schemeClr val="tx1"/>
                </a:solidFill>
                <a:latin typeface="NikoshBAN" pitchFamily="2" charset="0"/>
                <a:cs typeface="NikoshBAN" pitchFamily="2" charset="0"/>
              </a:rPr>
              <a:t>(খ) মানচিত্রটি কোন দেশের?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17411"/>
                                        </p:tgtEl>
                                        <p:attrNameLst>
                                          <p:attrName>style.visibility</p:attrName>
                                        </p:attrNameLst>
                                      </p:cBhvr>
                                      <p:to>
                                        <p:strVal val="visible"/>
                                      </p:to>
                                    </p:set>
                                    <p:anim calcmode="lin" valueType="num">
                                      <p:cBhvr>
                                        <p:cTn id="12" dur="500" fill="hold"/>
                                        <p:tgtEl>
                                          <p:spTgt spid="17411"/>
                                        </p:tgtEl>
                                        <p:attrNameLst>
                                          <p:attrName>ppt_w</p:attrName>
                                        </p:attrNameLst>
                                      </p:cBhvr>
                                      <p:tavLst>
                                        <p:tav tm="0">
                                          <p:val>
                                            <p:fltVal val="0"/>
                                          </p:val>
                                        </p:tav>
                                        <p:tav tm="100000">
                                          <p:val>
                                            <p:strVal val="#ppt_w"/>
                                          </p:val>
                                        </p:tav>
                                      </p:tavLst>
                                    </p:anim>
                                    <p:anim calcmode="lin" valueType="num">
                                      <p:cBhvr>
                                        <p:cTn id="13" dur="500" fill="hold"/>
                                        <p:tgtEl>
                                          <p:spTgt spid="17411"/>
                                        </p:tgtEl>
                                        <p:attrNameLst>
                                          <p:attrName>ppt_h</p:attrName>
                                        </p:attrNameLst>
                                      </p:cBhvr>
                                      <p:tavLst>
                                        <p:tav tm="0">
                                          <p:val>
                                            <p:fltVal val="0"/>
                                          </p:val>
                                        </p:tav>
                                        <p:tav tm="100000">
                                          <p:val>
                                            <p:strVal val="#ppt_h"/>
                                          </p:val>
                                        </p:tav>
                                      </p:tavLst>
                                    </p:anim>
                                    <p:animEffect transition="in" filter="fade">
                                      <p:cBhvr>
                                        <p:cTn id="14" dur="500"/>
                                        <p:tgtEl>
                                          <p:spTgt spid="1741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0" fill="hold" grpId="1" nodeType="clickEffect">
                                  <p:stCondLst>
                                    <p:cond delay="0"/>
                                  </p:stCondLst>
                                  <p:childTnLst>
                                    <p:anim calcmode="lin" valueType="num">
                                      <p:cBhvr>
                                        <p:cTn id="28" dur="500"/>
                                        <p:tgtEl>
                                          <p:spTgt spid="5"/>
                                        </p:tgtEl>
                                        <p:attrNameLst>
                                          <p:attrName>ppt_w</p:attrName>
                                        </p:attrNameLst>
                                      </p:cBhvr>
                                      <p:tavLst>
                                        <p:tav tm="0">
                                          <p:val>
                                            <p:strVal val="ppt_w"/>
                                          </p:val>
                                        </p:tav>
                                        <p:tav tm="100000">
                                          <p:val>
                                            <p:fltVal val="0"/>
                                          </p:val>
                                        </p:tav>
                                      </p:tavLst>
                                    </p:anim>
                                    <p:anim calcmode="lin" valueType="num">
                                      <p:cBhvr>
                                        <p:cTn id="29" dur="500"/>
                                        <p:tgtEl>
                                          <p:spTgt spid="5"/>
                                        </p:tgtEl>
                                        <p:attrNameLst>
                                          <p:attrName>ppt_h</p:attrName>
                                        </p:attrNameLst>
                                      </p:cBhvr>
                                      <p:tavLst>
                                        <p:tav tm="0">
                                          <p:val>
                                            <p:strVal val="ppt_h"/>
                                          </p:val>
                                        </p:tav>
                                        <p:tav tm="100000">
                                          <p:val>
                                            <p:fltVal val="0"/>
                                          </p:val>
                                        </p:tav>
                                      </p:tavLst>
                                    </p:anim>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53" presetClass="exit" presetSubtype="0" fill="hold" nodeType="withEffect">
                                  <p:stCondLst>
                                    <p:cond delay="0"/>
                                  </p:stCondLst>
                                  <p:childTnLst>
                                    <p:anim calcmode="lin" valueType="num">
                                      <p:cBhvr>
                                        <p:cTn id="33" dur="500"/>
                                        <p:tgtEl>
                                          <p:spTgt spid="17411"/>
                                        </p:tgtEl>
                                        <p:attrNameLst>
                                          <p:attrName>ppt_w</p:attrName>
                                        </p:attrNameLst>
                                      </p:cBhvr>
                                      <p:tavLst>
                                        <p:tav tm="0">
                                          <p:val>
                                            <p:strVal val="ppt_w"/>
                                          </p:val>
                                        </p:tav>
                                        <p:tav tm="100000">
                                          <p:val>
                                            <p:fltVal val="0"/>
                                          </p:val>
                                        </p:tav>
                                      </p:tavLst>
                                    </p:anim>
                                    <p:anim calcmode="lin" valueType="num">
                                      <p:cBhvr>
                                        <p:cTn id="34" dur="500"/>
                                        <p:tgtEl>
                                          <p:spTgt spid="17411"/>
                                        </p:tgtEl>
                                        <p:attrNameLst>
                                          <p:attrName>ppt_h</p:attrName>
                                        </p:attrNameLst>
                                      </p:cBhvr>
                                      <p:tavLst>
                                        <p:tav tm="0">
                                          <p:val>
                                            <p:strVal val="ppt_h"/>
                                          </p:val>
                                        </p:tav>
                                        <p:tav tm="100000">
                                          <p:val>
                                            <p:fltVal val="0"/>
                                          </p:val>
                                        </p:tav>
                                      </p:tavLst>
                                    </p:anim>
                                    <p:animEffect transition="out" filter="fade">
                                      <p:cBhvr>
                                        <p:cTn id="35" dur="500"/>
                                        <p:tgtEl>
                                          <p:spTgt spid="17411"/>
                                        </p:tgtEl>
                                      </p:cBhvr>
                                    </p:animEffect>
                                    <p:set>
                                      <p:cBhvr>
                                        <p:cTn id="36" dur="1" fill="hold">
                                          <p:stCondLst>
                                            <p:cond delay="499"/>
                                          </p:stCondLst>
                                        </p:cTn>
                                        <p:tgtEl>
                                          <p:spTgt spid="17411"/>
                                        </p:tgtEl>
                                        <p:attrNameLst>
                                          <p:attrName>style.visibility</p:attrName>
                                        </p:attrNameLst>
                                      </p:cBhvr>
                                      <p:to>
                                        <p:strVal val="hidden"/>
                                      </p:to>
                                    </p:set>
                                  </p:childTnLst>
                                </p:cTn>
                              </p:par>
                              <p:par>
                                <p:cTn id="37" presetID="53" presetClass="exit" presetSubtype="0" fill="hold" grpId="1" nodeType="withEffect">
                                  <p:stCondLst>
                                    <p:cond delay="0"/>
                                  </p:stCondLst>
                                  <p:childTnLst>
                                    <p:anim calcmode="lin" valueType="num">
                                      <p:cBhvr>
                                        <p:cTn id="38" dur="500"/>
                                        <p:tgtEl>
                                          <p:spTgt spid="9"/>
                                        </p:tgtEl>
                                        <p:attrNameLst>
                                          <p:attrName>ppt_w</p:attrName>
                                        </p:attrNameLst>
                                      </p:cBhvr>
                                      <p:tavLst>
                                        <p:tav tm="0">
                                          <p:val>
                                            <p:strVal val="ppt_w"/>
                                          </p:val>
                                        </p:tav>
                                        <p:tav tm="100000">
                                          <p:val>
                                            <p:fltVal val="0"/>
                                          </p:val>
                                        </p:tav>
                                      </p:tavLst>
                                    </p:anim>
                                    <p:anim calcmode="lin" valueType="num">
                                      <p:cBhvr>
                                        <p:cTn id="39" dur="500"/>
                                        <p:tgtEl>
                                          <p:spTgt spid="9"/>
                                        </p:tgtEl>
                                        <p:attrNameLst>
                                          <p:attrName>ppt_h</p:attrName>
                                        </p:attrNameLst>
                                      </p:cBhvr>
                                      <p:tavLst>
                                        <p:tav tm="0">
                                          <p:val>
                                            <p:strVal val="ppt_h"/>
                                          </p:val>
                                        </p:tav>
                                        <p:tav tm="100000">
                                          <p:val>
                                            <p:fltVal val="0"/>
                                          </p:val>
                                        </p:tav>
                                      </p:tavLst>
                                    </p:anim>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53" presetClass="exit" presetSubtype="0" fill="hold" grpId="1" nodeType="withEffect">
                                  <p:stCondLst>
                                    <p:cond delay="0"/>
                                  </p:stCondLst>
                                  <p:childTnLst>
                                    <p:anim calcmode="lin" valueType="num">
                                      <p:cBhvr>
                                        <p:cTn id="43" dur="500"/>
                                        <p:tgtEl>
                                          <p:spTgt spid="4"/>
                                        </p:tgtEl>
                                        <p:attrNameLst>
                                          <p:attrName>ppt_w</p:attrName>
                                        </p:attrNameLst>
                                      </p:cBhvr>
                                      <p:tavLst>
                                        <p:tav tm="0">
                                          <p:val>
                                            <p:strVal val="ppt_w"/>
                                          </p:val>
                                        </p:tav>
                                        <p:tav tm="100000">
                                          <p:val>
                                            <p:fltVal val="0"/>
                                          </p:val>
                                        </p:tav>
                                      </p:tavLst>
                                    </p:anim>
                                    <p:anim calcmode="lin" valueType="num">
                                      <p:cBhvr>
                                        <p:cTn id="44" dur="500"/>
                                        <p:tgtEl>
                                          <p:spTgt spid="4"/>
                                        </p:tgtEl>
                                        <p:attrNameLst>
                                          <p:attrName>ppt_h</p:attrName>
                                        </p:attrNameLst>
                                      </p:cBhvr>
                                      <p:tavLst>
                                        <p:tav tm="0">
                                          <p:val>
                                            <p:strVal val="ppt_h"/>
                                          </p:val>
                                        </p:tav>
                                        <p:tav tm="100000">
                                          <p:val>
                                            <p:fltVal val="0"/>
                                          </p:val>
                                        </p:tav>
                                      </p:tavLst>
                                    </p:anim>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533400" y="990600"/>
            <a:ext cx="8229600" cy="914400"/>
          </a:xfrm>
          <a:prstGeom prst="flowChartAlternateProcess">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65760" lvl="0" indent="-256032" algn="ctr" fontAlgn="auto">
              <a:spcBef>
                <a:spcPct val="20000"/>
              </a:spcBef>
              <a:spcAft>
                <a:spcPts val="0"/>
              </a:spcAft>
              <a:defRPr/>
            </a:pPr>
            <a:r>
              <a:rPr lang="bn-BD" sz="6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বাড়ীর কাজ</a:t>
            </a:r>
          </a:p>
        </p:txBody>
      </p:sp>
      <p:sp>
        <p:nvSpPr>
          <p:cNvPr id="5" name="Flowchart: Alternate Process 4"/>
          <p:cNvSpPr/>
          <p:nvPr/>
        </p:nvSpPr>
        <p:spPr>
          <a:xfrm>
            <a:off x="533400" y="2895600"/>
            <a:ext cx="8229600" cy="2286000"/>
          </a:xfrm>
          <a:prstGeom prst="flowChartAlternateProcess">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marL="365760" lvl="0" indent="-256032" algn="ctr" fontAlgn="auto">
              <a:spcBef>
                <a:spcPct val="20000"/>
              </a:spcBef>
              <a:spcAft>
                <a:spcPts val="0"/>
              </a:spcAft>
              <a:defRPr/>
            </a:pPr>
            <a:r>
              <a:rPr lang="bn-BD" sz="4400" dirty="0" smtClean="0">
                <a:solidFill>
                  <a:schemeClr val="tx1"/>
                </a:solidFill>
                <a:latin typeface="NikoshBAN" pitchFamily="2" charset="0"/>
                <a:cs typeface="NikoshBAN" pitchFamily="2" charset="0"/>
              </a:rPr>
              <a:t>মুক্তিযুদ্ধের প্রেক্ষাপটে পাকিস্থানের ষড়যন্ত্র ও বাঙ্গালীদের প্রস্তুতি লিখে নিয়ে আসবে।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0" fill="hold" grpId="1" nodeType="clickEffect">
                                  <p:stCondLst>
                                    <p:cond delay="0"/>
                                  </p:stCondLst>
                                  <p:childTnLst>
                                    <p:anim calcmode="lin" valueType="num">
                                      <p:cBhvr>
                                        <p:cTn id="14" dur="500"/>
                                        <p:tgtEl>
                                          <p:spTgt spid="4"/>
                                        </p:tgtEl>
                                        <p:attrNameLst>
                                          <p:attrName>ppt_w</p:attrName>
                                        </p:attrNameLst>
                                      </p:cBhvr>
                                      <p:tavLst>
                                        <p:tav tm="0">
                                          <p:val>
                                            <p:strVal val="ppt_w"/>
                                          </p:val>
                                        </p:tav>
                                        <p:tav tm="100000">
                                          <p:val>
                                            <p:fltVal val="0"/>
                                          </p:val>
                                        </p:tav>
                                      </p:tavLst>
                                    </p:anim>
                                    <p:anim calcmode="lin" valueType="num">
                                      <p:cBhvr>
                                        <p:cTn id="15" dur="500"/>
                                        <p:tgtEl>
                                          <p:spTgt spid="4"/>
                                        </p:tgtEl>
                                        <p:attrNameLst>
                                          <p:attrName>ppt_h</p:attrName>
                                        </p:attrNameLst>
                                      </p:cBhvr>
                                      <p:tavLst>
                                        <p:tav tm="0">
                                          <p:val>
                                            <p:strVal val="ppt_h"/>
                                          </p:val>
                                        </p:tav>
                                        <p:tav tm="100000">
                                          <p:val>
                                            <p:fltVal val="0"/>
                                          </p:val>
                                        </p:tav>
                                      </p:tavLst>
                                    </p:anim>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53" presetClass="exit" presetSubtype="0" fill="hold" grpId="1" nodeType="withEffect">
                                  <p:stCondLst>
                                    <p:cond delay="0"/>
                                  </p:stCondLst>
                                  <p:childTnLst>
                                    <p:anim calcmode="lin" valueType="num">
                                      <p:cBhvr>
                                        <p:cTn id="19" dur="500"/>
                                        <p:tgtEl>
                                          <p:spTgt spid="5"/>
                                        </p:tgtEl>
                                        <p:attrNameLst>
                                          <p:attrName>ppt_w</p:attrName>
                                        </p:attrNameLst>
                                      </p:cBhvr>
                                      <p:tavLst>
                                        <p:tav tm="0">
                                          <p:val>
                                            <p:strVal val="ppt_w"/>
                                          </p:val>
                                        </p:tav>
                                        <p:tav tm="100000">
                                          <p:val>
                                            <p:fltVal val="0"/>
                                          </p:val>
                                        </p:tav>
                                      </p:tavLst>
                                    </p:anim>
                                    <p:anim calcmode="lin" valueType="num">
                                      <p:cBhvr>
                                        <p:cTn id="20" dur="500"/>
                                        <p:tgtEl>
                                          <p:spTgt spid="5"/>
                                        </p:tgtEl>
                                        <p:attrNameLst>
                                          <p:attrName>ppt_h</p:attrName>
                                        </p:attrNameLst>
                                      </p:cBhvr>
                                      <p:tavLst>
                                        <p:tav tm="0">
                                          <p:val>
                                            <p:strVal val="ppt_h"/>
                                          </p:val>
                                        </p:tav>
                                        <p:tav tm="100000">
                                          <p:val>
                                            <p:fltVal val="0"/>
                                          </p:val>
                                        </p:tav>
                                      </p:tavLst>
                                    </p:anim>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533400" y="2895600"/>
            <a:ext cx="8229600" cy="2286000"/>
          </a:xfrm>
          <a:prstGeom prst="flowChartAlternateProcess">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marL="365760" lvl="0" indent="-256032" algn="ctr" fontAlgn="auto">
              <a:spcBef>
                <a:spcPct val="20000"/>
              </a:spcBef>
              <a:spcAft>
                <a:spcPts val="0"/>
              </a:spcAft>
              <a:defRPr/>
            </a:pPr>
            <a:r>
              <a:rPr lang="en-US" sz="4400" dirty="0" err="1" smtClean="0">
                <a:solidFill>
                  <a:schemeClr val="tx1"/>
                </a:solidFill>
                <a:latin typeface="NikoshBAN" pitchFamily="2" charset="0"/>
                <a:cs typeface="NikoshBAN" pitchFamily="2" charset="0"/>
              </a:rPr>
              <a:t>স্বাধীনতা</a:t>
            </a:r>
            <a:r>
              <a:rPr lang="en-US" sz="4400" dirty="0" smtClean="0">
                <a:solidFill>
                  <a:schemeClr val="tx1"/>
                </a:solidFill>
                <a:latin typeface="NikoshBAN" pitchFamily="2" charset="0"/>
                <a:cs typeface="NikoshBAN" pitchFamily="2" charset="0"/>
              </a:rPr>
              <a:t> </a:t>
            </a:r>
            <a:r>
              <a:rPr lang="en-US" sz="4400" dirty="0" err="1" smtClean="0">
                <a:solidFill>
                  <a:schemeClr val="tx1"/>
                </a:solidFill>
                <a:latin typeface="NikoshBAN" pitchFamily="2" charset="0"/>
                <a:cs typeface="NikoshBAN" pitchFamily="2" charset="0"/>
              </a:rPr>
              <a:t>অর্জনের</a:t>
            </a:r>
            <a:r>
              <a:rPr lang="en-US" sz="4400" dirty="0" smtClean="0">
                <a:solidFill>
                  <a:schemeClr val="tx1"/>
                </a:solidFill>
                <a:latin typeface="NikoshBAN" pitchFamily="2" charset="0"/>
                <a:cs typeface="NikoshBAN" pitchFamily="2" charset="0"/>
              </a:rPr>
              <a:t> </a:t>
            </a:r>
            <a:r>
              <a:rPr lang="en-US" sz="4400" dirty="0" err="1" smtClean="0">
                <a:solidFill>
                  <a:schemeClr val="tx1"/>
                </a:solidFill>
                <a:latin typeface="NikoshBAN" pitchFamily="2" charset="0"/>
                <a:cs typeface="NikoshBAN" pitchFamily="2" charset="0"/>
              </a:rPr>
              <a:t>চেয়ে</a:t>
            </a:r>
            <a:endParaRPr lang="en-US" sz="4400" dirty="0" smtClean="0">
              <a:solidFill>
                <a:schemeClr val="tx1"/>
              </a:solidFill>
              <a:latin typeface="NikoshBAN" pitchFamily="2" charset="0"/>
              <a:cs typeface="NikoshBAN" pitchFamily="2" charset="0"/>
            </a:endParaRPr>
          </a:p>
          <a:p>
            <a:pPr marL="365760" lvl="0" indent="-256032" algn="ctr" fontAlgn="auto">
              <a:spcBef>
                <a:spcPct val="20000"/>
              </a:spcBef>
              <a:spcAft>
                <a:spcPts val="0"/>
              </a:spcAft>
              <a:defRPr/>
            </a:pPr>
            <a:r>
              <a:rPr lang="en-US" sz="4400" dirty="0" err="1" smtClean="0">
                <a:solidFill>
                  <a:schemeClr val="tx1"/>
                </a:solidFill>
                <a:latin typeface="NikoshBAN" pitchFamily="2" charset="0"/>
                <a:cs typeface="NikoshBAN" pitchFamily="2" charset="0"/>
              </a:rPr>
              <a:t>স্বাধীনতা</a:t>
            </a:r>
            <a:r>
              <a:rPr lang="en-US" sz="4400" dirty="0" smtClean="0">
                <a:solidFill>
                  <a:schemeClr val="tx1"/>
                </a:solidFill>
                <a:latin typeface="NikoshBAN" pitchFamily="2" charset="0"/>
                <a:cs typeface="NikoshBAN" pitchFamily="2" charset="0"/>
              </a:rPr>
              <a:t> </a:t>
            </a:r>
            <a:r>
              <a:rPr lang="en-US" sz="4400" dirty="0" err="1" smtClean="0">
                <a:solidFill>
                  <a:schemeClr val="tx1"/>
                </a:solidFill>
                <a:latin typeface="NikoshBAN" pitchFamily="2" charset="0"/>
                <a:cs typeface="NikoshBAN" pitchFamily="2" charset="0"/>
              </a:rPr>
              <a:t>রক্ষা</a:t>
            </a:r>
            <a:r>
              <a:rPr lang="en-US" sz="4400" dirty="0" smtClean="0">
                <a:solidFill>
                  <a:schemeClr val="tx1"/>
                </a:solidFill>
                <a:latin typeface="NikoshBAN" pitchFamily="2" charset="0"/>
                <a:cs typeface="NikoshBAN" pitchFamily="2" charset="0"/>
              </a:rPr>
              <a:t> </a:t>
            </a:r>
            <a:r>
              <a:rPr lang="en-US" sz="4400" dirty="0" err="1" smtClean="0">
                <a:solidFill>
                  <a:schemeClr val="tx1"/>
                </a:solidFill>
                <a:latin typeface="NikoshBAN" pitchFamily="2" charset="0"/>
                <a:cs typeface="NikoshBAN" pitchFamily="2" charset="0"/>
              </a:rPr>
              <a:t>করা</a:t>
            </a:r>
            <a:r>
              <a:rPr lang="en-US" sz="4400" dirty="0" smtClean="0">
                <a:solidFill>
                  <a:schemeClr val="tx1"/>
                </a:solidFill>
                <a:latin typeface="NikoshBAN" pitchFamily="2" charset="0"/>
                <a:cs typeface="NikoshBAN" pitchFamily="2" charset="0"/>
              </a:rPr>
              <a:t> </a:t>
            </a:r>
            <a:r>
              <a:rPr lang="en-US" sz="4400" dirty="0" err="1" smtClean="0">
                <a:solidFill>
                  <a:schemeClr val="tx1"/>
                </a:solidFill>
                <a:latin typeface="NikoshBAN" pitchFamily="2" charset="0"/>
                <a:cs typeface="NikoshBAN" pitchFamily="2" charset="0"/>
              </a:rPr>
              <a:t>কঠিন</a:t>
            </a:r>
            <a:r>
              <a:rPr lang="en-US" sz="4400" dirty="0" smtClean="0">
                <a:solidFill>
                  <a:schemeClr val="tx1"/>
                </a:solidFill>
                <a:latin typeface="NikoshBAN" pitchFamily="2" charset="0"/>
                <a:cs typeface="NikoshBAN" pitchFamily="2" charset="0"/>
              </a:rPr>
              <a:t>। </a:t>
            </a:r>
            <a:endParaRPr lang="bn-BD" sz="4400" dirty="0" smtClean="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55345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53" presetClass="exit" presetSubtype="0" fill="hold" grpId="1" nodeType="withEffect">
                                  <p:stCondLst>
                                    <p:cond delay="0"/>
                                  </p:stCondLst>
                                  <p:childTnLst>
                                    <p:anim calcmode="lin" valueType="num">
                                      <p:cBhvr>
                                        <p:cTn id="9" dur="500"/>
                                        <p:tgtEl>
                                          <p:spTgt spid="5"/>
                                        </p:tgtEl>
                                        <p:attrNameLst>
                                          <p:attrName>ppt_w</p:attrName>
                                        </p:attrNameLst>
                                      </p:cBhvr>
                                      <p:tavLst>
                                        <p:tav tm="0">
                                          <p:val>
                                            <p:strVal val="ppt_w"/>
                                          </p:val>
                                        </p:tav>
                                        <p:tav tm="100000">
                                          <p:val>
                                            <p:fltVal val="0"/>
                                          </p:val>
                                        </p:tav>
                                      </p:tavLst>
                                    </p:anim>
                                    <p:anim calcmode="lin" valueType="num">
                                      <p:cBhvr>
                                        <p:cTn id="10" dur="500"/>
                                        <p:tgtEl>
                                          <p:spTgt spid="5"/>
                                        </p:tgtEl>
                                        <p:attrNameLst>
                                          <p:attrName>ppt_h</p:attrName>
                                        </p:attrNameLst>
                                      </p:cBhvr>
                                      <p:tavLst>
                                        <p:tav tm="0">
                                          <p:val>
                                            <p:strVal val="ppt_h"/>
                                          </p:val>
                                        </p:tav>
                                        <p:tav tm="100000">
                                          <p:val>
                                            <p:fltVal val="0"/>
                                          </p:val>
                                        </p:tav>
                                      </p:tavLst>
                                    </p:anim>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2 4"/>
          <p:cNvSpPr/>
          <p:nvPr/>
        </p:nvSpPr>
        <p:spPr>
          <a:xfrm>
            <a:off x="990600" y="1600200"/>
            <a:ext cx="7620000" cy="3733800"/>
          </a:xfrm>
          <a:prstGeom prst="irregularSeal2">
            <a:avLst/>
          </a:prstGeom>
          <a:solidFill>
            <a:srgbClr val="FF0000"/>
          </a:solidFill>
          <a:effectLst>
            <a:glow rad="139700">
              <a:schemeClr val="accent1">
                <a:satMod val="175000"/>
                <a:alpha val="40000"/>
              </a:schemeClr>
            </a:glow>
            <a:innerShdw blurRad="63500" dist="50800" dir="135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bn-BD" sz="5400" dirty="0" smtClean="0">
                <a:latin typeface="NikoshBAN" pitchFamily="2" charset="0"/>
                <a:cs typeface="NikoshBAN" pitchFamily="2" charset="0"/>
              </a:rPr>
              <a:t>আল্লাহ হাফেজ</a:t>
            </a:r>
            <a:endParaRPr lang="en-US" sz="1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xit" presetSubtype="0" fill="hold" grpId="1" nodeType="withEffect">
                                  <p:stCondLst>
                                    <p:cond delay="0"/>
                                  </p:stCondLst>
                                  <p:iterate type="lt">
                                    <p:tmPct val="10000"/>
                                  </p:iterate>
                                  <p:childTnLst>
                                    <p:animEffect transition="out" filter="fade">
                                      <p:cBhvr>
                                        <p:cTn id="11" dur="2000"/>
                                        <p:tgtEl>
                                          <p:spTgt spid="5"/>
                                        </p:tgtEl>
                                      </p:cBhvr>
                                    </p:animEffect>
                                    <p:anim calcmode="lin" valueType="num">
                                      <p:cBhvr>
                                        <p:cTn id="12"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5"/>
                                        </p:tgtEl>
                                        <p:attrNameLst>
                                          <p:attrName>ppt_h</p:attrName>
                                        </p:attrNameLst>
                                      </p:cBhvr>
                                      <p:tavLst>
                                        <p:tav tm="0">
                                          <p:val>
                                            <p:strVal val="ppt_h"/>
                                          </p:val>
                                        </p:tav>
                                        <p:tav tm="100000">
                                          <p:val>
                                            <p:strVal val="ppt_h"/>
                                          </p:val>
                                        </p:tav>
                                      </p:tavLst>
                                    </p:anim>
                                    <p:set>
                                      <p:cBhvr>
                                        <p:cTn id="14"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813" y="1714500"/>
            <a:ext cx="4538186" cy="3028950"/>
          </a:xfrm>
          <a:prstGeom prst="ellipse">
            <a:avLst/>
          </a:prstGeom>
          <a:ln>
            <a:noFill/>
          </a:ln>
          <a:effectLst>
            <a:softEdge rad="112500"/>
          </a:effectLst>
        </p:spPr>
      </p:pic>
    </p:spTree>
    <p:extLst>
      <p:ext uri="{BB962C8B-B14F-4D97-AF65-F5344CB8AC3E}">
        <p14:creationId xmlns:p14="http://schemas.microsoft.com/office/powerpoint/2010/main" val="2380455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amera.wav"/>
          </p:stSnd>
        </p:sndAc>
      </p:transition>
    </mc:Choice>
    <mc:Fallback xmlns="">
      <p:transition spd="slow">
        <p:fade/>
        <p:sndAc>
          <p:stSnd>
            <p:snd r:embed="rId10" name="camera.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514600" y="2057401"/>
            <a:ext cx="5257800" cy="2934133"/>
          </a:xfrm>
          <a:prstGeom prst="cloud">
            <a:avLst/>
          </a:prstGeom>
          <a:solidFill>
            <a:schemeClr val="accent2">
              <a:lumMod val="60000"/>
              <a:lumOff val="40000"/>
            </a:schemeClr>
          </a:solidFill>
          <a:scene3d>
            <a:camera prst="orthographicFront"/>
            <a:lightRig rig="soft" dir="t">
              <a:rot lat="0" lon="0" rev="15600000"/>
            </a:lightRig>
          </a:scene3d>
          <a:sp3d>
            <a:bevelT/>
          </a:sp3d>
        </p:spPr>
        <p:style>
          <a:lnRef idx="1">
            <a:schemeClr val="accent6"/>
          </a:lnRef>
          <a:fillRef idx="2">
            <a:schemeClr val="accent6"/>
          </a:fillRef>
          <a:effectRef idx="1">
            <a:schemeClr val="accent6"/>
          </a:effectRef>
          <a:fontRef idx="minor">
            <a:schemeClr val="dk1"/>
          </a:fontRef>
        </p:style>
        <p:txBody>
          <a:bodyPr rtlCol="0" anchor="ctr">
            <a:sp3d extrusionH="57150" prstMaterial="softEdge">
              <a:bevelT w="25400" h="38100"/>
            </a:sp3d>
          </a:bodyPr>
          <a:lstStyle/>
          <a:p>
            <a:pPr lvl="0"/>
            <a:r>
              <a:rPr lang="en-US" sz="2100" b="1" dirty="0">
                <a:solidFill>
                  <a:schemeClr val="tx1"/>
                </a:solidFill>
              </a:rPr>
              <a:t>Md. </a:t>
            </a:r>
            <a:r>
              <a:rPr lang="en-US" sz="2100" b="1" dirty="0" err="1">
                <a:solidFill>
                  <a:schemeClr val="tx1"/>
                </a:solidFill>
              </a:rPr>
              <a:t>Ikramul</a:t>
            </a:r>
            <a:r>
              <a:rPr lang="en-US" sz="2100" b="1" dirty="0">
                <a:solidFill>
                  <a:schemeClr val="tx1"/>
                </a:solidFill>
              </a:rPr>
              <a:t> </a:t>
            </a:r>
            <a:r>
              <a:rPr lang="en-US" sz="2100" b="1" dirty="0" err="1">
                <a:solidFill>
                  <a:schemeClr val="tx1"/>
                </a:solidFill>
              </a:rPr>
              <a:t>Haque</a:t>
            </a:r>
            <a:endParaRPr lang="en-US" sz="2100" b="1" dirty="0">
              <a:solidFill>
                <a:schemeClr val="tx1"/>
              </a:solidFill>
            </a:endParaRPr>
          </a:p>
          <a:p>
            <a:pPr algn="ctr"/>
            <a:r>
              <a:rPr lang="en-US" b="1" dirty="0">
                <a:ln/>
                <a:solidFill>
                  <a:schemeClr val="tx1"/>
                </a:solidFill>
                <a:latin typeface="Times New Roman" panose="02020603050405020304" pitchFamily="18" charset="0"/>
                <a:cs typeface="Times New Roman" panose="02020603050405020304" pitchFamily="18" charset="0"/>
              </a:rPr>
              <a:t>Senior Asst. Teacher</a:t>
            </a:r>
          </a:p>
          <a:p>
            <a:pPr algn="ctr"/>
            <a:r>
              <a:rPr lang="en-US" sz="1650" b="1" dirty="0" err="1">
                <a:ln/>
                <a:solidFill>
                  <a:schemeClr val="tx1"/>
                </a:solidFill>
                <a:latin typeface="Times New Roman" panose="02020603050405020304" pitchFamily="18" charset="0"/>
                <a:cs typeface="Times New Roman" panose="02020603050405020304" pitchFamily="18" charset="0"/>
              </a:rPr>
              <a:t>Mirzapur</a:t>
            </a:r>
            <a:r>
              <a:rPr lang="en-US" sz="1650" b="1" dirty="0">
                <a:ln/>
                <a:solidFill>
                  <a:schemeClr val="tx1"/>
                </a:solidFill>
                <a:latin typeface="Times New Roman" panose="02020603050405020304" pitchFamily="18" charset="0"/>
                <a:cs typeface="Times New Roman" panose="02020603050405020304" pitchFamily="18" charset="0"/>
              </a:rPr>
              <a:t> </a:t>
            </a:r>
            <a:r>
              <a:rPr lang="en-US" sz="1650" b="1" dirty="0" err="1">
                <a:ln/>
                <a:solidFill>
                  <a:schemeClr val="tx1"/>
                </a:solidFill>
                <a:latin typeface="Times New Roman" panose="02020603050405020304" pitchFamily="18" charset="0"/>
                <a:cs typeface="Times New Roman" panose="02020603050405020304" pitchFamily="18" charset="0"/>
              </a:rPr>
              <a:t>islamia</a:t>
            </a:r>
            <a:r>
              <a:rPr lang="en-US" sz="1650" b="1" dirty="0">
                <a:ln/>
                <a:solidFill>
                  <a:schemeClr val="tx1"/>
                </a:solidFill>
                <a:latin typeface="Times New Roman" panose="02020603050405020304" pitchFamily="18" charset="0"/>
                <a:cs typeface="Times New Roman" panose="02020603050405020304" pitchFamily="18" charset="0"/>
              </a:rPr>
              <a:t> </a:t>
            </a:r>
            <a:r>
              <a:rPr lang="en-US" sz="1650" b="1" dirty="0" err="1">
                <a:ln/>
                <a:solidFill>
                  <a:schemeClr val="tx1"/>
                </a:solidFill>
                <a:latin typeface="Times New Roman" panose="02020603050405020304" pitchFamily="18" charset="0"/>
                <a:cs typeface="Times New Roman" panose="02020603050405020304" pitchFamily="18" charset="0"/>
              </a:rPr>
              <a:t>Dakhil</a:t>
            </a:r>
            <a:r>
              <a:rPr lang="en-US" sz="1650" b="1" dirty="0">
                <a:ln/>
                <a:solidFill>
                  <a:schemeClr val="tx1"/>
                </a:solidFill>
                <a:latin typeface="Times New Roman" panose="02020603050405020304" pitchFamily="18" charset="0"/>
                <a:cs typeface="Times New Roman" panose="02020603050405020304" pitchFamily="18" charset="0"/>
              </a:rPr>
              <a:t> Madrasah</a:t>
            </a:r>
          </a:p>
          <a:p>
            <a:pPr algn="ctr"/>
            <a:r>
              <a:rPr lang="en-US" b="1" dirty="0" err="1">
                <a:ln/>
                <a:solidFill>
                  <a:schemeClr val="tx1"/>
                </a:solidFill>
                <a:latin typeface="Times New Roman" panose="02020603050405020304" pitchFamily="18" charset="0"/>
                <a:cs typeface="Times New Roman" panose="02020603050405020304" pitchFamily="18" charset="0"/>
              </a:rPr>
              <a:t>Paban</a:t>
            </a:r>
            <a:r>
              <a:rPr lang="en-US" b="1" dirty="0">
                <a:ln/>
                <a:solidFill>
                  <a:schemeClr val="tx1"/>
                </a:solidFill>
                <a:latin typeface="Times New Roman" panose="02020603050405020304" pitchFamily="18" charset="0"/>
                <a:cs typeface="Times New Roman" panose="02020603050405020304" pitchFamily="18" charset="0"/>
              </a:rPr>
              <a:t> </a:t>
            </a:r>
            <a:r>
              <a:rPr lang="en-US" b="1" dirty="0" err="1">
                <a:ln/>
                <a:solidFill>
                  <a:schemeClr val="tx1"/>
                </a:solidFill>
                <a:latin typeface="Times New Roman" panose="02020603050405020304" pitchFamily="18" charset="0"/>
                <a:cs typeface="Times New Roman" panose="02020603050405020304" pitchFamily="18" charset="0"/>
              </a:rPr>
              <a:t>Sadar</a:t>
            </a:r>
            <a:r>
              <a:rPr lang="en-US" b="1" dirty="0">
                <a:ln/>
                <a:solidFill>
                  <a:schemeClr val="tx1"/>
                </a:solidFill>
                <a:latin typeface="Times New Roman" panose="02020603050405020304" pitchFamily="18" charset="0"/>
                <a:cs typeface="Times New Roman" panose="02020603050405020304" pitchFamily="18" charset="0"/>
              </a:rPr>
              <a:t>, </a:t>
            </a:r>
            <a:r>
              <a:rPr lang="en-US" b="1" dirty="0" err="1">
                <a:ln/>
                <a:solidFill>
                  <a:schemeClr val="tx1"/>
                </a:solidFill>
                <a:latin typeface="Times New Roman" panose="02020603050405020304" pitchFamily="18" charset="0"/>
                <a:cs typeface="Times New Roman" panose="02020603050405020304" pitchFamily="18" charset="0"/>
              </a:rPr>
              <a:t>Pabna</a:t>
            </a:r>
            <a:r>
              <a:rPr lang="en-US" b="1" dirty="0">
                <a:ln/>
                <a:solidFill>
                  <a:schemeClr val="tx1"/>
                </a:solidFill>
                <a:latin typeface="Times New Roman" panose="02020603050405020304" pitchFamily="18" charset="0"/>
                <a:cs typeface="Times New Roman" panose="02020603050405020304" pitchFamily="18" charset="0"/>
              </a:rPr>
              <a:t>.</a:t>
            </a:r>
          </a:p>
          <a:p>
            <a:pPr algn="ctr"/>
            <a:r>
              <a:rPr lang="en-US" sz="1500" b="1" dirty="0">
                <a:ln/>
                <a:solidFill>
                  <a:schemeClr val="tx1"/>
                </a:solidFill>
                <a:latin typeface="Times New Roman" panose="02020603050405020304" pitchFamily="18" charset="0"/>
                <a:cs typeface="Times New Roman" panose="02020603050405020304" pitchFamily="18" charset="0"/>
              </a:rPr>
              <a:t>Email:ikramulhaque1980@gmail.com</a:t>
            </a:r>
            <a:endParaRPr lang="en-US" b="1" dirty="0">
              <a:ln/>
              <a:solidFill>
                <a:schemeClr val="tx1"/>
              </a:solidFill>
              <a:latin typeface="Times New Roman" panose="02020603050405020304" pitchFamily="18" charset="0"/>
              <a:cs typeface="Times New Roman" panose="02020603050405020304" pitchFamily="18" charset="0"/>
            </a:endParaRPr>
          </a:p>
          <a:p>
            <a:pPr algn="ctr"/>
            <a:r>
              <a:rPr lang="en-US" sz="1500" b="1" dirty="0">
                <a:ln/>
                <a:solidFill>
                  <a:schemeClr val="tx1"/>
                </a:solidFill>
                <a:latin typeface="Times New Roman" panose="02020603050405020304" pitchFamily="18" charset="0"/>
                <a:cs typeface="Times New Roman" panose="02020603050405020304" pitchFamily="18" charset="0"/>
              </a:rPr>
              <a:t>Phone:01716845666</a:t>
            </a:r>
          </a:p>
        </p:txBody>
      </p:sp>
      <p:sp>
        <p:nvSpPr>
          <p:cNvPr id="29" name="TextBox 28"/>
          <p:cNvSpPr txBox="1"/>
          <p:nvPr/>
        </p:nvSpPr>
        <p:spPr>
          <a:xfrm>
            <a:off x="3486150" y="1362401"/>
            <a:ext cx="2492990" cy="50783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700" b="1" dirty="0">
                <a:ln/>
                <a:latin typeface="Times New Roman" panose="02020603050405020304" pitchFamily="18" charset="0"/>
                <a:cs typeface="Times New Roman" panose="02020603050405020304" pitchFamily="18" charset="0"/>
              </a:rPr>
              <a:t>Identity myself.</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0" y="2057401"/>
            <a:ext cx="1224177" cy="1219633"/>
          </a:xfrm>
          <a:prstGeom prst="ellipse">
            <a:avLst/>
          </a:prstGeom>
          <a:ln>
            <a:noFill/>
          </a:ln>
          <a:effectLst>
            <a:softEdge rad="112500"/>
          </a:effectLst>
        </p:spPr>
      </p:pic>
    </p:spTree>
    <p:extLst>
      <p:ext uri="{BB962C8B-B14F-4D97-AF65-F5344CB8AC3E}">
        <p14:creationId xmlns:p14="http://schemas.microsoft.com/office/powerpoint/2010/main" val="4062844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camera.wav"/>
          </p:stSnd>
        </p:sndAc>
      </p:transition>
    </mc:Choice>
    <mc:Fallback xmlns="">
      <p:transition spd="slow">
        <p:fade/>
        <p:sndAc>
          <p:stSnd>
            <p:snd r:embed="rId10" name="camera.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p:cNvSpPr/>
          <p:nvPr/>
        </p:nvSpPr>
        <p:spPr>
          <a:xfrm>
            <a:off x="990600" y="2743200"/>
            <a:ext cx="5638800" cy="3276600"/>
          </a:xfrm>
          <a:prstGeom prst="flowChartAlternateProcess">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3">
            <a:schemeClr val="lt1"/>
          </a:lnRef>
          <a:fillRef idx="1">
            <a:schemeClr val="accent6"/>
          </a:fillRef>
          <a:effectRef idx="1">
            <a:schemeClr val="accent6"/>
          </a:effectRef>
          <a:fontRef idx="minor">
            <a:schemeClr val="lt1"/>
          </a:fontRef>
        </p:style>
        <p:txBody>
          <a:bodyPr rtlCol="0" anchor="ctr"/>
          <a:lstStyle/>
          <a:p>
            <a:pPr marL="365760" lvl="0" indent="-256032" algn="ctr" fontAlgn="auto">
              <a:spcBef>
                <a:spcPct val="20000"/>
              </a:spcBef>
              <a:spcAft>
                <a:spcPts val="0"/>
              </a:spcAft>
              <a:defRPr/>
            </a:pPr>
            <a:r>
              <a:rPr lang="bn-BD" sz="2800" dirty="0" smtClean="0">
                <a:solidFill>
                  <a:schemeClr val="tx1"/>
                </a:solidFill>
                <a:latin typeface="NikoshBAN" pitchFamily="2" charset="0"/>
                <a:cs typeface="NikoshBAN" pitchFamily="2" charset="0"/>
              </a:rPr>
              <a:t>শ্রেণী- ৮ম</a:t>
            </a:r>
          </a:p>
          <a:p>
            <a:pPr marL="365760" lvl="0" indent="-256032" algn="ctr" fontAlgn="auto">
              <a:spcBef>
                <a:spcPct val="20000"/>
              </a:spcBef>
              <a:spcAft>
                <a:spcPts val="0"/>
              </a:spcAft>
              <a:defRPr/>
            </a:pPr>
            <a:r>
              <a:rPr lang="bn-BD" sz="2800" dirty="0" smtClean="0">
                <a:solidFill>
                  <a:schemeClr val="tx1"/>
                </a:solidFill>
                <a:latin typeface="NikoshBAN" pitchFamily="2" charset="0"/>
                <a:cs typeface="NikoshBAN" pitchFamily="2" charset="0"/>
              </a:rPr>
              <a:t>বিষয়- বাংলাদেশ ও বিশ্ব পরিচিতি</a:t>
            </a:r>
          </a:p>
          <a:p>
            <a:pPr marL="365760" lvl="0" indent="-256032" algn="ctr" fontAlgn="auto">
              <a:spcBef>
                <a:spcPct val="20000"/>
              </a:spcBef>
              <a:spcAft>
                <a:spcPts val="0"/>
              </a:spcAft>
              <a:defRPr/>
            </a:pPr>
            <a:r>
              <a:rPr lang="bn-BD" sz="2800" dirty="0" smtClean="0">
                <a:solidFill>
                  <a:schemeClr val="tx1"/>
                </a:solidFill>
                <a:latin typeface="NikoshBAN" pitchFamily="2" charset="0"/>
                <a:cs typeface="NikoshBAN" pitchFamily="2" charset="0"/>
              </a:rPr>
              <a:t>পাঠের বিষয়- ৭ই মার্চের ভাষনের </a:t>
            </a:r>
          </a:p>
          <a:p>
            <a:pPr marL="365760" lvl="0" indent="-256032" algn="ctr" fontAlgn="auto">
              <a:spcBef>
                <a:spcPct val="20000"/>
              </a:spcBef>
              <a:spcAft>
                <a:spcPts val="0"/>
              </a:spcAft>
              <a:defRPr/>
            </a:pPr>
            <a:r>
              <a:rPr lang="bn-BD" sz="2800" dirty="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                   বৈশিষ্ট্য, গুরুত্ব </a:t>
            </a:r>
            <a:r>
              <a:rPr lang="bn-BD" sz="2800" dirty="0">
                <a:solidFill>
                  <a:schemeClr val="tx1"/>
                </a:solidFill>
                <a:latin typeface="NikoshBAN" pitchFamily="2" charset="0"/>
                <a:cs typeface="NikoshBAN" pitchFamily="2" charset="0"/>
              </a:rPr>
              <a:t>ও</a:t>
            </a:r>
            <a:r>
              <a:rPr lang="bn-BD" sz="2800" dirty="0" smtClean="0">
                <a:solidFill>
                  <a:schemeClr val="tx1"/>
                </a:solidFill>
                <a:latin typeface="NikoshBAN" pitchFamily="2" charset="0"/>
                <a:cs typeface="NikoshBAN" pitchFamily="2" charset="0"/>
              </a:rPr>
              <a:t> প্রতিক্রিয়া।</a:t>
            </a:r>
          </a:p>
          <a:p>
            <a:pPr marL="365760" lvl="0" indent="-256032" algn="ctr" fontAlgn="auto">
              <a:spcBef>
                <a:spcPct val="20000"/>
              </a:spcBef>
              <a:spcAft>
                <a:spcPts val="0"/>
              </a:spcAft>
              <a:defRPr/>
            </a:pPr>
            <a:r>
              <a:rPr lang="bn-BD" sz="2800" dirty="0" smtClean="0">
                <a:solidFill>
                  <a:schemeClr val="tx1"/>
                </a:solidFill>
                <a:latin typeface="NikoshBAN" pitchFamily="2" charset="0"/>
                <a:cs typeface="NikoshBAN" pitchFamily="2" charset="0"/>
              </a:rPr>
              <a:t>সময়- ৪০ মিনিট।</a:t>
            </a:r>
          </a:p>
          <a:p>
            <a:pPr marL="365760" lvl="0" indent="-256032" algn="ctr" fontAlgn="auto">
              <a:spcBef>
                <a:spcPct val="20000"/>
              </a:spcBef>
              <a:spcAft>
                <a:spcPts val="0"/>
              </a:spcAft>
              <a:defRPr/>
            </a:pPr>
            <a:r>
              <a:rPr lang="bn-BD" sz="2800" dirty="0" smtClean="0">
                <a:solidFill>
                  <a:schemeClr val="tx1"/>
                </a:solidFill>
                <a:latin typeface="NikoshBAN" pitchFamily="2" charset="0"/>
                <a:cs typeface="NikoshBAN" pitchFamily="2" charset="0"/>
              </a:rPr>
              <a:t>তারিখ- ২</a:t>
            </a:r>
            <a:r>
              <a:rPr lang="en-US" sz="2800" dirty="0" smtClean="0">
                <a:solidFill>
                  <a:schemeClr val="tx1"/>
                </a:solidFill>
                <a:latin typeface="NikoshBAN" pitchFamily="2" charset="0"/>
                <a:cs typeface="NikoshBAN" pitchFamily="2" charset="0"/>
              </a:rPr>
              <a:t>6</a:t>
            </a:r>
            <a:r>
              <a:rPr lang="bn-BD" sz="2800" dirty="0" smtClean="0">
                <a:solidFill>
                  <a:schemeClr val="tx1"/>
                </a:solidFill>
                <a:latin typeface="NikoshBAN" pitchFamily="2" charset="0"/>
                <a:cs typeface="NikoshBAN" pitchFamily="2" charset="0"/>
              </a:rPr>
              <a:t>-১১-২০</a:t>
            </a:r>
            <a:r>
              <a:rPr lang="en-US" sz="2800" dirty="0" smtClean="0">
                <a:solidFill>
                  <a:schemeClr val="tx1"/>
                </a:solidFill>
                <a:latin typeface="NikoshBAN" pitchFamily="2" charset="0"/>
                <a:cs typeface="NikoshBAN" pitchFamily="2" charset="0"/>
              </a:rPr>
              <a:t>১৯ </a:t>
            </a:r>
            <a:endParaRPr lang="en-US" sz="1600" dirty="0" smtClean="0">
              <a:solidFill>
                <a:schemeClr val="tx1"/>
              </a:solidFill>
              <a:latin typeface="NikoshBAN" pitchFamily="2" charset="0"/>
              <a:cs typeface="NikoshBAN" pitchFamily="2" charset="0"/>
            </a:endParaRPr>
          </a:p>
        </p:txBody>
      </p:sp>
      <p:sp>
        <p:nvSpPr>
          <p:cNvPr id="9" name="Flowchart: Alternate Process 8"/>
          <p:cNvSpPr/>
          <p:nvPr/>
        </p:nvSpPr>
        <p:spPr>
          <a:xfrm>
            <a:off x="2286000" y="533400"/>
            <a:ext cx="4724400" cy="1219200"/>
          </a:xfrm>
          <a:prstGeom prst="flowChartAlternateProcess">
            <a:avLst/>
          </a:prstGeom>
          <a:solidFill>
            <a:srgbClr val="7030A0"/>
          </a:solidFill>
        </p:spPr>
        <p:style>
          <a:lnRef idx="1">
            <a:schemeClr val="accent5"/>
          </a:lnRef>
          <a:fillRef idx="3">
            <a:schemeClr val="accent5"/>
          </a:fillRef>
          <a:effectRef idx="2">
            <a:schemeClr val="accent5"/>
          </a:effectRef>
          <a:fontRef idx="minor">
            <a:schemeClr val="lt1"/>
          </a:fontRef>
        </p:style>
        <p:txBody>
          <a:bodyPr rtlCol="0" anchor="ctr"/>
          <a:lstStyle/>
          <a:p>
            <a:pPr marL="365760" lvl="0" indent="-256032" algn="ctr" fontAlgn="auto">
              <a:spcBef>
                <a:spcPct val="20000"/>
              </a:spcBef>
              <a:spcAft>
                <a:spcPts val="0"/>
              </a:spcAft>
              <a:defRPr/>
            </a:pPr>
            <a:r>
              <a:rPr lang="bn-BD" sz="66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পরিচিতি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xit" presetSubtype="0" fill="hold" grpId="1" nodeType="clickEffect">
                                  <p:stCondLst>
                                    <p:cond delay="0"/>
                                  </p:stCondLst>
                                  <p:childTnLst>
                                    <p:animEffect transition="out" filter="fade">
                                      <p:cBhvr>
                                        <p:cTn id="18" dur="2000"/>
                                        <p:tgtEl>
                                          <p:spTgt spid="9"/>
                                        </p:tgtEl>
                                      </p:cBhvr>
                                    </p:animEffect>
                                    <p:anim calcmode="lin" valueType="num">
                                      <p:cBhvr>
                                        <p:cTn id="19"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2000"/>
                                        <p:tgtEl>
                                          <p:spTgt spid="9"/>
                                        </p:tgtEl>
                                        <p:attrNameLst>
                                          <p:attrName>ppt_h</p:attrName>
                                        </p:attrNameLst>
                                      </p:cBhvr>
                                      <p:tavLst>
                                        <p:tav tm="0">
                                          <p:val>
                                            <p:strVal val="ppt_h"/>
                                          </p:val>
                                        </p:tav>
                                        <p:tav tm="100000">
                                          <p:val>
                                            <p:strVal val="ppt_h"/>
                                          </p:val>
                                        </p:tav>
                                      </p:tavLst>
                                    </p:anim>
                                    <p:set>
                                      <p:cBhvr>
                                        <p:cTn id="21" dur="1" fill="hold">
                                          <p:stCondLst>
                                            <p:cond delay="1999"/>
                                          </p:stCondLst>
                                        </p:cTn>
                                        <p:tgtEl>
                                          <p:spTgt spid="9"/>
                                        </p:tgtEl>
                                        <p:attrNameLst>
                                          <p:attrName>style.visibility</p:attrName>
                                        </p:attrNameLst>
                                      </p:cBhvr>
                                      <p:to>
                                        <p:strVal val="hidden"/>
                                      </p:to>
                                    </p:set>
                                  </p:childTnLst>
                                </p:cTn>
                              </p:par>
                              <p:par>
                                <p:cTn id="22" presetID="45" presetClass="exit" presetSubtype="0" fill="hold" grpId="1" nodeType="withEffect">
                                  <p:stCondLst>
                                    <p:cond delay="0"/>
                                  </p:stCondLst>
                                  <p:childTnLst>
                                    <p:animEffect transition="out" filter="fade">
                                      <p:cBhvr>
                                        <p:cTn id="23" dur="2000"/>
                                        <p:tgtEl>
                                          <p:spTgt spid="8"/>
                                        </p:tgtEl>
                                      </p:cBhvr>
                                    </p:animEffect>
                                    <p:anim calcmode="lin" valueType="num">
                                      <p:cBhvr>
                                        <p:cTn id="24"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5" dur="2000"/>
                                        <p:tgtEl>
                                          <p:spTgt spid="8"/>
                                        </p:tgtEl>
                                        <p:attrNameLst>
                                          <p:attrName>ppt_h</p:attrName>
                                        </p:attrNameLst>
                                      </p:cBhvr>
                                      <p:tavLst>
                                        <p:tav tm="0">
                                          <p:val>
                                            <p:strVal val="ppt_h"/>
                                          </p:val>
                                        </p:tav>
                                        <p:tav tm="100000">
                                          <p:val>
                                            <p:strVal val="ppt_h"/>
                                          </p:val>
                                        </p:tav>
                                      </p:tavLst>
                                    </p:anim>
                                    <p:set>
                                      <p:cBhvr>
                                        <p:cTn id="26"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57400" y="495300"/>
            <a:ext cx="5257800" cy="990600"/>
          </a:xfrm>
          <a:prstGeom prst="roundRect">
            <a:avLst/>
          </a:prstGeom>
          <a:solidFill>
            <a:srgbClr val="7030A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bn-BD" sz="4800" b="1" i="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এই পাঠ শেষে শিক্ষার্থীরা-</a:t>
            </a:r>
            <a:endParaRPr lang="en-US" sz="4800" b="1" i="1"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Rounded Rectangle 4"/>
          <p:cNvSpPr/>
          <p:nvPr/>
        </p:nvSpPr>
        <p:spPr>
          <a:xfrm>
            <a:off x="381000" y="2057400"/>
            <a:ext cx="8534400" cy="9906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bn-BD" sz="4000" i="1" dirty="0" smtClean="0">
                <a:solidFill>
                  <a:schemeClr val="tx1"/>
                </a:solidFill>
                <a:latin typeface="NikoshBAN" pitchFamily="2" charset="0"/>
                <a:cs typeface="NikoshBAN" pitchFamily="2" charset="0"/>
              </a:rPr>
              <a:t>  ৭ই মার্চের ভাষণের  বৈশিষ্ট্য বর্ণণা করতে পারবে। </a:t>
            </a:r>
            <a:endParaRPr lang="en-US" sz="4000" i="1" dirty="0">
              <a:solidFill>
                <a:schemeClr val="tx1"/>
              </a:solidFill>
              <a:latin typeface="NikoshBAN" pitchFamily="2" charset="0"/>
              <a:cs typeface="NikoshBAN" pitchFamily="2" charset="0"/>
            </a:endParaRPr>
          </a:p>
        </p:txBody>
      </p:sp>
      <p:sp>
        <p:nvSpPr>
          <p:cNvPr id="6" name="Rounded Rectangle 5"/>
          <p:cNvSpPr/>
          <p:nvPr/>
        </p:nvSpPr>
        <p:spPr>
          <a:xfrm>
            <a:off x="381000" y="3200400"/>
            <a:ext cx="8534400" cy="9906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buFont typeface="Wingdings" pitchFamily="2" charset="2"/>
              <a:buChar char=""/>
            </a:pPr>
            <a:r>
              <a:rPr lang="bn-BD" sz="4000" i="1" dirty="0" smtClean="0">
                <a:solidFill>
                  <a:schemeClr val="tx1"/>
                </a:solidFill>
                <a:latin typeface="NikoshBAN" pitchFamily="2" charset="0"/>
                <a:cs typeface="NikoshBAN" pitchFamily="2" charset="0"/>
              </a:rPr>
              <a:t>  ৭ই মার্চের ভাষণের  গুরুত্ব বর্ণণা করতে পারবে। </a:t>
            </a:r>
            <a:endParaRPr lang="en-US" sz="4000" i="1" dirty="0">
              <a:solidFill>
                <a:schemeClr val="tx1"/>
              </a:solidFill>
              <a:latin typeface="NikoshBAN" pitchFamily="2" charset="0"/>
              <a:cs typeface="NikoshBAN" pitchFamily="2" charset="0"/>
            </a:endParaRPr>
          </a:p>
        </p:txBody>
      </p:sp>
      <p:sp>
        <p:nvSpPr>
          <p:cNvPr id="7" name="Rounded Rectangle 6"/>
          <p:cNvSpPr/>
          <p:nvPr/>
        </p:nvSpPr>
        <p:spPr>
          <a:xfrm>
            <a:off x="381000" y="4419600"/>
            <a:ext cx="8610600" cy="11430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buFont typeface="Wingdings" pitchFamily="2" charset="2"/>
              <a:buChar char=""/>
            </a:pPr>
            <a:r>
              <a:rPr lang="bn-BD" sz="4000" i="1" dirty="0" smtClean="0">
                <a:solidFill>
                  <a:schemeClr val="tx1"/>
                </a:solidFill>
                <a:latin typeface="NikoshBAN" pitchFamily="2" charset="0"/>
                <a:cs typeface="NikoshBAN" pitchFamily="2" charset="0"/>
              </a:rPr>
              <a:t>  ৭ই মার্চের ভাষণের  প্রতিক্রিয়া ব্যাখ্যা করতে    </a:t>
            </a:r>
          </a:p>
          <a:p>
            <a:r>
              <a:rPr lang="bn-BD" sz="4000" i="1" dirty="0" smtClean="0">
                <a:solidFill>
                  <a:schemeClr val="tx1"/>
                </a:solidFill>
                <a:latin typeface="NikoshBAN" pitchFamily="2" charset="0"/>
                <a:cs typeface="NikoshBAN" pitchFamily="2" charset="0"/>
              </a:rPr>
              <a:t>      পারবে। </a:t>
            </a:r>
            <a:endParaRPr lang="en-US" sz="4000" i="1"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xit" presetSubtype="32" fill="hold" grpId="1" nodeType="clickEffect">
                                  <p:stCondLst>
                                    <p:cond delay="0"/>
                                  </p:stCondLst>
                                  <p:childTnLst>
                                    <p:anim calcmode="lin" valueType="num">
                                      <p:cBhvr>
                                        <p:cTn id="28" dur="500"/>
                                        <p:tgtEl>
                                          <p:spTgt spid="4"/>
                                        </p:tgtEl>
                                        <p:attrNameLst>
                                          <p:attrName>ppt_w</p:attrName>
                                        </p:attrNameLst>
                                      </p:cBhvr>
                                      <p:tavLst>
                                        <p:tav tm="0">
                                          <p:val>
                                            <p:strVal val="ppt_w"/>
                                          </p:val>
                                        </p:tav>
                                        <p:tav tm="100000">
                                          <p:val>
                                            <p:fltVal val="0"/>
                                          </p:val>
                                        </p:tav>
                                      </p:tavLst>
                                    </p:anim>
                                    <p:anim calcmode="lin" valueType="num">
                                      <p:cBhvr>
                                        <p:cTn id="29" dur="500"/>
                                        <p:tgtEl>
                                          <p:spTgt spid="4"/>
                                        </p:tgtEl>
                                        <p:attrNameLst>
                                          <p:attrName>ppt_h</p:attrName>
                                        </p:attrNameLst>
                                      </p:cBhvr>
                                      <p:tavLst>
                                        <p:tav tm="0">
                                          <p:val>
                                            <p:strVal val="ppt_h"/>
                                          </p:val>
                                        </p:tav>
                                        <p:tav tm="100000">
                                          <p:val>
                                            <p:fltVal val="0"/>
                                          </p:val>
                                        </p:tav>
                                      </p:tavLst>
                                    </p:anim>
                                    <p:set>
                                      <p:cBhvr>
                                        <p:cTn id="30" dur="1" fill="hold">
                                          <p:stCondLst>
                                            <p:cond delay="499"/>
                                          </p:stCondLst>
                                        </p:cTn>
                                        <p:tgtEl>
                                          <p:spTgt spid="4"/>
                                        </p:tgtEl>
                                        <p:attrNameLst>
                                          <p:attrName>style.visibility</p:attrName>
                                        </p:attrNameLst>
                                      </p:cBhvr>
                                      <p:to>
                                        <p:strVal val="hidden"/>
                                      </p:to>
                                    </p:set>
                                  </p:childTnLst>
                                </p:cTn>
                              </p:par>
                              <p:par>
                                <p:cTn id="31" presetID="23" presetClass="exit" presetSubtype="32" fill="hold" grpId="1" nodeType="withEffect">
                                  <p:stCondLst>
                                    <p:cond delay="0"/>
                                  </p:stCondLst>
                                  <p:childTnLst>
                                    <p:anim calcmode="lin" valueType="num">
                                      <p:cBhvr>
                                        <p:cTn id="32" dur="500"/>
                                        <p:tgtEl>
                                          <p:spTgt spid="5"/>
                                        </p:tgtEl>
                                        <p:attrNameLst>
                                          <p:attrName>ppt_w</p:attrName>
                                        </p:attrNameLst>
                                      </p:cBhvr>
                                      <p:tavLst>
                                        <p:tav tm="0">
                                          <p:val>
                                            <p:strVal val="ppt_w"/>
                                          </p:val>
                                        </p:tav>
                                        <p:tav tm="100000">
                                          <p:val>
                                            <p:fltVal val="0"/>
                                          </p:val>
                                        </p:tav>
                                      </p:tavLst>
                                    </p:anim>
                                    <p:anim calcmode="lin" valueType="num">
                                      <p:cBhvr>
                                        <p:cTn id="33" dur="500"/>
                                        <p:tgtEl>
                                          <p:spTgt spid="5"/>
                                        </p:tgtEl>
                                        <p:attrNameLst>
                                          <p:attrName>ppt_h</p:attrName>
                                        </p:attrNameLst>
                                      </p:cBhvr>
                                      <p:tavLst>
                                        <p:tav tm="0">
                                          <p:val>
                                            <p:strVal val="ppt_h"/>
                                          </p:val>
                                        </p:tav>
                                        <p:tav tm="100000">
                                          <p:val>
                                            <p:fltVal val="0"/>
                                          </p:val>
                                        </p:tav>
                                      </p:tavLst>
                                    </p:anim>
                                    <p:set>
                                      <p:cBhvr>
                                        <p:cTn id="34" dur="1" fill="hold">
                                          <p:stCondLst>
                                            <p:cond delay="499"/>
                                          </p:stCondLst>
                                        </p:cTn>
                                        <p:tgtEl>
                                          <p:spTgt spid="5"/>
                                        </p:tgtEl>
                                        <p:attrNameLst>
                                          <p:attrName>style.visibility</p:attrName>
                                        </p:attrNameLst>
                                      </p:cBhvr>
                                      <p:to>
                                        <p:strVal val="hidden"/>
                                      </p:to>
                                    </p:set>
                                  </p:childTnLst>
                                </p:cTn>
                              </p:par>
                              <p:par>
                                <p:cTn id="35" presetID="23" presetClass="exit" presetSubtype="32" fill="hold" grpId="1" nodeType="withEffect">
                                  <p:stCondLst>
                                    <p:cond delay="0"/>
                                  </p:stCondLst>
                                  <p:childTnLst>
                                    <p:anim calcmode="lin" valueType="num">
                                      <p:cBhvr>
                                        <p:cTn id="36" dur="500"/>
                                        <p:tgtEl>
                                          <p:spTgt spid="6"/>
                                        </p:tgtEl>
                                        <p:attrNameLst>
                                          <p:attrName>ppt_w</p:attrName>
                                        </p:attrNameLst>
                                      </p:cBhvr>
                                      <p:tavLst>
                                        <p:tav tm="0">
                                          <p:val>
                                            <p:strVal val="ppt_w"/>
                                          </p:val>
                                        </p:tav>
                                        <p:tav tm="100000">
                                          <p:val>
                                            <p:fltVal val="0"/>
                                          </p:val>
                                        </p:tav>
                                      </p:tavLst>
                                    </p:anim>
                                    <p:anim calcmode="lin" valueType="num">
                                      <p:cBhvr>
                                        <p:cTn id="37" dur="500"/>
                                        <p:tgtEl>
                                          <p:spTgt spid="6"/>
                                        </p:tgtEl>
                                        <p:attrNameLst>
                                          <p:attrName>ppt_h</p:attrName>
                                        </p:attrNameLst>
                                      </p:cBhvr>
                                      <p:tavLst>
                                        <p:tav tm="0">
                                          <p:val>
                                            <p:strVal val="ppt_h"/>
                                          </p:val>
                                        </p:tav>
                                        <p:tav tm="100000">
                                          <p:val>
                                            <p:fltVal val="0"/>
                                          </p:val>
                                        </p:tav>
                                      </p:tavLst>
                                    </p:anim>
                                    <p:set>
                                      <p:cBhvr>
                                        <p:cTn id="38" dur="1" fill="hold">
                                          <p:stCondLst>
                                            <p:cond delay="499"/>
                                          </p:stCondLst>
                                        </p:cTn>
                                        <p:tgtEl>
                                          <p:spTgt spid="6"/>
                                        </p:tgtEl>
                                        <p:attrNameLst>
                                          <p:attrName>style.visibility</p:attrName>
                                        </p:attrNameLst>
                                      </p:cBhvr>
                                      <p:to>
                                        <p:strVal val="hidden"/>
                                      </p:to>
                                    </p:set>
                                  </p:childTnLst>
                                </p:cTn>
                              </p:par>
                              <p:par>
                                <p:cTn id="39" presetID="23" presetClass="exit" presetSubtype="32" fill="hold" grpId="1" nodeType="withEffect">
                                  <p:stCondLst>
                                    <p:cond delay="0"/>
                                  </p:stCondLst>
                                  <p:childTnLst>
                                    <p:anim calcmode="lin" valueType="num">
                                      <p:cBhvr>
                                        <p:cTn id="40" dur="500"/>
                                        <p:tgtEl>
                                          <p:spTgt spid="7"/>
                                        </p:tgtEl>
                                        <p:attrNameLst>
                                          <p:attrName>ppt_w</p:attrName>
                                        </p:attrNameLst>
                                      </p:cBhvr>
                                      <p:tavLst>
                                        <p:tav tm="0">
                                          <p:val>
                                            <p:strVal val="ppt_w"/>
                                          </p:val>
                                        </p:tav>
                                        <p:tav tm="100000">
                                          <p:val>
                                            <p:fltVal val="0"/>
                                          </p:val>
                                        </p:tav>
                                      </p:tavLst>
                                    </p:anim>
                                    <p:anim calcmode="lin" valueType="num">
                                      <p:cBhvr>
                                        <p:cTn id="41" dur="500"/>
                                        <p:tgtEl>
                                          <p:spTgt spid="7"/>
                                        </p:tgtEl>
                                        <p:attrNameLst>
                                          <p:attrName>ppt_h</p:attrName>
                                        </p:attrNameLst>
                                      </p:cBhvr>
                                      <p:tavLst>
                                        <p:tav tm="0">
                                          <p:val>
                                            <p:strVal val="ppt_h"/>
                                          </p:val>
                                        </p:tav>
                                        <p:tav tm="100000">
                                          <p:val>
                                            <p:fltVal val="0"/>
                                          </p:val>
                                        </p:tav>
                                      </p:tavLst>
                                    </p:anim>
                                    <p:set>
                                      <p:cBhvr>
                                        <p:cTn id="4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p:cNvSpPr/>
          <p:nvPr/>
        </p:nvSpPr>
        <p:spPr>
          <a:xfrm>
            <a:off x="381000" y="1143000"/>
            <a:ext cx="8229600" cy="990600"/>
          </a:xfrm>
          <a:prstGeom prst="flowChartAlternateProcess">
            <a:avLst/>
          </a:prstGeom>
          <a:solidFill>
            <a:srgbClr val="7030A0"/>
          </a:solidFill>
        </p:spPr>
        <p:style>
          <a:lnRef idx="1">
            <a:schemeClr val="accent2"/>
          </a:lnRef>
          <a:fillRef idx="2">
            <a:schemeClr val="accent2"/>
          </a:fillRef>
          <a:effectRef idx="1">
            <a:schemeClr val="accent2"/>
          </a:effectRef>
          <a:fontRef idx="minor">
            <a:schemeClr val="dk1"/>
          </a:fontRef>
        </p:style>
        <p:txBody>
          <a:bodyPr rtlCol="0" anchor="ctr"/>
          <a:lstStyle/>
          <a:p>
            <a:pPr marL="365760" lvl="0" indent="-256032" algn="ctr" fontAlgn="auto">
              <a:spcBef>
                <a:spcPct val="20000"/>
              </a:spcBef>
              <a:spcAft>
                <a:spcPts val="0"/>
              </a:spcAft>
              <a:defRPr/>
            </a:pPr>
            <a:r>
              <a:rPr lang="bn-BD" sz="4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প্রিয় শিক্ষার্থীবৃন্দ তোমরা ভিডিও টি লক্ষ্য কর-</a:t>
            </a:r>
          </a:p>
        </p:txBody>
      </p:sp>
      <p:pic>
        <p:nvPicPr>
          <p:cNvPr id="2" name="Historic 7th Match Speech of Bangbandhu Sheikh Mujibur Rahman, Colored Version (Subtitled)(1)">
            <a:hlinkClick r:id="" action="ppaction://media"/>
            <a:hlinkHover r:id="" action="ppaction://ole?verb=0"/>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429000" y="2667000"/>
            <a:ext cx="2286000"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grpId="1" nodeType="clickEffect">
                                  <p:stCondLst>
                                    <p:cond delay="0"/>
                                  </p:stCondLst>
                                  <p:childTnLst>
                                    <p:animEffect transition="out" filter="fade">
                                      <p:cBhvr>
                                        <p:cTn id="11" dur="2000"/>
                                        <p:tgtEl>
                                          <p:spTgt spid="8"/>
                                        </p:tgtEl>
                                      </p:cBhvr>
                                    </p:animEffect>
                                    <p:anim calcmode="lin" valueType="num">
                                      <p:cBhvr>
                                        <p:cTn id="12"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8"/>
                                        </p:tgtEl>
                                        <p:attrNameLst>
                                          <p:attrName>ppt_h</p:attrName>
                                        </p:attrNameLst>
                                      </p:cBhvr>
                                      <p:tavLst>
                                        <p:tav tm="0">
                                          <p:val>
                                            <p:strVal val="ppt_h"/>
                                          </p:val>
                                        </p:tav>
                                        <p:tav tm="100000">
                                          <p:val>
                                            <p:strVal val="ppt_h"/>
                                          </p:val>
                                        </p:tav>
                                      </p:tavLst>
                                    </p:anim>
                                    <p:set>
                                      <p:cBhvr>
                                        <p:cTn id="14"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2"/>
                                        </p:tgtEl>
                                      </p:cBhvr>
                                    </p:cmd>
                                  </p:childTnLst>
                                </p:cTn>
                              </p:par>
                            </p:childTnLst>
                          </p:cTn>
                        </p:par>
                      </p:childTnLst>
                    </p:cTn>
                  </p:par>
                </p:childTnLst>
              </p:cTn>
              <p:nextCondLst>
                <p:cond evt="onClick" delay="0">
                  <p:tgtEl>
                    <p:spTgt spid="2"/>
                  </p:tgtEl>
                </p:cond>
              </p:nextCondLst>
            </p:seq>
            <p:video>
              <p:cMediaNode vol="80000">
                <p:cTn id="20" fill="hold" display="0">
                  <p:stCondLst>
                    <p:cond delay="indefinite"/>
                  </p:stCondLst>
                </p:cTn>
                <p:tgtEl>
                  <p:spTgt spid="2"/>
                </p:tgtEl>
              </p:cMediaNode>
            </p:video>
          </p:childTnLst>
        </p:cTn>
      </p:par>
    </p:tnLst>
    <p:bldLst>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200400"/>
            <a:ext cx="8763000" cy="2133600"/>
          </a:xfrm>
          <a:prstGeom prst="roundRect">
            <a:avLst/>
          </a:prstGeom>
          <a:noFill/>
          <a:ln>
            <a:no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rtlCol="0" anchor="ctr"/>
          <a:lstStyle/>
          <a:p>
            <a:r>
              <a:rPr lang="bn-BD" sz="4400" b="1" i="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৭ই মার্চের ভাষণের বৈশিষ্ট্য, গুরুত্ব ও প্রতিক্রিয়া</a:t>
            </a:r>
            <a:endParaRPr lang="en-US" sz="4400" b="1" i="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Rounded Rectangle 1"/>
          <p:cNvSpPr/>
          <p:nvPr/>
        </p:nvSpPr>
        <p:spPr>
          <a:xfrm>
            <a:off x="2133600" y="914400"/>
            <a:ext cx="4876800"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a:t>
            </a:r>
            <a:r>
              <a:rPr lang="en-US" sz="4800"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4800"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8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381000" y="304800"/>
            <a:ext cx="8229600" cy="990600"/>
          </a:xfrm>
          <a:prstGeom prst="flowChartAlternateProcess">
            <a:avLst/>
          </a:prstGeom>
          <a:solidFill>
            <a:srgbClr val="7030A0"/>
          </a:solidFill>
        </p:spPr>
        <p:style>
          <a:lnRef idx="1">
            <a:schemeClr val="accent2"/>
          </a:lnRef>
          <a:fillRef idx="2">
            <a:schemeClr val="accent2"/>
          </a:fillRef>
          <a:effectRef idx="1">
            <a:schemeClr val="accent2"/>
          </a:effectRef>
          <a:fontRef idx="minor">
            <a:schemeClr val="dk1"/>
          </a:fontRef>
        </p:style>
        <p:txBody>
          <a:bodyPr rtlCol="0" anchor="ctr"/>
          <a:lstStyle/>
          <a:p>
            <a:pPr marL="365760" lvl="0" indent="-256032" algn="ctr" fontAlgn="auto">
              <a:spcBef>
                <a:spcPct val="20000"/>
              </a:spcBef>
              <a:spcAft>
                <a:spcPts val="0"/>
              </a:spcAft>
              <a:defRPr/>
            </a:pPr>
            <a:r>
              <a:rPr lang="bn-BD" sz="4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৭ই মার্চের ভাষণের বৈশিষ্ট্য</a:t>
            </a:r>
          </a:p>
        </p:txBody>
      </p:sp>
      <p:sp>
        <p:nvSpPr>
          <p:cNvPr id="3" name="Flowchart: Alternate Process 2"/>
          <p:cNvSpPr/>
          <p:nvPr/>
        </p:nvSpPr>
        <p:spPr>
          <a:xfrm>
            <a:off x="3581400" y="1447800"/>
            <a:ext cx="5486400" cy="51816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marL="365760" lvl="0" indent="-256032" fontAlgn="auto">
              <a:spcBef>
                <a:spcPct val="20000"/>
              </a:spcBef>
              <a:spcAft>
                <a:spcPts val="0"/>
              </a:spcAft>
              <a:defRPr/>
            </a:pPr>
            <a:r>
              <a:rPr lang="bn-BD" sz="2400" dirty="0" smtClean="0">
                <a:solidFill>
                  <a:schemeClr val="tx1"/>
                </a:solidFill>
                <a:latin typeface="NikoshBAN" pitchFamily="2" charset="0"/>
                <a:cs typeface="NikoshBAN" pitchFamily="2" charset="0"/>
              </a:rPr>
              <a:t>   বঙ্গ বন্ধু তাঁর ৭ই মার্চের ভাষণে নির্বাচিত দল হিসেবে আওয়ামী লীগের নির্দেশনা অনুযায়ী দেশ পরিচালনার ঘোষনা দেন। এই ভাষণের মাধ্যমে প্রকৃত পক্ষে তিনি স্পষ্ট ভাবেই স্বধীনতার ডাক দেন। ২৫শে মার্চ  জাতীয় পরিষদের অধিবেশনে যোগদান করার ব্যাপারে ৪টি পূর্ব শর্ত ঘোষনা করেন।</a:t>
            </a:r>
          </a:p>
          <a:p>
            <a:pPr marL="365760" lvl="0" indent="-256032" fontAlgn="auto">
              <a:spcBef>
                <a:spcPct val="20000"/>
              </a:spcBef>
              <a:spcAft>
                <a:spcPts val="0"/>
              </a:spcAft>
              <a:defRPr/>
            </a:pPr>
            <a:r>
              <a:rPr lang="bn-BD" sz="2400" dirty="0" smtClean="0">
                <a:solidFill>
                  <a:schemeClr val="tx1"/>
                </a:solidFill>
                <a:latin typeface="NikoshBAN" pitchFamily="2" charset="0"/>
                <a:cs typeface="NikoshBAN" pitchFamily="2" charset="0"/>
              </a:rPr>
              <a:t>১। সামরিক শাসন প্রত্যাহার করতে হবে।</a:t>
            </a:r>
          </a:p>
          <a:p>
            <a:pPr marL="365760" lvl="0" indent="-256032" fontAlgn="auto">
              <a:spcBef>
                <a:spcPct val="20000"/>
              </a:spcBef>
              <a:spcAft>
                <a:spcPts val="0"/>
              </a:spcAft>
              <a:defRPr/>
            </a:pPr>
            <a:r>
              <a:rPr lang="bn-BD" sz="2400" dirty="0" smtClean="0">
                <a:solidFill>
                  <a:schemeClr val="tx1"/>
                </a:solidFill>
                <a:latin typeface="NikoshBAN" pitchFamily="2" charset="0"/>
                <a:cs typeface="NikoshBAN" pitchFamily="2" charset="0"/>
              </a:rPr>
              <a:t>২। গনপ্রতিনিধিদের কাছে ক্ষমতা হস্তান্তর করতে হবে।</a:t>
            </a:r>
          </a:p>
          <a:p>
            <a:pPr marL="365760" lvl="0" indent="-256032" fontAlgn="auto">
              <a:spcBef>
                <a:spcPct val="20000"/>
              </a:spcBef>
              <a:spcAft>
                <a:spcPts val="0"/>
              </a:spcAft>
              <a:defRPr/>
            </a:pPr>
            <a:r>
              <a:rPr lang="bn-BD" sz="2400" dirty="0" smtClean="0">
                <a:solidFill>
                  <a:schemeClr val="tx1"/>
                </a:solidFill>
                <a:latin typeface="NikoshBAN" pitchFamily="2" charset="0"/>
                <a:cs typeface="NikoshBAN" pitchFamily="2" charset="0"/>
              </a:rPr>
              <a:t>৩। সেনা বাহিনীর গনহত্যা তদন্ত করতে হবে।</a:t>
            </a:r>
          </a:p>
          <a:p>
            <a:pPr marL="365760" lvl="0" indent="-256032" fontAlgn="auto">
              <a:spcBef>
                <a:spcPct val="20000"/>
              </a:spcBef>
              <a:spcAft>
                <a:spcPts val="0"/>
              </a:spcAft>
              <a:defRPr/>
            </a:pPr>
            <a:r>
              <a:rPr lang="bn-BD" sz="2400" dirty="0" smtClean="0">
                <a:solidFill>
                  <a:schemeClr val="tx1"/>
                </a:solidFill>
                <a:latin typeface="NikoshBAN" pitchFamily="2" charset="0"/>
                <a:cs typeface="NikoshBAN" pitchFamily="2" charset="0"/>
              </a:rPr>
              <a:t>৪। সৈন্যদের ব্যারাকে ফিরিয়ে নিতে হবে।</a:t>
            </a:r>
          </a:p>
        </p:txBody>
      </p:sp>
      <p:pic>
        <p:nvPicPr>
          <p:cNvPr id="17410" name="Picture 2" descr="C:\Documents and Settings\Mahib\Desktop\march7-630.jpg"/>
          <p:cNvPicPr>
            <a:picLocks noChangeAspect="1" noChangeArrowheads="1"/>
          </p:cNvPicPr>
          <p:nvPr/>
        </p:nvPicPr>
        <p:blipFill>
          <a:blip r:embed="rId2"/>
          <a:srcRect/>
          <a:stretch>
            <a:fillRect/>
          </a:stretch>
        </p:blipFill>
        <p:spPr bwMode="auto">
          <a:xfrm>
            <a:off x="93345" y="2362200"/>
            <a:ext cx="3411855" cy="32136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Effect transition="in" filter="wheel(4)">
                                      <p:cBhvr>
                                        <p:cTn id="10" dur="2000"/>
                                        <p:tgtEl>
                                          <p:spTgt spid="17410"/>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xit" presetSubtype="4" fill="hold" grpId="1" nodeType="clickEffect">
                                  <p:stCondLst>
                                    <p:cond delay="0"/>
                                  </p:stCondLst>
                                  <p:childTnLst>
                                    <p:animEffect transition="out" filter="wheel(4)">
                                      <p:cBhvr>
                                        <p:cTn id="17" dur="2000"/>
                                        <p:tgtEl>
                                          <p:spTgt spid="4"/>
                                        </p:tgtEl>
                                      </p:cBhvr>
                                    </p:animEffect>
                                    <p:set>
                                      <p:cBhvr>
                                        <p:cTn id="18" dur="1" fill="hold">
                                          <p:stCondLst>
                                            <p:cond delay="1999"/>
                                          </p:stCondLst>
                                        </p:cTn>
                                        <p:tgtEl>
                                          <p:spTgt spid="4"/>
                                        </p:tgtEl>
                                        <p:attrNameLst>
                                          <p:attrName>style.visibility</p:attrName>
                                        </p:attrNameLst>
                                      </p:cBhvr>
                                      <p:to>
                                        <p:strVal val="hidden"/>
                                      </p:to>
                                    </p:set>
                                  </p:childTnLst>
                                </p:cTn>
                              </p:par>
                              <p:par>
                                <p:cTn id="19" presetID="21" presetClass="exit" presetSubtype="4" fill="hold" nodeType="withEffect">
                                  <p:stCondLst>
                                    <p:cond delay="0"/>
                                  </p:stCondLst>
                                  <p:childTnLst>
                                    <p:animEffect transition="out" filter="wheel(4)">
                                      <p:cBhvr>
                                        <p:cTn id="20" dur="2000"/>
                                        <p:tgtEl>
                                          <p:spTgt spid="17410"/>
                                        </p:tgtEl>
                                      </p:cBhvr>
                                    </p:animEffect>
                                    <p:set>
                                      <p:cBhvr>
                                        <p:cTn id="21" dur="1" fill="hold">
                                          <p:stCondLst>
                                            <p:cond delay="1999"/>
                                          </p:stCondLst>
                                        </p:cTn>
                                        <p:tgtEl>
                                          <p:spTgt spid="17410"/>
                                        </p:tgtEl>
                                        <p:attrNameLst>
                                          <p:attrName>style.visibility</p:attrName>
                                        </p:attrNameLst>
                                      </p:cBhvr>
                                      <p:to>
                                        <p:strVal val="hidden"/>
                                      </p:to>
                                    </p:set>
                                  </p:childTnLst>
                                </p:cTn>
                              </p:par>
                              <p:par>
                                <p:cTn id="22" presetID="21" presetClass="exit" presetSubtype="4" fill="hold" grpId="1" nodeType="withEffect">
                                  <p:stCondLst>
                                    <p:cond delay="0"/>
                                  </p:stCondLst>
                                  <p:childTnLst>
                                    <p:animEffect transition="out" filter="wheel(4)">
                                      <p:cBhvr>
                                        <p:cTn id="23" dur="2000"/>
                                        <p:tgtEl>
                                          <p:spTgt spid="3"/>
                                        </p:tgtEl>
                                      </p:cBhvr>
                                    </p:animEffect>
                                    <p:set>
                                      <p:cBhvr>
                                        <p:cTn id="24"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381000" y="304800"/>
            <a:ext cx="8229600" cy="990600"/>
          </a:xfrm>
          <a:prstGeom prst="flowChartAlternateProcess">
            <a:avLst/>
          </a:prstGeom>
          <a:solidFill>
            <a:srgbClr val="7030A0"/>
          </a:solidFill>
        </p:spPr>
        <p:style>
          <a:lnRef idx="1">
            <a:schemeClr val="accent2"/>
          </a:lnRef>
          <a:fillRef idx="2">
            <a:schemeClr val="accent2"/>
          </a:fillRef>
          <a:effectRef idx="1">
            <a:schemeClr val="accent2"/>
          </a:effectRef>
          <a:fontRef idx="minor">
            <a:schemeClr val="dk1"/>
          </a:fontRef>
        </p:style>
        <p:txBody>
          <a:bodyPr rtlCol="0" anchor="ctr"/>
          <a:lstStyle/>
          <a:p>
            <a:pPr marL="365760" lvl="0" indent="-256032" algn="ctr" fontAlgn="auto">
              <a:spcBef>
                <a:spcPct val="20000"/>
              </a:spcBef>
              <a:spcAft>
                <a:spcPts val="0"/>
              </a:spcAft>
              <a:defRPr/>
            </a:pPr>
            <a:r>
              <a:rPr lang="bn-BD" sz="4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৭ই মার্চের ভাষণের গুরুত্ব</a:t>
            </a:r>
          </a:p>
        </p:txBody>
      </p:sp>
      <p:sp>
        <p:nvSpPr>
          <p:cNvPr id="5" name="Flowchart: Alternate Process 4"/>
          <p:cNvSpPr/>
          <p:nvPr/>
        </p:nvSpPr>
        <p:spPr>
          <a:xfrm>
            <a:off x="5029200" y="1447800"/>
            <a:ext cx="4038600" cy="51816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marL="365760" lvl="0" indent="-256032" fontAlgn="auto">
              <a:spcBef>
                <a:spcPct val="20000"/>
              </a:spcBef>
              <a:spcAft>
                <a:spcPts val="0"/>
              </a:spcAft>
              <a:defRPr/>
            </a:pPr>
            <a:r>
              <a:rPr lang="bn-BD" sz="2400" dirty="0" smtClean="0">
                <a:solidFill>
                  <a:schemeClr val="tx1"/>
                </a:solidFill>
                <a:latin typeface="NikoshBAN" pitchFamily="2" charset="0"/>
                <a:cs typeface="NikoshBAN" pitchFamily="2" charset="0"/>
              </a:rPr>
              <a:t>   বঙ্গ বন্ধুর ৭ই মার্চের ভাষণ ছিল বাঙ্গালীর মুক্তির সনদ। এ ভাষণ সারাদেশের মানুষকে  স্বাধীনতার মন্ত্রে উজ্জীবিত করে। তাদের ঐক্যবদ্ধ করে এবং সর্বোচ্চ ত্যাগ স্বীকার করে দেশের কাজে ঝাপিয়ে পড়তে উদ্বুদ্ধ করে। এ ভাষন যেন যাদুর স্পর্শে বাঙ্গালী জাতিকে বীরের জাতিতে পরিনত করে। তাই অনেকেই মনে করেন, এভাষন বিশ্বের রাজনৈতিক ইতিহাসে এক অনন্য দৃষ্টান্ত।</a:t>
            </a:r>
          </a:p>
        </p:txBody>
      </p:sp>
      <p:pic>
        <p:nvPicPr>
          <p:cNvPr id="18434" name="Picture 2" descr="C:\Documents and Settings\Mahib\Desktop\M.jpg"/>
          <p:cNvPicPr>
            <a:picLocks noChangeAspect="1" noChangeArrowheads="1"/>
          </p:cNvPicPr>
          <p:nvPr/>
        </p:nvPicPr>
        <p:blipFill>
          <a:blip r:embed="rId2"/>
          <a:srcRect/>
          <a:stretch>
            <a:fillRect/>
          </a:stretch>
        </p:blipFill>
        <p:spPr bwMode="auto">
          <a:xfrm>
            <a:off x="838200" y="2057400"/>
            <a:ext cx="4000500"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18434"/>
                                        </p:tgtEl>
                                        <p:attrNameLst>
                                          <p:attrName>style.visibility</p:attrName>
                                        </p:attrNameLst>
                                      </p:cBhvr>
                                      <p:to>
                                        <p:strVal val="visible"/>
                                      </p:to>
                                    </p:set>
                                    <p:anim calcmode="lin" valueType="num">
                                      <p:cBhvr>
                                        <p:cTn id="12" dur="1000" fill="hold"/>
                                        <p:tgtEl>
                                          <p:spTgt spid="18434"/>
                                        </p:tgtEl>
                                        <p:attrNameLst>
                                          <p:attrName>ppt_w</p:attrName>
                                        </p:attrNameLst>
                                      </p:cBhvr>
                                      <p:tavLst>
                                        <p:tav tm="0">
                                          <p:val>
                                            <p:strVal val="#ppt_w*0.70"/>
                                          </p:val>
                                        </p:tav>
                                        <p:tav tm="100000">
                                          <p:val>
                                            <p:strVal val="#ppt_w"/>
                                          </p:val>
                                        </p:tav>
                                      </p:tavLst>
                                    </p:anim>
                                    <p:anim calcmode="lin" valueType="num">
                                      <p:cBhvr>
                                        <p:cTn id="13" dur="1000" fill="hold"/>
                                        <p:tgtEl>
                                          <p:spTgt spid="18434"/>
                                        </p:tgtEl>
                                        <p:attrNameLst>
                                          <p:attrName>ppt_h</p:attrName>
                                        </p:attrNameLst>
                                      </p:cBhvr>
                                      <p:tavLst>
                                        <p:tav tm="0">
                                          <p:val>
                                            <p:strVal val="#ppt_h"/>
                                          </p:val>
                                        </p:tav>
                                        <p:tav tm="100000">
                                          <p:val>
                                            <p:strVal val="#ppt_h"/>
                                          </p:val>
                                        </p:tav>
                                      </p:tavLst>
                                    </p:anim>
                                    <p:animEffect transition="in" filter="fade">
                                      <p:cBhvr>
                                        <p:cTn id="14" dur="1000"/>
                                        <p:tgtEl>
                                          <p:spTgt spid="1843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0" fill="hold" grpId="1" nodeType="clickEffect">
                                  <p:stCondLst>
                                    <p:cond delay="0"/>
                                  </p:stCondLst>
                                  <p:childTnLst>
                                    <p:anim calcmode="lin" valueType="num">
                                      <p:cBhvr>
                                        <p:cTn id="23" dur="500"/>
                                        <p:tgtEl>
                                          <p:spTgt spid="4"/>
                                        </p:tgtEl>
                                        <p:attrNameLst>
                                          <p:attrName>ppt_w</p:attrName>
                                        </p:attrNameLst>
                                      </p:cBhvr>
                                      <p:tavLst>
                                        <p:tav tm="0">
                                          <p:val>
                                            <p:strVal val="ppt_w"/>
                                          </p:val>
                                        </p:tav>
                                        <p:tav tm="100000">
                                          <p:val>
                                            <p:fltVal val="0"/>
                                          </p:val>
                                        </p:tav>
                                      </p:tavLst>
                                    </p:anim>
                                    <p:anim calcmode="lin" valueType="num">
                                      <p:cBhvr>
                                        <p:cTn id="24" dur="500"/>
                                        <p:tgtEl>
                                          <p:spTgt spid="4"/>
                                        </p:tgtEl>
                                        <p:attrNameLst>
                                          <p:attrName>ppt_h</p:attrName>
                                        </p:attrNameLst>
                                      </p:cBhvr>
                                      <p:tavLst>
                                        <p:tav tm="0">
                                          <p:val>
                                            <p:strVal val="ppt_h"/>
                                          </p:val>
                                        </p:tav>
                                        <p:tav tm="100000">
                                          <p:val>
                                            <p:fltVal val="0"/>
                                          </p:val>
                                        </p:tav>
                                      </p:tavLst>
                                    </p:anim>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53" presetClass="exit" presetSubtype="0" fill="hold" nodeType="withEffect">
                                  <p:stCondLst>
                                    <p:cond delay="0"/>
                                  </p:stCondLst>
                                  <p:childTnLst>
                                    <p:anim calcmode="lin" valueType="num">
                                      <p:cBhvr>
                                        <p:cTn id="28" dur="500"/>
                                        <p:tgtEl>
                                          <p:spTgt spid="18434"/>
                                        </p:tgtEl>
                                        <p:attrNameLst>
                                          <p:attrName>ppt_w</p:attrName>
                                        </p:attrNameLst>
                                      </p:cBhvr>
                                      <p:tavLst>
                                        <p:tav tm="0">
                                          <p:val>
                                            <p:strVal val="ppt_w"/>
                                          </p:val>
                                        </p:tav>
                                        <p:tav tm="100000">
                                          <p:val>
                                            <p:fltVal val="0"/>
                                          </p:val>
                                        </p:tav>
                                      </p:tavLst>
                                    </p:anim>
                                    <p:anim calcmode="lin" valueType="num">
                                      <p:cBhvr>
                                        <p:cTn id="29" dur="500"/>
                                        <p:tgtEl>
                                          <p:spTgt spid="18434"/>
                                        </p:tgtEl>
                                        <p:attrNameLst>
                                          <p:attrName>ppt_h</p:attrName>
                                        </p:attrNameLst>
                                      </p:cBhvr>
                                      <p:tavLst>
                                        <p:tav tm="0">
                                          <p:val>
                                            <p:strVal val="ppt_h"/>
                                          </p:val>
                                        </p:tav>
                                        <p:tav tm="100000">
                                          <p:val>
                                            <p:fltVal val="0"/>
                                          </p:val>
                                        </p:tav>
                                      </p:tavLst>
                                    </p:anim>
                                    <p:animEffect transition="out" filter="fade">
                                      <p:cBhvr>
                                        <p:cTn id="30" dur="500"/>
                                        <p:tgtEl>
                                          <p:spTgt spid="18434"/>
                                        </p:tgtEl>
                                      </p:cBhvr>
                                    </p:animEffect>
                                    <p:set>
                                      <p:cBhvr>
                                        <p:cTn id="31" dur="1" fill="hold">
                                          <p:stCondLst>
                                            <p:cond delay="499"/>
                                          </p:stCondLst>
                                        </p:cTn>
                                        <p:tgtEl>
                                          <p:spTgt spid="18434"/>
                                        </p:tgtEl>
                                        <p:attrNameLst>
                                          <p:attrName>style.visibility</p:attrName>
                                        </p:attrNameLst>
                                      </p:cBhvr>
                                      <p:to>
                                        <p:strVal val="hidden"/>
                                      </p:to>
                                    </p:set>
                                  </p:childTnLst>
                                </p:cTn>
                              </p:par>
                              <p:par>
                                <p:cTn id="32" presetID="53" presetClass="exit" presetSubtype="0" fill="hold" grpId="1" nodeType="withEffect">
                                  <p:stCondLst>
                                    <p:cond delay="0"/>
                                  </p:stCondLst>
                                  <p:childTnLst>
                                    <p:anim calcmode="lin" valueType="num">
                                      <p:cBhvr>
                                        <p:cTn id="33" dur="500"/>
                                        <p:tgtEl>
                                          <p:spTgt spid="5"/>
                                        </p:tgtEl>
                                        <p:attrNameLst>
                                          <p:attrName>ppt_w</p:attrName>
                                        </p:attrNameLst>
                                      </p:cBhvr>
                                      <p:tavLst>
                                        <p:tav tm="0">
                                          <p:val>
                                            <p:strVal val="ppt_w"/>
                                          </p:val>
                                        </p:tav>
                                        <p:tav tm="100000">
                                          <p:val>
                                            <p:fltVal val="0"/>
                                          </p:val>
                                        </p:tav>
                                      </p:tavLst>
                                    </p:anim>
                                    <p:anim calcmode="lin" valueType="num">
                                      <p:cBhvr>
                                        <p:cTn id="34" dur="500"/>
                                        <p:tgtEl>
                                          <p:spTgt spid="5"/>
                                        </p:tgtEl>
                                        <p:attrNameLst>
                                          <p:attrName>ppt_h</p:attrName>
                                        </p:attrNameLst>
                                      </p:cBhvr>
                                      <p:tavLst>
                                        <p:tav tm="0">
                                          <p:val>
                                            <p:strVal val="ppt_h"/>
                                          </p:val>
                                        </p:tav>
                                        <p:tav tm="100000">
                                          <p:val>
                                            <p:fltVal val="0"/>
                                          </p:val>
                                        </p:tav>
                                      </p:tavLst>
                                    </p:anim>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3030</TotalTime>
  <Words>380</Words>
  <Application>Microsoft Office PowerPoint</Application>
  <PresentationFormat>On-screen Show (4:3)</PresentationFormat>
  <Paragraphs>44</Paragraphs>
  <Slides>15</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Mahib computers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Mahib</dc:creator>
  <cp:lastModifiedBy>Nipa</cp:lastModifiedBy>
  <cp:revision>54</cp:revision>
  <dcterms:created xsi:type="dcterms:W3CDTF">2012-11-27T04:50:58Z</dcterms:created>
  <dcterms:modified xsi:type="dcterms:W3CDTF">2020-03-30T03:58:44Z</dcterms:modified>
</cp:coreProperties>
</file>