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6" r:id="rId6"/>
    <p:sldId id="261" r:id="rId7"/>
    <p:sldId id="260" r:id="rId8"/>
    <p:sldId id="262" r:id="rId9"/>
    <p:sldId id="278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5" r:id="rId19"/>
    <p:sldId id="273" r:id="rId20"/>
    <p:sldId id="271" r:id="rId21"/>
    <p:sldId id="272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FEB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712" autoAdjust="0"/>
  </p:normalViewPr>
  <p:slideViewPr>
    <p:cSldViewPr snapToGrid="0">
      <p:cViewPr varScale="1">
        <p:scale>
          <a:sx n="51" d="100"/>
          <a:sy n="51" d="100"/>
        </p:scale>
        <p:origin x="135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B4BC59-E3F4-4F81-B351-4698D7D8F4A7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8525D55-323C-4551-A78F-401640DB8CD3}">
      <dgm:prSet phldrT="[Text]" custT="1"/>
      <dgm:spPr/>
      <dgm:t>
        <a:bodyPr/>
        <a:lstStyle/>
        <a:p>
          <a:r>
            <a:rPr lang="en-US" sz="4000" b="1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ইবনে খালদুন  </a:t>
          </a:r>
          <a:endParaRPr lang="en-US" sz="4000" b="1" dirty="0">
            <a:solidFill>
              <a:schemeClr val="accent6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AADA94C-A402-4665-9C89-7FE79F0EA496}" type="parTrans" cxnId="{6B91F360-6FC8-4A60-8ED4-BBE66CACB200}">
      <dgm:prSet/>
      <dgm:spPr/>
      <dgm:t>
        <a:bodyPr/>
        <a:lstStyle/>
        <a:p>
          <a:endParaRPr lang="en-US" sz="2400"/>
        </a:p>
      </dgm:t>
    </dgm:pt>
    <dgm:pt modelId="{286DE066-AEF5-474D-B551-CA57EB39389B}" type="sibTrans" cxnId="{6B91F360-6FC8-4A60-8ED4-BBE66CACB200}">
      <dgm:prSet/>
      <dgm:spPr/>
      <dgm:t>
        <a:bodyPr/>
        <a:lstStyle/>
        <a:p>
          <a:endParaRPr lang="en-US" sz="2400"/>
        </a:p>
      </dgm:t>
    </dgm:pt>
    <dgm:pt modelId="{3EF81294-55E8-4789-8275-3AD484B29407}">
      <dgm:prSet phldrT="[Text]" custT="1"/>
      <dgm:spPr/>
      <dgm:t>
        <a:bodyPr/>
        <a:lstStyle/>
        <a:p>
          <a:r>
            <a:rPr lang="en-US" sz="3600" b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আধুনিক সমাজ বিজ্ঞানের জনক</a:t>
          </a:r>
          <a:endParaRPr lang="en-US" sz="36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48BFE6-62E7-4CEC-89D9-FC2CCCA2DDF9}" type="parTrans" cxnId="{998EB41B-FC91-42F9-AD98-E3FDB2E8D67E}">
      <dgm:prSet custT="1"/>
      <dgm:spPr/>
      <dgm:t>
        <a:bodyPr/>
        <a:lstStyle/>
        <a:p>
          <a:endParaRPr lang="en-US" sz="2400"/>
        </a:p>
      </dgm:t>
    </dgm:pt>
    <dgm:pt modelId="{5A90120B-0EE4-44AC-940B-C6F91410DD79}" type="sibTrans" cxnId="{998EB41B-FC91-42F9-AD98-E3FDB2E8D67E}">
      <dgm:prSet/>
      <dgm:spPr/>
      <dgm:t>
        <a:bodyPr/>
        <a:lstStyle/>
        <a:p>
          <a:endParaRPr lang="en-US" sz="2400"/>
        </a:p>
      </dgm:t>
    </dgm:pt>
    <dgm:pt modelId="{D3394382-3A2D-44F1-9000-7E91BF825CE2}">
      <dgm:prSet phldrT="[Text]" custT="1"/>
      <dgm:spPr/>
      <dgm:t>
        <a:bodyPr/>
        <a:lstStyle/>
        <a:p>
          <a:r>
            <a:rPr lang="en-US" sz="3600" b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জন্মঃ১৩৩২</a:t>
          </a:r>
        </a:p>
        <a:p>
          <a:r>
            <a:rPr lang="en-US" sz="3600" b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মৃত্যঃ১৪০৬ </a:t>
          </a:r>
          <a:endParaRPr lang="en-US" sz="36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06A9D5-9007-4FCA-BF04-203ED8FA37EE}" type="parTrans" cxnId="{A860A61F-00F9-4E43-91C2-36D6F7D311A1}">
      <dgm:prSet custT="1"/>
      <dgm:spPr/>
      <dgm:t>
        <a:bodyPr/>
        <a:lstStyle/>
        <a:p>
          <a:endParaRPr lang="en-US" sz="2400"/>
        </a:p>
      </dgm:t>
    </dgm:pt>
    <dgm:pt modelId="{75700114-0557-4849-880F-87097492D805}" type="sibTrans" cxnId="{A860A61F-00F9-4E43-91C2-36D6F7D311A1}">
      <dgm:prSet/>
      <dgm:spPr/>
      <dgm:t>
        <a:bodyPr/>
        <a:lstStyle/>
        <a:p>
          <a:endParaRPr lang="en-US" sz="2400"/>
        </a:p>
      </dgm:t>
    </dgm:pt>
    <dgm:pt modelId="{D09AD34E-8270-4715-8EBB-8A497206500A}">
      <dgm:prSet phldrT="[Text]" custT="1"/>
      <dgm:spPr/>
      <dgm:t>
        <a:bodyPr/>
        <a:lstStyle/>
        <a:p>
          <a:r>
            <a:rPr lang="en-US" sz="2800" b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পুরো নামঃ</a:t>
          </a:r>
        </a:p>
        <a:p>
          <a:r>
            <a:rPr lang="en-US" sz="2800" b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ওয়ালী উদ্দিন আবু যায়েদ আব্দুর রহমান ইবনে মুহম্মদ ইবনে খালদুন আল হাযরামি</a:t>
          </a:r>
          <a:endParaRPr lang="en-US" sz="28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139533-5FB1-492F-8F98-2EE4FB41E287}" type="parTrans" cxnId="{7414A2AC-F6D4-47E2-8082-5DAF9F58F27E}">
      <dgm:prSet custT="1"/>
      <dgm:spPr/>
      <dgm:t>
        <a:bodyPr/>
        <a:lstStyle/>
        <a:p>
          <a:endParaRPr lang="en-US" sz="2400"/>
        </a:p>
      </dgm:t>
    </dgm:pt>
    <dgm:pt modelId="{9001A5E8-570B-43EA-8CEB-9285A4465A70}" type="sibTrans" cxnId="{7414A2AC-F6D4-47E2-8082-5DAF9F58F27E}">
      <dgm:prSet/>
      <dgm:spPr/>
      <dgm:t>
        <a:bodyPr/>
        <a:lstStyle/>
        <a:p>
          <a:endParaRPr lang="en-US" sz="2400"/>
        </a:p>
      </dgm:t>
    </dgm:pt>
    <dgm:pt modelId="{FC17D16A-BC9C-412D-BABA-4558E53ED594}">
      <dgm:prSet phldrT="[Text]" custT="1"/>
      <dgm:spPr/>
      <dgm:t>
        <a:bodyPr/>
        <a:lstStyle/>
        <a:p>
          <a:pPr algn="l"/>
          <a:r>
            <a:rPr lang="en-US" sz="3200" b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প্রধান গ্রন্থঃ The prolegomena</a:t>
          </a:r>
        </a:p>
        <a:p>
          <a:pPr algn="l"/>
          <a:r>
            <a:rPr lang="en-US" sz="3200" b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(1380)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47B472-9182-4942-B574-25DA2C85CA83}" type="parTrans" cxnId="{5ABAE13A-FD02-4803-BEF8-306D1EBC4629}">
      <dgm:prSet custT="1"/>
      <dgm:spPr/>
      <dgm:t>
        <a:bodyPr/>
        <a:lstStyle/>
        <a:p>
          <a:endParaRPr lang="en-US" sz="2400"/>
        </a:p>
      </dgm:t>
    </dgm:pt>
    <dgm:pt modelId="{47335C9B-B548-46EC-912D-689F933138D0}" type="sibTrans" cxnId="{5ABAE13A-FD02-4803-BEF8-306D1EBC4629}">
      <dgm:prSet/>
      <dgm:spPr/>
      <dgm:t>
        <a:bodyPr/>
        <a:lstStyle/>
        <a:p>
          <a:endParaRPr lang="en-US" sz="2400"/>
        </a:p>
      </dgm:t>
    </dgm:pt>
    <dgm:pt modelId="{B862E1C1-9782-4E3F-B7A4-D37883A6C965}" type="pres">
      <dgm:prSet presAssocID="{49B4BC59-E3F4-4F81-B351-4698D7D8F4A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DD2D7A-C317-4513-9CA5-1A0E7A196368}" type="pres">
      <dgm:prSet presAssocID="{58525D55-323C-4551-A78F-401640DB8CD3}" presName="centerShape" presStyleLbl="node0" presStyleIdx="0" presStyleCnt="1"/>
      <dgm:spPr/>
      <dgm:t>
        <a:bodyPr/>
        <a:lstStyle/>
        <a:p>
          <a:endParaRPr lang="en-US"/>
        </a:p>
      </dgm:t>
    </dgm:pt>
    <dgm:pt modelId="{741CAF51-0BEB-4EB3-9716-AE2E86C6DC1A}" type="pres">
      <dgm:prSet presAssocID="{FE48BFE6-62E7-4CEC-89D9-FC2CCCA2DDF9}" presName="Name9" presStyleLbl="parChTrans1D2" presStyleIdx="0" presStyleCnt="4"/>
      <dgm:spPr/>
      <dgm:t>
        <a:bodyPr/>
        <a:lstStyle/>
        <a:p>
          <a:endParaRPr lang="en-US"/>
        </a:p>
      </dgm:t>
    </dgm:pt>
    <dgm:pt modelId="{B52F8872-3013-4BB5-8413-445D33B68187}" type="pres">
      <dgm:prSet presAssocID="{FE48BFE6-62E7-4CEC-89D9-FC2CCCA2DDF9}" presName="connTx" presStyleLbl="parChTrans1D2" presStyleIdx="0" presStyleCnt="4"/>
      <dgm:spPr/>
      <dgm:t>
        <a:bodyPr/>
        <a:lstStyle/>
        <a:p>
          <a:endParaRPr lang="en-US"/>
        </a:p>
      </dgm:t>
    </dgm:pt>
    <dgm:pt modelId="{A7F258EF-E480-4B08-8BBB-67F52326B567}" type="pres">
      <dgm:prSet presAssocID="{3EF81294-55E8-4789-8275-3AD484B29407}" presName="node" presStyleLbl="node1" presStyleIdx="0" presStyleCnt="4" custScaleX="156779" custScaleY="147473" custRadScaleRad="90104" custRadScaleInc="-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34455-471A-420E-B731-14AAC06F185D}" type="pres">
      <dgm:prSet presAssocID="{0106A9D5-9007-4FCA-BF04-203ED8FA37EE}" presName="Name9" presStyleLbl="parChTrans1D2" presStyleIdx="1" presStyleCnt="4"/>
      <dgm:spPr/>
      <dgm:t>
        <a:bodyPr/>
        <a:lstStyle/>
        <a:p>
          <a:endParaRPr lang="en-US"/>
        </a:p>
      </dgm:t>
    </dgm:pt>
    <dgm:pt modelId="{9F14615B-F20C-46A8-BF24-A9C86C737D0F}" type="pres">
      <dgm:prSet presAssocID="{0106A9D5-9007-4FCA-BF04-203ED8FA37EE}" presName="connTx" presStyleLbl="parChTrans1D2" presStyleIdx="1" presStyleCnt="4"/>
      <dgm:spPr/>
      <dgm:t>
        <a:bodyPr/>
        <a:lstStyle/>
        <a:p>
          <a:endParaRPr lang="en-US"/>
        </a:p>
      </dgm:t>
    </dgm:pt>
    <dgm:pt modelId="{9C901372-F972-47DB-BCC1-99C3B0EDB0B9}" type="pres">
      <dgm:prSet presAssocID="{D3394382-3A2D-44F1-9000-7E91BF825CE2}" presName="node" presStyleLbl="node1" presStyleIdx="1" presStyleCnt="4" custScaleX="166612" custScaleY="136520" custRadScaleRad="99393" custRadScaleInc="-5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393F5-E05F-41CD-906A-433208ECEDD0}" type="pres">
      <dgm:prSet presAssocID="{84139533-5FB1-492F-8F98-2EE4FB41E287}" presName="Name9" presStyleLbl="parChTrans1D2" presStyleIdx="2" presStyleCnt="4"/>
      <dgm:spPr/>
      <dgm:t>
        <a:bodyPr/>
        <a:lstStyle/>
        <a:p>
          <a:endParaRPr lang="en-US"/>
        </a:p>
      </dgm:t>
    </dgm:pt>
    <dgm:pt modelId="{E33E6732-9848-492F-8893-33B88CC4ACA6}" type="pres">
      <dgm:prSet presAssocID="{84139533-5FB1-492F-8F98-2EE4FB41E28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55B7675C-3F59-43DD-89A4-056351AE9153}" type="pres">
      <dgm:prSet presAssocID="{D09AD34E-8270-4715-8EBB-8A497206500A}" presName="node" presStyleLbl="node1" presStyleIdx="2" presStyleCnt="4" custScaleX="181101" custScaleY="172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90635-027F-4830-8540-3E4C0D6D158D}" type="pres">
      <dgm:prSet presAssocID="{C447B472-9182-4942-B574-25DA2C85CA83}" presName="Name9" presStyleLbl="parChTrans1D2" presStyleIdx="3" presStyleCnt="4"/>
      <dgm:spPr/>
      <dgm:t>
        <a:bodyPr/>
        <a:lstStyle/>
        <a:p>
          <a:endParaRPr lang="en-US"/>
        </a:p>
      </dgm:t>
    </dgm:pt>
    <dgm:pt modelId="{FF6F1260-4673-4C85-BDEB-52E20835E436}" type="pres">
      <dgm:prSet presAssocID="{C447B472-9182-4942-B574-25DA2C85CA8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7D636E41-9B8D-4886-B498-BB13419D635E}" type="pres">
      <dgm:prSet presAssocID="{FC17D16A-BC9C-412D-BABA-4558E53ED594}" presName="node" presStyleLbl="node1" presStyleIdx="3" presStyleCnt="4" custScaleX="171648" custScaleY="1750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8EB41B-FC91-42F9-AD98-E3FDB2E8D67E}" srcId="{58525D55-323C-4551-A78F-401640DB8CD3}" destId="{3EF81294-55E8-4789-8275-3AD484B29407}" srcOrd="0" destOrd="0" parTransId="{FE48BFE6-62E7-4CEC-89D9-FC2CCCA2DDF9}" sibTransId="{5A90120B-0EE4-44AC-940B-C6F91410DD79}"/>
    <dgm:cxn modelId="{636551D0-7B02-405A-890D-7A9EB6F2BB77}" type="presOf" srcId="{D09AD34E-8270-4715-8EBB-8A497206500A}" destId="{55B7675C-3F59-43DD-89A4-056351AE9153}" srcOrd="0" destOrd="0" presId="urn:microsoft.com/office/officeart/2005/8/layout/radial1"/>
    <dgm:cxn modelId="{6501D044-C559-4F3B-9B82-59347C56DC5D}" type="presOf" srcId="{D3394382-3A2D-44F1-9000-7E91BF825CE2}" destId="{9C901372-F972-47DB-BCC1-99C3B0EDB0B9}" srcOrd="0" destOrd="0" presId="urn:microsoft.com/office/officeart/2005/8/layout/radial1"/>
    <dgm:cxn modelId="{C7D06DD7-E43F-4358-93E8-842DC8336629}" type="presOf" srcId="{84139533-5FB1-492F-8F98-2EE4FB41E287}" destId="{E33E6732-9848-492F-8893-33B88CC4ACA6}" srcOrd="1" destOrd="0" presId="urn:microsoft.com/office/officeart/2005/8/layout/radial1"/>
    <dgm:cxn modelId="{7C652548-BA12-447D-81F6-BB8D7264ABC6}" type="presOf" srcId="{FE48BFE6-62E7-4CEC-89D9-FC2CCCA2DDF9}" destId="{741CAF51-0BEB-4EB3-9716-AE2E86C6DC1A}" srcOrd="0" destOrd="0" presId="urn:microsoft.com/office/officeart/2005/8/layout/radial1"/>
    <dgm:cxn modelId="{01BAB8FA-44A1-47C7-B720-48A5486CDEBB}" type="presOf" srcId="{FC17D16A-BC9C-412D-BABA-4558E53ED594}" destId="{7D636E41-9B8D-4886-B498-BB13419D635E}" srcOrd="0" destOrd="0" presId="urn:microsoft.com/office/officeart/2005/8/layout/radial1"/>
    <dgm:cxn modelId="{5ABAE13A-FD02-4803-BEF8-306D1EBC4629}" srcId="{58525D55-323C-4551-A78F-401640DB8CD3}" destId="{FC17D16A-BC9C-412D-BABA-4558E53ED594}" srcOrd="3" destOrd="0" parTransId="{C447B472-9182-4942-B574-25DA2C85CA83}" sibTransId="{47335C9B-B548-46EC-912D-689F933138D0}"/>
    <dgm:cxn modelId="{B635BA2E-6438-4E63-BECD-49F69A9305E9}" type="presOf" srcId="{0106A9D5-9007-4FCA-BF04-203ED8FA37EE}" destId="{35F34455-471A-420E-B731-14AAC06F185D}" srcOrd="0" destOrd="0" presId="urn:microsoft.com/office/officeart/2005/8/layout/radial1"/>
    <dgm:cxn modelId="{6B91F360-6FC8-4A60-8ED4-BBE66CACB200}" srcId="{49B4BC59-E3F4-4F81-B351-4698D7D8F4A7}" destId="{58525D55-323C-4551-A78F-401640DB8CD3}" srcOrd="0" destOrd="0" parTransId="{BAADA94C-A402-4665-9C89-7FE79F0EA496}" sibTransId="{286DE066-AEF5-474D-B551-CA57EB39389B}"/>
    <dgm:cxn modelId="{B8797CBA-2EA2-46AA-8110-82F7C157E841}" type="presOf" srcId="{C447B472-9182-4942-B574-25DA2C85CA83}" destId="{FF6F1260-4673-4C85-BDEB-52E20835E436}" srcOrd="1" destOrd="0" presId="urn:microsoft.com/office/officeart/2005/8/layout/radial1"/>
    <dgm:cxn modelId="{7E751ABC-5204-4FE0-A2AF-5BA220021E5D}" type="presOf" srcId="{49B4BC59-E3F4-4F81-B351-4698D7D8F4A7}" destId="{B862E1C1-9782-4E3F-B7A4-D37883A6C965}" srcOrd="0" destOrd="0" presId="urn:microsoft.com/office/officeart/2005/8/layout/radial1"/>
    <dgm:cxn modelId="{3944977E-A7E7-4848-83EC-9092BFF11FB2}" type="presOf" srcId="{58525D55-323C-4551-A78F-401640DB8CD3}" destId="{C5DD2D7A-C317-4513-9CA5-1A0E7A196368}" srcOrd="0" destOrd="0" presId="urn:microsoft.com/office/officeart/2005/8/layout/radial1"/>
    <dgm:cxn modelId="{A860A61F-00F9-4E43-91C2-36D6F7D311A1}" srcId="{58525D55-323C-4551-A78F-401640DB8CD3}" destId="{D3394382-3A2D-44F1-9000-7E91BF825CE2}" srcOrd="1" destOrd="0" parTransId="{0106A9D5-9007-4FCA-BF04-203ED8FA37EE}" sibTransId="{75700114-0557-4849-880F-87097492D805}"/>
    <dgm:cxn modelId="{4DBD89FA-8710-4176-8D94-A80B0FA41677}" type="presOf" srcId="{C447B472-9182-4942-B574-25DA2C85CA83}" destId="{EAC90635-027F-4830-8540-3E4C0D6D158D}" srcOrd="0" destOrd="0" presId="urn:microsoft.com/office/officeart/2005/8/layout/radial1"/>
    <dgm:cxn modelId="{7414A2AC-F6D4-47E2-8082-5DAF9F58F27E}" srcId="{58525D55-323C-4551-A78F-401640DB8CD3}" destId="{D09AD34E-8270-4715-8EBB-8A497206500A}" srcOrd="2" destOrd="0" parTransId="{84139533-5FB1-492F-8F98-2EE4FB41E287}" sibTransId="{9001A5E8-570B-43EA-8CEB-9285A4465A70}"/>
    <dgm:cxn modelId="{FDDDF675-710F-466B-89D6-5515026521CB}" type="presOf" srcId="{0106A9D5-9007-4FCA-BF04-203ED8FA37EE}" destId="{9F14615B-F20C-46A8-BF24-A9C86C737D0F}" srcOrd="1" destOrd="0" presId="urn:microsoft.com/office/officeart/2005/8/layout/radial1"/>
    <dgm:cxn modelId="{BDF6D1FF-8D96-4C8A-BB08-FE16CC7EC359}" type="presOf" srcId="{84139533-5FB1-492F-8F98-2EE4FB41E287}" destId="{1A2393F5-E05F-41CD-906A-433208ECEDD0}" srcOrd="0" destOrd="0" presId="urn:microsoft.com/office/officeart/2005/8/layout/radial1"/>
    <dgm:cxn modelId="{96C286DA-0C10-432D-B50F-E44C3AC3ABE0}" type="presOf" srcId="{FE48BFE6-62E7-4CEC-89D9-FC2CCCA2DDF9}" destId="{B52F8872-3013-4BB5-8413-445D33B68187}" srcOrd="1" destOrd="0" presId="urn:microsoft.com/office/officeart/2005/8/layout/radial1"/>
    <dgm:cxn modelId="{462D5D5C-2CE7-4932-B119-EB67DA8FBBED}" type="presOf" srcId="{3EF81294-55E8-4789-8275-3AD484B29407}" destId="{A7F258EF-E480-4B08-8BBB-67F52326B567}" srcOrd="0" destOrd="0" presId="urn:microsoft.com/office/officeart/2005/8/layout/radial1"/>
    <dgm:cxn modelId="{84224795-3009-4018-B21F-2953F11EBA69}" type="presParOf" srcId="{B862E1C1-9782-4E3F-B7A4-D37883A6C965}" destId="{C5DD2D7A-C317-4513-9CA5-1A0E7A196368}" srcOrd="0" destOrd="0" presId="urn:microsoft.com/office/officeart/2005/8/layout/radial1"/>
    <dgm:cxn modelId="{D93B04C8-1A10-4893-B25A-B90824548E38}" type="presParOf" srcId="{B862E1C1-9782-4E3F-B7A4-D37883A6C965}" destId="{741CAF51-0BEB-4EB3-9716-AE2E86C6DC1A}" srcOrd="1" destOrd="0" presId="urn:microsoft.com/office/officeart/2005/8/layout/radial1"/>
    <dgm:cxn modelId="{DC2A0DC8-085B-4D14-B5FB-5DD66FDBE6E8}" type="presParOf" srcId="{741CAF51-0BEB-4EB3-9716-AE2E86C6DC1A}" destId="{B52F8872-3013-4BB5-8413-445D33B68187}" srcOrd="0" destOrd="0" presId="urn:microsoft.com/office/officeart/2005/8/layout/radial1"/>
    <dgm:cxn modelId="{7A4A3451-BD10-433A-A6F1-FA8AFBD8FF2D}" type="presParOf" srcId="{B862E1C1-9782-4E3F-B7A4-D37883A6C965}" destId="{A7F258EF-E480-4B08-8BBB-67F52326B567}" srcOrd="2" destOrd="0" presId="urn:microsoft.com/office/officeart/2005/8/layout/radial1"/>
    <dgm:cxn modelId="{3F618127-36A5-435D-AF81-4FF5042C2FEF}" type="presParOf" srcId="{B862E1C1-9782-4E3F-B7A4-D37883A6C965}" destId="{35F34455-471A-420E-B731-14AAC06F185D}" srcOrd="3" destOrd="0" presId="urn:microsoft.com/office/officeart/2005/8/layout/radial1"/>
    <dgm:cxn modelId="{CE58C79C-3767-4C95-9AEA-E038985D3910}" type="presParOf" srcId="{35F34455-471A-420E-B731-14AAC06F185D}" destId="{9F14615B-F20C-46A8-BF24-A9C86C737D0F}" srcOrd="0" destOrd="0" presId="urn:microsoft.com/office/officeart/2005/8/layout/radial1"/>
    <dgm:cxn modelId="{D04E7CB7-880C-4381-96FF-9C4D896ADBE7}" type="presParOf" srcId="{B862E1C1-9782-4E3F-B7A4-D37883A6C965}" destId="{9C901372-F972-47DB-BCC1-99C3B0EDB0B9}" srcOrd="4" destOrd="0" presId="urn:microsoft.com/office/officeart/2005/8/layout/radial1"/>
    <dgm:cxn modelId="{8356CA75-378F-41FB-BC00-4FBB9A72EEB9}" type="presParOf" srcId="{B862E1C1-9782-4E3F-B7A4-D37883A6C965}" destId="{1A2393F5-E05F-41CD-906A-433208ECEDD0}" srcOrd="5" destOrd="0" presId="urn:microsoft.com/office/officeart/2005/8/layout/radial1"/>
    <dgm:cxn modelId="{4DF66356-E164-4888-91E5-5B40C41EE0C2}" type="presParOf" srcId="{1A2393F5-E05F-41CD-906A-433208ECEDD0}" destId="{E33E6732-9848-492F-8893-33B88CC4ACA6}" srcOrd="0" destOrd="0" presId="urn:microsoft.com/office/officeart/2005/8/layout/radial1"/>
    <dgm:cxn modelId="{C38856E5-E422-494B-BA8D-0CFB8A8AD78E}" type="presParOf" srcId="{B862E1C1-9782-4E3F-B7A4-D37883A6C965}" destId="{55B7675C-3F59-43DD-89A4-056351AE9153}" srcOrd="6" destOrd="0" presId="urn:microsoft.com/office/officeart/2005/8/layout/radial1"/>
    <dgm:cxn modelId="{DEED5743-7769-408C-9568-1ACE8E5D79CB}" type="presParOf" srcId="{B862E1C1-9782-4E3F-B7A4-D37883A6C965}" destId="{EAC90635-027F-4830-8540-3E4C0D6D158D}" srcOrd="7" destOrd="0" presId="urn:microsoft.com/office/officeart/2005/8/layout/radial1"/>
    <dgm:cxn modelId="{CFC3E9B3-2D6E-4EB2-8D79-EA47C018B9A2}" type="presParOf" srcId="{EAC90635-027F-4830-8540-3E4C0D6D158D}" destId="{FF6F1260-4673-4C85-BDEB-52E20835E436}" srcOrd="0" destOrd="0" presId="urn:microsoft.com/office/officeart/2005/8/layout/radial1"/>
    <dgm:cxn modelId="{BBD67AEF-8468-4D02-85AB-58F56F7674E8}" type="presParOf" srcId="{B862E1C1-9782-4E3F-B7A4-D37883A6C965}" destId="{7D636E41-9B8D-4886-B498-BB13419D635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D2D7A-C317-4513-9CA5-1A0E7A196368}">
      <dsp:nvSpPr>
        <dsp:cNvPr id="0" name=""/>
        <dsp:cNvSpPr/>
      </dsp:nvSpPr>
      <dsp:spPr>
        <a:xfrm>
          <a:off x="3680290" y="2097054"/>
          <a:ext cx="1688782" cy="16887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ইবনে খালদুন  </a:t>
          </a:r>
          <a:endParaRPr lang="en-US" sz="4000" b="1" kern="1200" dirty="0">
            <a:solidFill>
              <a:schemeClr val="accent6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27606" y="2344370"/>
        <a:ext cx="1194150" cy="1194150"/>
      </dsp:txXfrm>
    </dsp:sp>
    <dsp:sp modelId="{741CAF51-0BEB-4EB3-9716-AE2E86C6DC1A}">
      <dsp:nvSpPr>
        <dsp:cNvPr id="0" name=""/>
        <dsp:cNvSpPr/>
      </dsp:nvSpPr>
      <dsp:spPr>
        <a:xfrm rot="5373027">
          <a:off x="4462886" y="2135810"/>
          <a:ext cx="111213" cy="33750"/>
        </a:xfrm>
        <a:custGeom>
          <a:avLst/>
          <a:gdLst/>
          <a:ahLst/>
          <a:cxnLst/>
          <a:rect l="0" t="0" r="0" b="0"/>
          <a:pathLst>
            <a:path>
              <a:moveTo>
                <a:pt x="0" y="16875"/>
              </a:moveTo>
              <a:lnTo>
                <a:pt x="111213" y="1687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515712" y="2149905"/>
        <a:ext cx="5560" cy="5560"/>
      </dsp:txXfrm>
    </dsp:sp>
    <dsp:sp modelId="{A7F258EF-E480-4B08-8BBB-67F52326B567}">
      <dsp:nvSpPr>
        <dsp:cNvPr id="0" name=""/>
        <dsp:cNvSpPr/>
      </dsp:nvSpPr>
      <dsp:spPr>
        <a:xfrm>
          <a:off x="3185330" y="-282173"/>
          <a:ext cx="2647656" cy="24904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আধুনিক সমাজ বিজ্ঞানের জনক</a:t>
          </a:r>
          <a:endParaRPr lang="en-US" sz="36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73070" y="82552"/>
        <a:ext cx="1872176" cy="1761048"/>
      </dsp:txXfrm>
    </dsp:sp>
    <dsp:sp modelId="{35F34455-471A-420E-B731-14AAC06F185D}">
      <dsp:nvSpPr>
        <dsp:cNvPr id="0" name=""/>
        <dsp:cNvSpPr/>
      </dsp:nvSpPr>
      <dsp:spPr>
        <a:xfrm rot="10655928">
          <a:off x="5300108" y="2890623"/>
          <a:ext cx="68252" cy="33750"/>
        </a:xfrm>
        <a:custGeom>
          <a:avLst/>
          <a:gdLst/>
          <a:ahLst/>
          <a:cxnLst/>
          <a:rect l="0" t="0" r="0" b="0"/>
          <a:pathLst>
            <a:path>
              <a:moveTo>
                <a:pt x="0" y="16875"/>
              </a:moveTo>
              <a:lnTo>
                <a:pt x="68252" y="1687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5332528" y="2905792"/>
        <a:ext cx="3412" cy="3412"/>
      </dsp:txXfrm>
    </dsp:sp>
    <dsp:sp modelId="{9C901372-F972-47DB-BCC1-99C3B0EDB0B9}">
      <dsp:nvSpPr>
        <dsp:cNvPr id="0" name=""/>
        <dsp:cNvSpPr/>
      </dsp:nvSpPr>
      <dsp:spPr>
        <a:xfrm>
          <a:off x="5298300" y="1697248"/>
          <a:ext cx="2813714" cy="23055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জন্মঃ১৩৩২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মৃত্যঃ১৪০৬ </a:t>
          </a:r>
          <a:endParaRPr lang="en-US" sz="36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10359" y="2034884"/>
        <a:ext cx="1989596" cy="1630253"/>
      </dsp:txXfrm>
    </dsp:sp>
    <dsp:sp modelId="{1A2393F5-E05F-41CD-906A-433208ECEDD0}">
      <dsp:nvSpPr>
        <dsp:cNvPr id="0" name=""/>
        <dsp:cNvSpPr/>
      </dsp:nvSpPr>
      <dsp:spPr>
        <a:xfrm rot="16200000">
          <a:off x="4472860" y="3717141"/>
          <a:ext cx="103641" cy="33750"/>
        </a:xfrm>
        <a:custGeom>
          <a:avLst/>
          <a:gdLst/>
          <a:ahLst/>
          <a:cxnLst/>
          <a:rect l="0" t="0" r="0" b="0"/>
          <a:pathLst>
            <a:path>
              <a:moveTo>
                <a:pt x="0" y="16875"/>
              </a:moveTo>
              <a:lnTo>
                <a:pt x="103641" y="1687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522090" y="3731425"/>
        <a:ext cx="5182" cy="5182"/>
      </dsp:txXfrm>
    </dsp:sp>
    <dsp:sp modelId="{55B7675C-3F59-43DD-89A4-056351AE9153}">
      <dsp:nvSpPr>
        <dsp:cNvPr id="0" name=""/>
        <dsp:cNvSpPr/>
      </dsp:nvSpPr>
      <dsp:spPr>
        <a:xfrm>
          <a:off x="2995480" y="3682195"/>
          <a:ext cx="3058401" cy="29099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পুরো নামঃ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ওয়ালী উদ্দিন আবু যায়েদ আব্দুর রহমান ইবনে মুহম্মদ ইবনে খালদুন আল হাযরামি</a:t>
          </a:r>
          <a:endParaRPr lang="en-US" sz="28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43372" y="4108346"/>
        <a:ext cx="2162617" cy="2057639"/>
      </dsp:txXfrm>
    </dsp:sp>
    <dsp:sp modelId="{EAC90635-027F-4830-8540-3E4C0D6D158D}">
      <dsp:nvSpPr>
        <dsp:cNvPr id="0" name=""/>
        <dsp:cNvSpPr/>
      </dsp:nvSpPr>
      <dsp:spPr>
        <a:xfrm>
          <a:off x="3680290" y="2924570"/>
          <a:ext cx="98052" cy="33750"/>
        </a:xfrm>
        <a:custGeom>
          <a:avLst/>
          <a:gdLst/>
          <a:ahLst/>
          <a:cxnLst/>
          <a:rect l="0" t="0" r="0" b="0"/>
          <a:pathLst>
            <a:path>
              <a:moveTo>
                <a:pt x="0" y="16875"/>
              </a:moveTo>
              <a:lnTo>
                <a:pt x="98052" y="1687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3726865" y="2938994"/>
        <a:ext cx="4902" cy="4902"/>
      </dsp:txXfrm>
    </dsp:sp>
    <dsp:sp modelId="{7D636E41-9B8D-4886-B498-BB13419D635E}">
      <dsp:nvSpPr>
        <dsp:cNvPr id="0" name=""/>
        <dsp:cNvSpPr/>
      </dsp:nvSpPr>
      <dsp:spPr>
        <a:xfrm>
          <a:off x="879581" y="1463288"/>
          <a:ext cx="2898761" cy="29563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প্রধান গ্রন্থঃ The prolegomena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(1380)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04095" y="1896230"/>
        <a:ext cx="2049733" cy="2090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AF2F9-CFFA-4E67-9BE8-3B7ED69EE22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FB5F4-7D15-4D51-AFE9-E8829200F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8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FB5F4-7D15-4D51-AFE9-E8829200F5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6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6828-C337-4871-96AF-ECD2B3FE714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DDFA-3ED0-47F6-8B57-5B850BB1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1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6828-C337-4871-96AF-ECD2B3FE714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DDFA-3ED0-47F6-8B57-5B850BB1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1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6828-C337-4871-96AF-ECD2B3FE714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DDFA-3ED0-47F6-8B57-5B850BB1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6828-C337-4871-96AF-ECD2B3FE714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DDFA-3ED0-47F6-8B57-5B850BB1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2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6828-C337-4871-96AF-ECD2B3FE714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DDFA-3ED0-47F6-8B57-5B850BB1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6828-C337-4871-96AF-ECD2B3FE714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DDFA-3ED0-47F6-8B57-5B850BB1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6828-C337-4871-96AF-ECD2B3FE714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DDFA-3ED0-47F6-8B57-5B850BB1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6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6828-C337-4871-96AF-ECD2B3FE714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DDFA-3ED0-47F6-8B57-5B850BB1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9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6828-C337-4871-96AF-ECD2B3FE714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DDFA-3ED0-47F6-8B57-5B850BB1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6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6828-C337-4871-96AF-ECD2B3FE714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DDFA-3ED0-47F6-8B57-5B850BB1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6828-C337-4871-96AF-ECD2B3FE714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DDFA-3ED0-47F6-8B57-5B850BB1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8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16828-C337-4871-96AF-ECD2B3FE714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1DDFA-3ED0-47F6-8B57-5B850BB1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6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fif"/><Relationship Id="rId3" Type="http://schemas.openxmlformats.org/officeDocument/2006/relationships/image" Target="../media/image4.jfif"/><Relationship Id="rId7" Type="http://schemas.openxmlformats.org/officeDocument/2006/relationships/image" Target="../media/image8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fif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281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88920" y="2316480"/>
            <a:ext cx="74371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0000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3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55" b="47867"/>
          <a:stretch/>
        </p:blipFill>
        <p:spPr>
          <a:xfrm>
            <a:off x="0" y="0"/>
            <a:ext cx="12192000" cy="680777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28600"/>
            <a:ext cx="12085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খালদুনের</a:t>
            </a:r>
            <a:r>
              <a:rPr lang="en-US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মতবাদ</a:t>
            </a:r>
            <a:r>
              <a:rPr lang="en-US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endParaRPr lang="en-US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" y="1691640"/>
            <a:ext cx="108051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দর্শনঃ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লুপ্তপ্রায়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উত্থান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যাযাবর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অধিবাসীদের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দর্শনের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সত্যতা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গভীর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গবেষণা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অন্তর্নিহিত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উপলব্ধি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অনুভব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05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67" t="25239" r="7866" b="28095"/>
          <a:stretch/>
        </p:blipFill>
        <p:spPr>
          <a:xfrm>
            <a:off x="1" y="0"/>
            <a:ext cx="12192000" cy="67360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244733"/>
            <a:ext cx="10561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সংহতিবোধঃ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" y="1578412"/>
            <a:ext cx="106832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আসাবিয়া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প্রত্যয়টিকে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মূলকেন্দ্র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বিবেচনা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।”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আসাবিয়া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’’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গোষ্ঠী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সংহতি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মরূবাসী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যাযাবর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গোত্রগুলোর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কওম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চেতনা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উদ্ভূত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কওম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আচরণ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" y="4358640"/>
            <a:ext cx="10576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মনোবৃত্তিই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মানবগোষ্ঠীর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একতাবদ্ধ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মনোবৃত্তি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পারিবাবারিক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34" t="8045" r="42177" b="77733"/>
          <a:stretch/>
        </p:blipFill>
        <p:spPr>
          <a:xfrm>
            <a:off x="0" y="19721"/>
            <a:ext cx="12192000" cy="681317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6030" y="323908"/>
            <a:ext cx="1153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6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6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ভৌত</a:t>
            </a:r>
            <a:r>
              <a:rPr lang="en-US" sz="6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6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প্রভাবঃ</a:t>
            </a:r>
            <a:endParaRPr lang="en-US" sz="6600" b="1" dirty="0">
              <a:solidFill>
                <a:schemeClr val="accent6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20" y="1736090"/>
            <a:ext cx="109270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সমাজজীবনকে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তারও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রাষ্ট্রব্যবস্থায়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মানবগোষ্ঠী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সমাজব্যবস্থার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85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60" t="59573" r="4500" b="23358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8363" y="247262"/>
            <a:ext cx="9768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জাতীয়তাবোধের</a:t>
            </a:r>
            <a:r>
              <a:rPr lang="en-US" sz="8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বিকাশঃ</a:t>
            </a:r>
            <a:endParaRPr lang="en-US" sz="8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363" y="1693812"/>
            <a:ext cx="11292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যাযাবরদের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আত্মরক্ষার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অনুভূতিই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একত্ববোধের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জাগ্রত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নিজেকে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এরূপ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পারস্পারিক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জাতীয়তাবোধের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উদ্ভব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" t="60476" r="75600" b="1857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30115" y="121205"/>
            <a:ext cx="72231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88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উত্থান-পতনঃ</a:t>
            </a:r>
            <a:r>
              <a:rPr lang="en-US" sz="88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317" y="1372222"/>
            <a:ext cx="110113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ক্রমবিকাশের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বলেন,একাত্মবোধ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জাতীয়তাবোধ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জাতীয়তাবোধ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মজবুত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দুর্বল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প্রভূত্বের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রাজ্যের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জীবদেহের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ন্যায়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রাষ্ট্রও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অনুসরণ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6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12"/>
          <p:cNvSpPr/>
          <p:nvPr/>
        </p:nvSpPr>
        <p:spPr>
          <a:xfrm rot="19370433">
            <a:off x="5942114" y="2433033"/>
            <a:ext cx="539624" cy="1438003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929074">
            <a:off x="3105437" y="2631371"/>
            <a:ext cx="530367" cy="133359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596640" y="1961878"/>
            <a:ext cx="2366397" cy="1176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Alternate Process 14"/>
          <p:cNvSpPr/>
          <p:nvPr/>
        </p:nvSpPr>
        <p:spPr>
          <a:xfrm>
            <a:off x="5162624" y="3819660"/>
            <a:ext cx="4031477" cy="803705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Alternate Process 13"/>
          <p:cNvSpPr/>
          <p:nvPr/>
        </p:nvSpPr>
        <p:spPr>
          <a:xfrm>
            <a:off x="2293301" y="3902093"/>
            <a:ext cx="1591337" cy="68490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0965" y="-49150"/>
            <a:ext cx="88034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যাযাবর</a:t>
            </a:r>
            <a:r>
              <a:rPr lang="en-US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সমাজঃ</a:t>
            </a:r>
            <a:r>
              <a:rPr lang="en-US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7981" y="1038548"/>
            <a:ext cx="10437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0982" y="3867570"/>
            <a:ext cx="1566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যাযাবর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7965" y="3873328"/>
            <a:ext cx="3966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বসবাসকারী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1557" y="5097365"/>
            <a:ext cx="1767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965" y="5609350"/>
            <a:ext cx="9180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যাযাবর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মানুষেরা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403" y="6080760"/>
            <a:ext cx="12197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অন্যদিকে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স্থায়ীভাবে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বসবাসকারী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ব্যাক্তিরা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বিশুদ্ধ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নরম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4638" y="2050094"/>
            <a:ext cx="18085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24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27" t="50000" r="10436" b="30765"/>
          <a:stretch/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27760" y="487680"/>
            <a:ext cx="89001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88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পরিবর্তনঃ</a:t>
            </a:r>
            <a:r>
              <a:rPr lang="en-US" sz="88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547" y="1934230"/>
            <a:ext cx="1137494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সমাজচিন্তার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মতবাদ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এ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স্পস্টরূপে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প্রতীয়মান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সচেতন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পরিবর্তনশীল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দাঁড়িয়ে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10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33" t="42178" r="8756" b="4573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9966" y="-185990"/>
            <a:ext cx="5123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সমালোচনাঃ</a:t>
            </a:r>
            <a:endParaRPr lang="en-US" sz="9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65" y="1148909"/>
            <a:ext cx="1169187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খালদূন</a:t>
            </a:r>
            <a:r>
              <a:rPr lang="en-US" sz="4800" b="1" dirty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বহুদিন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অগোচরেই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গিয়েছিলেন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অধ্যয়নে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উদ্ভাবিত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ধারাকে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পরবর্তিতে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এগিয়ে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উত্তরসূরীর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অভাবেই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হয়ত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বেশীদূর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অগ্রসর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পারেনি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দীর্ঘদিন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পশ্চিমা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খালদুনের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যাবতীয়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পর্যালোচনা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এরপরেই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বিজ্ঞানে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অবদানের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বিশ্বব্যাপী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স্বীকৃতিপায়</a:t>
            </a:r>
            <a:r>
              <a:rPr lang="en-US" sz="4800" b="1" dirty="0" smtClean="0">
                <a:solidFill>
                  <a:srgbClr val="FF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solidFill>
                <a:srgbClr val="FFFF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00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1090435" y="1661768"/>
            <a:ext cx="9210559" cy="4766404"/>
          </a:xfrm>
          <a:prstGeom prst="verticalScroll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59281" y="874552"/>
            <a:ext cx="8982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৭টি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পোষ্টার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পেপারে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4079" y="-212028"/>
            <a:ext cx="45539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4080" y="2208847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8480" y="2375561"/>
            <a:ext cx="3639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8479" y="2960091"/>
            <a:ext cx="6793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সংহতিবোধ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98386" y="3540404"/>
            <a:ext cx="6513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সমাজজীবনে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ভৌত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8481" y="4052872"/>
            <a:ext cx="4796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জাতীয়তাবাদের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8479" y="4543539"/>
            <a:ext cx="4242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উত্থান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8479" y="5077809"/>
            <a:ext cx="4553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যাযাবরও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11449" y="5582585"/>
            <a:ext cx="4209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39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ular Callout 12"/>
          <p:cNvSpPr/>
          <p:nvPr/>
        </p:nvSpPr>
        <p:spPr>
          <a:xfrm>
            <a:off x="1155906" y="128606"/>
            <a:ext cx="5019870" cy="1175657"/>
          </a:xfrm>
          <a:prstGeom prst="wedgeRect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Vertical Scroll 10"/>
          <p:cNvSpPr/>
          <p:nvPr/>
        </p:nvSpPr>
        <p:spPr>
          <a:xfrm>
            <a:off x="23793" y="1455576"/>
            <a:ext cx="12168207" cy="5093774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78280" y="150787"/>
            <a:ext cx="42536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8280" y="1419763"/>
            <a:ext cx="1051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6টি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রচনাবলী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8280" y="2106601"/>
            <a:ext cx="892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4360" y="2574962"/>
            <a:ext cx="3263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1.Al-Umran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4361" y="3165525"/>
            <a:ext cx="3565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2.Al-Asabia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4361" y="3810479"/>
            <a:ext cx="522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3.Al-Kitabul I- bar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7081" y="4383220"/>
            <a:ext cx="5726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4.Lubabu I-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Muhassal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4361" y="5129028"/>
            <a:ext cx="3565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5.Sifau I- Sail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02595" y="5759112"/>
            <a:ext cx="4784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6.Allqali-I-Sultan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516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3880" y="0"/>
            <a:ext cx="3627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4720" y="2908772"/>
            <a:ext cx="4218370" cy="397031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৩য় </a:t>
            </a: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১-২</a:t>
            </a: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শিরোনামঃইবনে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(১৩৩২-১৪০৬)</a:t>
            </a: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তারিখঃ৩১/০৩/২০২০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3"/>
          <a:stretch/>
        </p:blipFill>
        <p:spPr>
          <a:xfrm>
            <a:off x="840688" y="423064"/>
            <a:ext cx="3505200" cy="30397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67640" y="3462770"/>
            <a:ext cx="4851296" cy="34163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আমিন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পুঠিয়া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পুঠিয়া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2004" y="1612328"/>
            <a:ext cx="243840" cy="528631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0" t="-145" r="9934" b="19843"/>
          <a:stretch/>
        </p:blipFill>
        <p:spPr>
          <a:xfrm>
            <a:off x="8549640" y="423064"/>
            <a:ext cx="2133600" cy="23785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9149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676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63880" y="-77510"/>
            <a:ext cx="30563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036" y="856149"/>
            <a:ext cx="7895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607" y="1603869"/>
            <a:ext cx="6471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ত্রোয়োদশ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607" y="2211055"/>
            <a:ext cx="369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আসাবিয়া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036" y="3547386"/>
            <a:ext cx="13083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চাকরিতে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যোগদান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607" y="4176474"/>
            <a:ext cx="2683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9418" y="4908146"/>
            <a:ext cx="11338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036" y="2840143"/>
            <a:ext cx="4368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উঃসামাজিক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সংহতি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078" y="6074082"/>
            <a:ext cx="2172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831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760" y="655320"/>
            <a:ext cx="890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9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9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1087" y="4734342"/>
            <a:ext cx="114452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প্রশ্নঃসমাজবিজ্ঞান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বিকাশে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খালদুনের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ভুমিকা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3" t="5942" r="4361" b="21347"/>
          <a:stretch/>
        </p:blipFill>
        <p:spPr>
          <a:xfrm>
            <a:off x="7449560" y="655320"/>
            <a:ext cx="4394720" cy="36949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6389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95" y="178128"/>
            <a:ext cx="11719249" cy="65025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3726869" y="1511760"/>
            <a:ext cx="5969904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dirty="0" err="1" smtClean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0000" b="0" cap="none" spc="0" dirty="0">
              <a:ln w="0"/>
              <a:solidFill>
                <a:schemeClr val="bg1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43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Ribbon 5"/>
          <p:cNvSpPr/>
          <p:nvPr/>
        </p:nvSpPr>
        <p:spPr>
          <a:xfrm>
            <a:off x="1097280" y="0"/>
            <a:ext cx="10058400" cy="1821210"/>
          </a:xfrm>
          <a:prstGeom prst="ribbon">
            <a:avLst/>
          </a:prstGeom>
          <a:solidFill>
            <a:srgbClr val="FEB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Vertical Scroll 4"/>
          <p:cNvSpPr/>
          <p:nvPr/>
        </p:nvSpPr>
        <p:spPr>
          <a:xfrm>
            <a:off x="0" y="2118360"/>
            <a:ext cx="12374880" cy="4739640"/>
          </a:xfrm>
          <a:prstGeom prst="vertic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86200" y="251550"/>
            <a:ext cx="4008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" y="3093720"/>
            <a:ext cx="109270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অগ্রপথিক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মতবাদ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উপর্যুক্ত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মতবাদ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প্রাসঙ্গিক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সচেতন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26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207" y="1702203"/>
            <a:ext cx="4895870" cy="40094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205740" y="995196"/>
            <a:ext cx="952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কয়েকজন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সমাজবিজ্ঞানীদের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23418" y="5722800"/>
            <a:ext cx="5249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অগাস্ট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কোঁত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(১৭৯৮-১৮৫৭)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6403" y="5698614"/>
            <a:ext cx="4491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(১৩৩২-১৪০৬)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53971" y="6140497"/>
            <a:ext cx="4946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ম্যাক্স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ওয়েবার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(১৮৬৪-১৯২০)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" y="-154579"/>
            <a:ext cx="1149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ঘোষণাঃ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2" r="16941"/>
          <a:stretch/>
        </p:blipFill>
        <p:spPr>
          <a:xfrm>
            <a:off x="3006784" y="1758032"/>
            <a:ext cx="5141835" cy="395358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784" y="1812209"/>
            <a:ext cx="5019420" cy="42403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161" y="1774715"/>
            <a:ext cx="5803155" cy="43467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3275877" y="5974651"/>
            <a:ext cx="534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হার্বার্ট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স্পেনসার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(১৮২০-১৯০৩)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7887" y="6071574"/>
            <a:ext cx="476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মার্কস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(১৮১৮-১৮৮৩)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23418" y="6087925"/>
            <a:ext cx="5180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এমিল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ডুর্খেইম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(১৮৫৮-১৯১৭)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213" y="1835950"/>
            <a:ext cx="5713103" cy="41853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0" r="20934"/>
          <a:stretch/>
        </p:blipFill>
        <p:spPr>
          <a:xfrm>
            <a:off x="3275794" y="1800582"/>
            <a:ext cx="5471966" cy="42457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1544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6" grpId="0"/>
      <p:bldP spid="6" grpId="1"/>
      <p:bldP spid="7" grpId="0"/>
      <p:bldP spid="7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0640" y="5424322"/>
            <a:ext cx="6294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9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9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5"/>
          <a:stretch/>
        </p:blipFill>
        <p:spPr>
          <a:xfrm>
            <a:off x="2717800" y="1060282"/>
            <a:ext cx="6019800" cy="44983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20040" y="-61379"/>
            <a:ext cx="576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endParaRPr lang="en-US" sz="8000" b="1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6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5720" y="0"/>
            <a:ext cx="109880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(১৩৩২-১৪০৬)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5720" y="815608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ইতিহাসবিদদের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শ্রেষ্ঠ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ইউরোপীয়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পন্ডিত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একাধারে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চিন্তানায়ক,ঐতিহাসিক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অর্থনীতিবিদ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খ্যাতি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" y="338645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জম্মঃ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১৩৩২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২৭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তিউনিস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45720" y="4322385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২৭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মামলুক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সালতানাতে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৭৩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5720" y="4726186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শিক্ষালাভঃ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ধার্মিক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সভ্যতার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উত্থান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পর্যবেক্ষণলব্ধ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রচনায়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আঠারো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পরিসমাপ্তী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91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84374093"/>
              </p:ext>
            </p:extLst>
          </p:nvPr>
        </p:nvGraphicFramePr>
        <p:xfrm>
          <a:off x="2895600" y="243840"/>
          <a:ext cx="9006840" cy="609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6720" y="182880"/>
            <a:ext cx="4182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60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6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DD2D7A-C317-4513-9CA5-1A0E7A196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C5DD2D7A-C317-4513-9CA5-1A0E7A1963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1CAF51-0BEB-4EB3-9716-AE2E86C6D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741CAF51-0BEB-4EB3-9716-AE2E86C6D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F258EF-E480-4B08-8BBB-67F52326B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A7F258EF-E480-4B08-8BBB-67F52326B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F34455-471A-420E-B731-14AAC06F1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35F34455-471A-420E-B731-14AAC06F18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901372-F972-47DB-BCC1-99C3B0EDB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9C901372-F972-47DB-BCC1-99C3B0EDB0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2393F5-E05F-41CD-906A-433208ECE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1A2393F5-E05F-41CD-906A-433208ECED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B7675C-3F59-43DD-89A4-056351AE9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55B7675C-3F59-43DD-89A4-056351AE91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C90635-027F-4830-8540-3E4C0D6D15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EAC90635-027F-4830-8540-3E4C0D6D15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636E41-9B8D-4886-B498-BB13419D6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7D636E41-9B8D-4886-B498-BB13419D6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0" y="0"/>
            <a:ext cx="12192000" cy="6858000"/>
          </a:xfrm>
          <a:prstGeom prst="round2Diag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0980" y="938242"/>
            <a:ext cx="1175004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চাকুরী</a:t>
            </a:r>
            <a:r>
              <a:rPr lang="en-US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জীবনঃ</a:t>
            </a:r>
            <a:r>
              <a:rPr lang="en-US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বন্দী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ইসাহাকের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সিলমোহরের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তত্ত্বাবধায়ক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নিয়োগ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যুক্তিবাদী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দর্শনে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আলেম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বিরুপ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মরক্কোয়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ফেজের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মুন্সীর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অলংকৃত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নিয়োজিত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অধিকারী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78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b="77022"/>
          <a:stretch/>
        </p:blipFill>
        <p:spPr>
          <a:xfrm>
            <a:off x="0" y="1"/>
            <a:ext cx="1214628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" y="289560"/>
            <a:ext cx="1186053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খালদুনের</a:t>
            </a:r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রচনাবলীঃ</a:t>
            </a:r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তারমধ্যে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The prolegomena ( 1380)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আলমুকাদ্দিমা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বিশেষভাবে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খালদুন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অমরত্ব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এছাড়া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রচনাগুলো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" y="3983773"/>
            <a:ext cx="5882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Al-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Umran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Al-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Asabia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Al-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kitabul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I- bar.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7390" y="3983773"/>
            <a:ext cx="6263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4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Lubabu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I-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Muhassal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Sifau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I- sail.</a:t>
            </a:r>
          </a:p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6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Allqali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 I- sultan.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3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926</Words>
  <Application>Microsoft Office PowerPoint</Application>
  <PresentationFormat>Widescreen</PresentationFormat>
  <Paragraphs>107</Paragraphs>
  <Slides>22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106</cp:revision>
  <dcterms:created xsi:type="dcterms:W3CDTF">2020-03-30T06:00:50Z</dcterms:created>
  <dcterms:modified xsi:type="dcterms:W3CDTF">2020-03-31T07:02:55Z</dcterms:modified>
</cp:coreProperties>
</file>