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8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4" r:id="rId5"/>
    <p:sldId id="295" r:id="rId6"/>
    <p:sldId id="296" r:id="rId7"/>
    <p:sldId id="298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7" r:id="rId27"/>
    <p:sldId id="291" r:id="rId28"/>
    <p:sldId id="292" r:id="rId29"/>
    <p:sldId id="266" r:id="rId30"/>
    <p:sldId id="267" r:id="rId31"/>
    <p:sldId id="268" r:id="rId32"/>
    <p:sldId id="269" r:id="rId33"/>
    <p:sldId id="270" r:id="rId34"/>
    <p:sldId id="271" r:id="rId35"/>
    <p:sldId id="293" r:id="rId36"/>
    <p:sldId id="294" r:id="rId37"/>
    <p:sldId id="272" r:id="rId3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2987"/>
    <a:srgbClr val="CC3399"/>
    <a:srgbClr val="E28700"/>
    <a:srgbClr val="FF9900"/>
    <a:srgbClr val="FF6699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2877" autoAdjust="0"/>
  </p:normalViewPr>
  <p:slideViewPr>
    <p:cSldViewPr>
      <p:cViewPr varScale="1">
        <p:scale>
          <a:sx n="99" d="100"/>
          <a:sy n="99" d="100"/>
        </p:scale>
        <p:origin x="-546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7341-50E7-45C1-930A-7B11D8B940AE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F0BA-D29C-4067-829E-6F1E937A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40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7341-50E7-45C1-930A-7B11D8B940AE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F0BA-D29C-4067-829E-6F1E937A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44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7341-50E7-45C1-930A-7B11D8B940AE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F0BA-D29C-4067-829E-6F1E937A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98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7341-50E7-45C1-930A-7B11D8B940AE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F0BA-D29C-4067-829E-6F1E937A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8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7341-50E7-45C1-930A-7B11D8B940AE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F0BA-D29C-4067-829E-6F1E937A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89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7341-50E7-45C1-930A-7B11D8B940AE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F0BA-D29C-4067-829E-6F1E937A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24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7341-50E7-45C1-930A-7B11D8B940AE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F0BA-D29C-4067-829E-6F1E937A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00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7341-50E7-45C1-930A-7B11D8B940AE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F0BA-D29C-4067-829E-6F1E937A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32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7341-50E7-45C1-930A-7B11D8B940AE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F0BA-D29C-4067-829E-6F1E937A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41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7341-50E7-45C1-930A-7B11D8B940AE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F0BA-D29C-4067-829E-6F1E937A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03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7341-50E7-45C1-930A-7B11D8B940AE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F0BA-D29C-4067-829E-6F1E937A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26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37341-50E7-45C1-930A-7B11D8B940AE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DF0BA-D29C-4067-829E-6F1E937A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0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8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microsoft.com/office/2007/relationships/hdphoto" Target="../media/hdphoto4.wdp"/><Relationship Id="rId4" Type="http://schemas.openxmlformats.org/officeDocument/2006/relationships/image" Target="../media/image35.png"/><Relationship Id="rId9" Type="http://schemas.openxmlformats.org/officeDocument/2006/relationships/image" Target="../media/image1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9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2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microsoft.com/office/2007/relationships/hdphoto" Target="../media/hdphoto7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microsoft.com/office/2007/relationships/hdphoto" Target="../media/hdphoto2.wdp"/><Relationship Id="rId7" Type="http://schemas.openxmlformats.org/officeDocument/2006/relationships/image" Target="../media/image5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61.png"/><Relationship Id="rId4" Type="http://schemas.microsoft.com/office/2007/relationships/hdphoto" Target="../media/hdphoto8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87261" y="-2009777"/>
            <a:ext cx="5162550" cy="9144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59055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Welcome</a:t>
            </a:r>
            <a:endParaRPr lang="en-US" sz="7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3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39" b="94585" l="6484" r="835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6" t="4294" r="16113" b="5808"/>
          <a:stretch/>
        </p:blipFill>
        <p:spPr>
          <a:xfrm>
            <a:off x="4028210" y="1394113"/>
            <a:ext cx="3182394" cy="3539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" t="2487" r="3115" b="3078"/>
          <a:stretch/>
        </p:blipFill>
        <p:spPr>
          <a:xfrm>
            <a:off x="228600" y="1044286"/>
            <a:ext cx="3782292" cy="3889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701" y="926342"/>
            <a:ext cx="1947299" cy="4007607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228600" y="181841"/>
            <a:ext cx="7848601" cy="606136"/>
          </a:xfrm>
          <a:prstGeom prst="wedgeRoundRectCallout">
            <a:avLst>
              <a:gd name="adj1" fmla="val 49600"/>
              <a:gd name="adj2" fmla="val 20364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No, teacher. But I guess it may be the Greeks.</a:t>
            </a:r>
          </a:p>
        </p:txBody>
      </p:sp>
    </p:spTree>
    <p:extLst>
      <p:ext uri="{BB962C8B-B14F-4D97-AF65-F5344CB8AC3E}">
        <p14:creationId xmlns:p14="http://schemas.microsoft.com/office/powerpoint/2010/main" val="350554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41" y="1123950"/>
            <a:ext cx="2571750" cy="1943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143509"/>
            <a:ext cx="2824596" cy="1923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41" y="3188938"/>
            <a:ext cx="2631785" cy="1750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99" y="3221637"/>
            <a:ext cx="2824597" cy="1800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221637"/>
            <a:ext cx="1795895" cy="1800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281" y="1236201"/>
            <a:ext cx="1813213" cy="18308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162800" y="842018"/>
            <a:ext cx="1870678" cy="4077461"/>
            <a:chOff x="7152547" y="755382"/>
            <a:chExt cx="2023078" cy="438811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670" l="297" r="994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2547" y="755382"/>
              <a:ext cx="2023078" cy="438811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2046" b="32673" l="5045" r="611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0" t="15006" r="40760" b="69988"/>
            <a:stretch/>
          </p:blipFill>
          <p:spPr>
            <a:xfrm flipH="1">
              <a:off x="7919605" y="1352550"/>
              <a:ext cx="919595" cy="734350"/>
            </a:xfrm>
            <a:prstGeom prst="rect">
              <a:avLst/>
            </a:prstGeom>
          </p:spPr>
        </p:pic>
      </p:grpSp>
      <p:sp>
        <p:nvSpPr>
          <p:cNvPr id="12" name="Rounded Rectangular Callout 11"/>
          <p:cNvSpPr/>
          <p:nvPr/>
        </p:nvSpPr>
        <p:spPr>
          <a:xfrm>
            <a:off x="171449" y="133350"/>
            <a:ext cx="7543800" cy="762000"/>
          </a:xfrm>
          <a:prstGeom prst="wedgeRoundRectCallout">
            <a:avLst>
              <a:gd name="adj1" fmla="val 56675"/>
              <a:gd name="adj2" fmla="val 217954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The Greeks were pioneers in many things.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84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"/>
          <a:stretch/>
        </p:blipFill>
        <p:spPr>
          <a:xfrm>
            <a:off x="4648200" y="1252103"/>
            <a:ext cx="2212149" cy="356927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141704" y="792412"/>
            <a:ext cx="1870678" cy="4077461"/>
            <a:chOff x="7152547" y="755382"/>
            <a:chExt cx="2023078" cy="438811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046" b="32673" l="5045" r="611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0" t="15006" r="40760" b="69988"/>
            <a:stretch/>
          </p:blipFill>
          <p:spPr>
            <a:xfrm flipH="1">
              <a:off x="7919605" y="1352550"/>
              <a:ext cx="919595" cy="7343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670" l="297" r="994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2547" y="755382"/>
              <a:ext cx="2023078" cy="4388117"/>
            </a:xfrm>
            <a:prstGeom prst="rect">
              <a:avLst/>
            </a:prstGeom>
          </p:spPr>
        </p:pic>
      </p:grpSp>
      <p:sp>
        <p:nvSpPr>
          <p:cNvPr id="2" name="Rounded Rectangular Callout 1"/>
          <p:cNvSpPr/>
          <p:nvPr/>
        </p:nvSpPr>
        <p:spPr>
          <a:xfrm>
            <a:off x="152400" y="133350"/>
            <a:ext cx="8839200" cy="685800"/>
          </a:xfrm>
          <a:prstGeom prst="wedgeRoundRectCallout">
            <a:avLst>
              <a:gd name="adj1" fmla="val 41692"/>
              <a:gd name="adj2" fmla="val 240323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But in this case, however, the Mesopotamians were the first.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71550"/>
            <a:ext cx="4419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3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846617" y="671945"/>
            <a:ext cx="1870678" cy="4077461"/>
            <a:chOff x="7152547" y="755382"/>
            <a:chExt cx="2023078" cy="438811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046" b="32673" l="5045" r="611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0" t="15006" r="40760" b="69988"/>
            <a:stretch/>
          </p:blipFill>
          <p:spPr>
            <a:xfrm flipH="1">
              <a:off x="7919605" y="1352550"/>
              <a:ext cx="919595" cy="7343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670" l="297" r="994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2547" y="755382"/>
              <a:ext cx="2023078" cy="4388117"/>
            </a:xfrm>
            <a:prstGeom prst="rect">
              <a:avLst/>
            </a:prstGeom>
          </p:spPr>
        </p:pic>
      </p:grpSp>
      <p:sp>
        <p:nvSpPr>
          <p:cNvPr id="2" name="Rounded Rectangular Callout 1"/>
          <p:cNvSpPr/>
          <p:nvPr/>
        </p:nvSpPr>
        <p:spPr>
          <a:xfrm>
            <a:off x="304801" y="209550"/>
            <a:ext cx="6629399" cy="990600"/>
          </a:xfrm>
          <a:prstGeom prst="wedgeRoundRectCallout">
            <a:avLst>
              <a:gd name="adj1" fmla="val 65369"/>
              <a:gd name="adj2" fmla="val 131730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The oldest wheel was discovered in Mesopotamia. It was in 3500 B.C.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 t="33535" r="10505" b="32948"/>
          <a:stretch/>
        </p:blipFill>
        <p:spPr>
          <a:xfrm>
            <a:off x="304801" y="2619284"/>
            <a:ext cx="2721340" cy="243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3" t="12612" r="8361" b="26994"/>
          <a:stretch/>
        </p:blipFill>
        <p:spPr>
          <a:xfrm>
            <a:off x="3632735" y="2428164"/>
            <a:ext cx="3301465" cy="2629520"/>
          </a:xfrm>
          <a:prstGeom prst="rect">
            <a:avLst/>
          </a:prstGeom>
        </p:spPr>
      </p:pic>
      <p:sp>
        <p:nvSpPr>
          <p:cNvPr id="3" name="Curved Down Arrow 2"/>
          <p:cNvSpPr/>
          <p:nvPr/>
        </p:nvSpPr>
        <p:spPr>
          <a:xfrm rot="862672">
            <a:off x="1570093" y="1499613"/>
            <a:ext cx="4814000" cy="155918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5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0150"/>
            <a:ext cx="6858000" cy="37004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0" r="18168"/>
          <a:stretch/>
        </p:blipFill>
        <p:spPr>
          <a:xfrm>
            <a:off x="7467600" y="349561"/>
            <a:ext cx="1550302" cy="4540825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286000" y="164525"/>
            <a:ext cx="4267200" cy="685800"/>
          </a:xfrm>
          <a:prstGeom prst="wedgeRoundRectCallout">
            <a:avLst>
              <a:gd name="adj1" fmla="val 84129"/>
              <a:gd name="adj2" fmla="val 108434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Where is Mesopotamia?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9000" y="2625788"/>
            <a:ext cx="1219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16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25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r="1666"/>
          <a:stretch/>
        </p:blipFill>
        <p:spPr>
          <a:xfrm>
            <a:off x="225136" y="895350"/>
            <a:ext cx="7564470" cy="416037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162800" y="645676"/>
            <a:ext cx="1870678" cy="4077461"/>
            <a:chOff x="7152547" y="755382"/>
            <a:chExt cx="2023078" cy="438811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670" l="297" r="994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2547" y="755382"/>
              <a:ext cx="2023078" cy="438811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046" b="32673" l="5045" r="611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0" t="15006" r="40760" b="69988"/>
            <a:stretch/>
          </p:blipFill>
          <p:spPr>
            <a:xfrm flipH="1">
              <a:off x="7919605" y="1352550"/>
              <a:ext cx="919595" cy="734350"/>
            </a:xfrm>
            <a:prstGeom prst="rect">
              <a:avLst/>
            </a:prstGeom>
          </p:spPr>
        </p:pic>
      </p:grpSp>
      <p:sp>
        <p:nvSpPr>
          <p:cNvPr id="2" name="Rounded Rectangular Callout 1"/>
          <p:cNvSpPr/>
          <p:nvPr/>
        </p:nvSpPr>
        <p:spPr>
          <a:xfrm>
            <a:off x="431987" y="282943"/>
            <a:ext cx="7086600" cy="512326"/>
          </a:xfrm>
          <a:prstGeom prst="wedgeRoundRectCallout">
            <a:avLst>
              <a:gd name="adj1" fmla="val 60609"/>
              <a:gd name="adj2" fmla="val 274237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Well. Mesopotamia is in ancient Iraq.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onut 7"/>
          <p:cNvSpPr/>
          <p:nvPr/>
        </p:nvSpPr>
        <p:spPr>
          <a:xfrm rot="1787375">
            <a:off x="2440894" y="2191650"/>
            <a:ext cx="3376177" cy="1830174"/>
          </a:xfrm>
          <a:prstGeom prst="donut">
            <a:avLst>
              <a:gd name="adj" fmla="val 394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48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" t="2838" r="1819" b="3077"/>
          <a:stretch/>
        </p:blipFill>
        <p:spPr>
          <a:xfrm>
            <a:off x="304800" y="1123950"/>
            <a:ext cx="6781800" cy="378003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010400" y="906145"/>
            <a:ext cx="1870678" cy="4077461"/>
            <a:chOff x="7152547" y="755382"/>
            <a:chExt cx="2023078" cy="438811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670" l="297" r="994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2547" y="755382"/>
              <a:ext cx="2023078" cy="438811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046" b="32673" l="5045" r="611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0" t="15006" r="40760" b="69988"/>
            <a:stretch/>
          </p:blipFill>
          <p:spPr>
            <a:xfrm flipH="1">
              <a:off x="7919605" y="1352550"/>
              <a:ext cx="919595" cy="734350"/>
            </a:xfrm>
            <a:prstGeom prst="rect">
              <a:avLst/>
            </a:prstGeom>
          </p:spPr>
        </p:pic>
      </p:grpSp>
      <p:sp>
        <p:nvSpPr>
          <p:cNvPr id="2" name="Rounded Rectangular Callout 1"/>
          <p:cNvSpPr/>
          <p:nvPr/>
        </p:nvSpPr>
        <p:spPr>
          <a:xfrm>
            <a:off x="45720" y="252189"/>
            <a:ext cx="9022080" cy="606359"/>
          </a:xfrm>
          <a:prstGeom prst="wedgeRoundRectCallout">
            <a:avLst>
              <a:gd name="adj1" fmla="val 38027"/>
              <a:gd name="adj2" fmla="val 2705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It was along the valley of rivers Tigris and Euphrates.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13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86" b="100000" l="16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567135"/>
            <a:ext cx="2895600" cy="306201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315199" y="1047751"/>
            <a:ext cx="1677391" cy="3918998"/>
            <a:chOff x="7152547" y="755382"/>
            <a:chExt cx="2023078" cy="43881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2046" b="32673" l="5045" r="611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0" t="15006" r="40760" b="69988"/>
            <a:stretch/>
          </p:blipFill>
          <p:spPr>
            <a:xfrm flipH="1">
              <a:off x="7919605" y="1352550"/>
              <a:ext cx="919595" cy="7343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670" l="297" r="994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2547" y="755382"/>
              <a:ext cx="2023078" cy="4388117"/>
            </a:xfrm>
            <a:prstGeom prst="rect">
              <a:avLst/>
            </a:prstGeom>
          </p:spPr>
        </p:pic>
      </p:grpSp>
      <p:sp>
        <p:nvSpPr>
          <p:cNvPr id="2" name="Rounded Rectangular Callout 1"/>
          <p:cNvSpPr/>
          <p:nvPr/>
        </p:nvSpPr>
        <p:spPr>
          <a:xfrm>
            <a:off x="152400" y="197427"/>
            <a:ext cx="8610600" cy="850324"/>
          </a:xfrm>
          <a:prstGeom prst="wedgeRoundRectCallout">
            <a:avLst>
              <a:gd name="adj1" fmla="val 43731"/>
              <a:gd name="adj2" fmla="val 19794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After the Mesopotamians, the wheel was further improved by the Egyptians.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" y="1130111"/>
            <a:ext cx="4351421" cy="380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1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553200" y="671943"/>
            <a:ext cx="1870678" cy="4077461"/>
            <a:chOff x="7152547" y="755382"/>
            <a:chExt cx="2023078" cy="43881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046" b="32673" l="5045" r="611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0" t="15006" r="40760" b="69988"/>
            <a:stretch/>
          </p:blipFill>
          <p:spPr>
            <a:xfrm flipH="1">
              <a:off x="7919605" y="1352550"/>
              <a:ext cx="919595" cy="7343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670" l="297" r="994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2547" y="755382"/>
              <a:ext cx="2023078" cy="4388117"/>
            </a:xfrm>
            <a:prstGeom prst="rect">
              <a:avLst/>
            </a:prstGeom>
          </p:spPr>
        </p:pic>
      </p:grpSp>
      <p:sp>
        <p:nvSpPr>
          <p:cNvPr id="2" name="Rounded Rectangular Callout 1"/>
          <p:cNvSpPr/>
          <p:nvPr/>
        </p:nvSpPr>
        <p:spPr>
          <a:xfrm>
            <a:off x="228600" y="133350"/>
            <a:ext cx="6781800" cy="609600"/>
          </a:xfrm>
          <a:prstGeom prst="wedgeRoundRectCallout">
            <a:avLst>
              <a:gd name="adj1" fmla="val 58476"/>
              <a:gd name="adj2" fmla="val 254324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They first made wheels with spokes.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1"/>
          <a:stretch/>
        </p:blipFill>
        <p:spPr>
          <a:xfrm>
            <a:off x="228600" y="1226835"/>
            <a:ext cx="4876800" cy="358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01" y="1038415"/>
            <a:ext cx="5280699" cy="379133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191313" y="895349"/>
            <a:ext cx="1647887" cy="4077461"/>
            <a:chOff x="7152547" y="755382"/>
            <a:chExt cx="2023078" cy="43881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046" b="32673" l="5045" r="611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0" t="15006" r="40760" b="69988"/>
            <a:stretch/>
          </p:blipFill>
          <p:spPr>
            <a:xfrm flipH="1">
              <a:off x="7919605" y="1352550"/>
              <a:ext cx="919595" cy="7343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670" l="297" r="994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2547" y="755382"/>
              <a:ext cx="2023078" cy="4388117"/>
            </a:xfrm>
            <a:prstGeom prst="rect">
              <a:avLst/>
            </a:prstGeom>
          </p:spPr>
        </p:pic>
      </p:grpSp>
      <p:sp>
        <p:nvSpPr>
          <p:cNvPr id="2" name="Rounded Rectangular Callout 1"/>
          <p:cNvSpPr/>
          <p:nvPr/>
        </p:nvSpPr>
        <p:spPr>
          <a:xfrm>
            <a:off x="228600" y="159327"/>
            <a:ext cx="8610600" cy="659823"/>
          </a:xfrm>
          <a:prstGeom prst="wedgeRoundRectCallout">
            <a:avLst>
              <a:gd name="adj1" fmla="val 40882"/>
              <a:gd name="adj2" fmla="val 257749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Then they used them on chariots around 2000 B.C.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15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253" y="133350"/>
            <a:ext cx="5456347" cy="1315638"/>
          </a:xfrm>
          <a:prstGeom prst="rect">
            <a:avLst/>
          </a:prstGeom>
        </p:spPr>
        <p:txBody>
          <a:bodyPr wrap="square" lIns="68580" tIns="34290" rIns="68580" bIns="34290">
            <a:prstTxWarp prst="textWave2">
              <a:avLst/>
            </a:prstTxWarp>
            <a:spAutoFit/>
          </a:bodyPr>
          <a:lstStyle/>
          <a:p>
            <a:r>
              <a:rPr lang="en-US" sz="8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251" y="1581150"/>
            <a:ext cx="6065947" cy="253146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3200" b="1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MST. UMME SALWA</a:t>
            </a:r>
          </a:p>
          <a:p>
            <a:r>
              <a:rPr lang="en-US" sz="3200" b="1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SENIOR  TEACHER</a:t>
            </a:r>
          </a:p>
          <a:p>
            <a:r>
              <a:rPr lang="en-US" sz="3200" b="1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SANTAHAR B.P. HIGH SCHOOL</a:t>
            </a:r>
          </a:p>
          <a:p>
            <a:r>
              <a:rPr lang="en-US" sz="3200" b="1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SANTAHAR, ADAMDIGHI,BOGRA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7" y="971550"/>
            <a:ext cx="2616267" cy="3330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60196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0" r="18168"/>
          <a:stretch/>
        </p:blipFill>
        <p:spPr>
          <a:xfrm>
            <a:off x="7626417" y="895350"/>
            <a:ext cx="1371600" cy="4017408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52400" y="133350"/>
            <a:ext cx="7467600" cy="914400"/>
          </a:xfrm>
          <a:prstGeom prst="wedgeRoundRectCallout">
            <a:avLst>
              <a:gd name="adj1" fmla="val 56749"/>
              <a:gd name="adj2" fmla="val 120921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So the wheel travelled to Egypt from Mesopotamia?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91000" y="2334695"/>
            <a:ext cx="3452261" cy="2715545"/>
            <a:chOff x="4191000" y="2334695"/>
            <a:chExt cx="3452261" cy="271554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2334695"/>
              <a:ext cx="3452261" cy="271554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86" b="100000" l="162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3642119"/>
              <a:ext cx="1213170" cy="1128111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22297" y="1208365"/>
            <a:ext cx="3569176" cy="2252662"/>
            <a:chOff x="122297" y="1208365"/>
            <a:chExt cx="3569176" cy="22526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97" y="1208365"/>
              <a:ext cx="3569176" cy="225266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507" b="96918" l="57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06"/>
            <a:stretch/>
          </p:blipFill>
          <p:spPr>
            <a:xfrm>
              <a:off x="533400" y="1767423"/>
              <a:ext cx="921996" cy="1487630"/>
            </a:xfrm>
            <a:prstGeom prst="rect">
              <a:avLst/>
            </a:prstGeom>
          </p:spPr>
        </p:pic>
      </p:grpSp>
      <p:sp>
        <p:nvSpPr>
          <p:cNvPr id="10" name="Bent-Up Arrow 9"/>
          <p:cNvSpPr/>
          <p:nvPr/>
        </p:nvSpPr>
        <p:spPr>
          <a:xfrm rot="5400000">
            <a:off x="2318501" y="2604252"/>
            <a:ext cx="1085592" cy="2811804"/>
          </a:xfrm>
          <a:prstGeom prst="bent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98" y="2875607"/>
            <a:ext cx="1134546" cy="113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7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8.95615E-7 L 2.77778E-7 0.08585 C 2.77778E-7 0.12353 0.08819 0.17171 0.16007 0.17171 L 0.32101 0.17171 " pathEditMode="relative" rAng="0" ptsTypes="FfFF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8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436490"/>
            <a:ext cx="2047900" cy="325633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366697" y="1200150"/>
            <a:ext cx="1647887" cy="3772660"/>
            <a:chOff x="7152547" y="755382"/>
            <a:chExt cx="2023078" cy="43881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046" b="32673" l="5045" r="611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0" t="15006" r="40760" b="69988"/>
            <a:stretch/>
          </p:blipFill>
          <p:spPr>
            <a:xfrm flipH="1">
              <a:off x="7919605" y="1352550"/>
              <a:ext cx="919595" cy="7343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670" l="297" r="994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2547" y="755382"/>
              <a:ext cx="2023078" cy="4388117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4"/>
          <a:stretch/>
        </p:blipFill>
        <p:spPr>
          <a:xfrm>
            <a:off x="152400" y="1352550"/>
            <a:ext cx="2642937" cy="3391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403896"/>
            <a:ext cx="2895600" cy="3365167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304800" y="209550"/>
            <a:ext cx="8305800" cy="990600"/>
          </a:xfrm>
          <a:prstGeom prst="wedgeRoundRectCallout">
            <a:avLst>
              <a:gd name="adj1" fmla="val 46904"/>
              <a:gd name="adj2" fmla="val 174583"/>
              <a:gd name="adj3" fmla="val 1666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Exactly. But it travelled eastwards too. Wheels reached the Indus valley by 300 B.C.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7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162800" y="1624445"/>
            <a:ext cx="1828800" cy="3348365"/>
            <a:chOff x="7152547" y="755382"/>
            <a:chExt cx="2023078" cy="438811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046" b="32673" l="5045" r="611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0" t="15006" r="40760" b="69988"/>
            <a:stretch/>
          </p:blipFill>
          <p:spPr>
            <a:xfrm flipH="1">
              <a:off x="7919605" y="1352550"/>
              <a:ext cx="919595" cy="7343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670" l="297" r="994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2547" y="755382"/>
              <a:ext cx="2023078" cy="438811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5"/>
          <a:stretch/>
        </p:blipFill>
        <p:spPr>
          <a:xfrm>
            <a:off x="5410200" y="2042402"/>
            <a:ext cx="1676400" cy="2930408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304800" y="176645"/>
            <a:ext cx="8382000" cy="1447800"/>
          </a:xfrm>
          <a:prstGeom prst="wedgeRoundRectCallout">
            <a:avLst>
              <a:gd name="adj1" fmla="val 44100"/>
              <a:gd name="adj2" fmla="val 124616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But chariots with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spoked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wheels were made in India around 1500 B.C. They were used for war , hunting and racing.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75903"/>
            <a:ext cx="2362200" cy="32342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0"/>
          <a:stretch/>
        </p:blipFill>
        <p:spPr>
          <a:xfrm>
            <a:off x="2590800" y="1780539"/>
            <a:ext cx="2667000" cy="319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1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0" r="18168"/>
          <a:stretch/>
        </p:blipFill>
        <p:spPr>
          <a:xfrm>
            <a:off x="7638449" y="900363"/>
            <a:ext cx="1371600" cy="4017408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304801" y="209550"/>
            <a:ext cx="6629400" cy="914400"/>
          </a:xfrm>
          <a:prstGeom prst="wedgeRoundRectCallout">
            <a:avLst>
              <a:gd name="adj1" fmla="val 68419"/>
              <a:gd name="adj2" fmla="val 107166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What about Greeks , teacher? Didn’t they use wheels?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2400" y="1361393"/>
            <a:ext cx="4682723" cy="3556378"/>
            <a:chOff x="152400" y="1361393"/>
            <a:chExt cx="4682723" cy="35563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0" t="2487" r="3115" b="27772"/>
            <a:stretch/>
          </p:blipFill>
          <p:spPr>
            <a:xfrm>
              <a:off x="152400" y="1361393"/>
              <a:ext cx="4682723" cy="355637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39" b="94585" l="6484" r="8351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t="4294" r="16113" b="5808"/>
            <a:stretch/>
          </p:blipFill>
          <p:spPr>
            <a:xfrm>
              <a:off x="2057400" y="1767889"/>
              <a:ext cx="2051890" cy="2282356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8" b="9674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4" r="11369"/>
          <a:stretch/>
        </p:blipFill>
        <p:spPr>
          <a:xfrm>
            <a:off x="5410200" y="1995268"/>
            <a:ext cx="2089169" cy="2291583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4835123" y="3028950"/>
            <a:ext cx="575077" cy="45720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0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188467" y="1795135"/>
            <a:ext cx="1828800" cy="3348365"/>
            <a:chOff x="7152547" y="755382"/>
            <a:chExt cx="2023078" cy="43881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046" b="32673" l="5045" r="611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0" t="15006" r="40760" b="69988"/>
            <a:stretch/>
          </p:blipFill>
          <p:spPr>
            <a:xfrm flipH="1">
              <a:off x="7919605" y="1352550"/>
              <a:ext cx="919595" cy="7343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670" l="297" r="994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2547" y="755382"/>
              <a:ext cx="2023078" cy="4388117"/>
            </a:xfrm>
            <a:prstGeom prst="rect">
              <a:avLst/>
            </a:prstGeom>
          </p:spPr>
        </p:pic>
      </p:grpSp>
      <p:sp>
        <p:nvSpPr>
          <p:cNvPr id="2" name="Rounded Rectangular Callout 1"/>
          <p:cNvSpPr/>
          <p:nvPr/>
        </p:nvSpPr>
        <p:spPr>
          <a:xfrm>
            <a:off x="76200" y="133350"/>
            <a:ext cx="8991600" cy="1585585"/>
          </a:xfrm>
          <a:prstGeom prst="wedgeRoundRectCallout">
            <a:avLst>
              <a:gd name="adj1" fmla="val 40282"/>
              <a:gd name="adj2" fmla="val 122224"/>
              <a:gd name="adj3" fmla="val 16667"/>
            </a:avLst>
          </a:prstGeom>
          <a:solidFill>
            <a:srgbClr val="CC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They definitely did. In 1500 BC, the Greeks too learnt the idea of wheel-making from the Egyptians. They also made further improvements on it.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1885950"/>
            <a:ext cx="510941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1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871" y="1671702"/>
            <a:ext cx="2904718" cy="326224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200892" y="655683"/>
            <a:ext cx="1828800" cy="4202067"/>
            <a:chOff x="7152547" y="755382"/>
            <a:chExt cx="2023078" cy="43881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046" b="32673" l="5045" r="611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0" t="15006" r="40760" b="69988"/>
            <a:stretch/>
          </p:blipFill>
          <p:spPr>
            <a:xfrm flipH="1">
              <a:off x="7919605" y="1352550"/>
              <a:ext cx="919595" cy="7343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670" l="297" r="994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2547" y="755382"/>
              <a:ext cx="2023078" cy="4388117"/>
            </a:xfrm>
            <a:prstGeom prst="rect">
              <a:avLst/>
            </a:prstGeom>
          </p:spPr>
        </p:pic>
      </p:grpSp>
      <p:sp>
        <p:nvSpPr>
          <p:cNvPr id="2" name="Rounded Rectangular Callout 1"/>
          <p:cNvSpPr/>
          <p:nvPr/>
        </p:nvSpPr>
        <p:spPr>
          <a:xfrm>
            <a:off x="838200" y="123123"/>
            <a:ext cx="5486400" cy="696027"/>
          </a:xfrm>
          <a:prstGeom prst="wedgeRoundRectCallout">
            <a:avLst>
              <a:gd name="adj1" fmla="val 84765"/>
              <a:gd name="adj2" fmla="val 220077"/>
              <a:gd name="adj3" fmla="val 16667"/>
            </a:avLst>
          </a:prstGeom>
          <a:solidFill>
            <a:srgbClr val="E287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Later, Romans did the same too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93"/>
          <a:stretch/>
        </p:blipFill>
        <p:spPr>
          <a:xfrm>
            <a:off x="152400" y="1044379"/>
            <a:ext cx="3962400" cy="38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0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000" y="666750"/>
            <a:ext cx="1419424" cy="4343400"/>
            <a:chOff x="7152548" y="755382"/>
            <a:chExt cx="2023078" cy="43881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046" b="32673" l="5045" r="611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0" t="15006" r="40760" b="69988"/>
            <a:stretch/>
          </p:blipFill>
          <p:spPr>
            <a:xfrm flipH="1">
              <a:off x="7919605" y="1352550"/>
              <a:ext cx="919595" cy="7343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670" l="297" r="994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2548" y="755382"/>
              <a:ext cx="2023078" cy="4388117"/>
            </a:xfrm>
            <a:prstGeom prst="rect">
              <a:avLst/>
            </a:prstGeom>
          </p:spPr>
        </p:pic>
      </p:grpSp>
      <p:sp>
        <p:nvSpPr>
          <p:cNvPr id="2" name="Rounded Rectangular Callout 1"/>
          <p:cNvSpPr/>
          <p:nvPr/>
        </p:nvSpPr>
        <p:spPr>
          <a:xfrm>
            <a:off x="76200" y="133350"/>
            <a:ext cx="7543800" cy="685800"/>
          </a:xfrm>
          <a:prstGeom prst="wedgeRoundRectCallout">
            <a:avLst>
              <a:gd name="adj1" fmla="val 61177"/>
              <a:gd name="adj2" fmla="val 230230"/>
              <a:gd name="adj3" fmla="val 16667"/>
            </a:avLst>
          </a:prstGeom>
          <a:solidFill>
            <a:srgbClr val="E287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and produced a variety of wheeled vehicles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" t="1626" r="2645" b="1699"/>
          <a:stretch/>
        </p:blipFill>
        <p:spPr>
          <a:xfrm>
            <a:off x="303997" y="971550"/>
            <a:ext cx="3277403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708" r="7677" b="14479"/>
          <a:stretch/>
        </p:blipFill>
        <p:spPr>
          <a:xfrm>
            <a:off x="303997" y="3105150"/>
            <a:ext cx="3277403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" r="3180"/>
          <a:stretch/>
        </p:blipFill>
        <p:spPr>
          <a:xfrm>
            <a:off x="6404827" y="2838450"/>
            <a:ext cx="1548014" cy="2171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9" r="14162" b="5310"/>
          <a:stretch/>
        </p:blipFill>
        <p:spPr>
          <a:xfrm>
            <a:off x="3693295" y="1428750"/>
            <a:ext cx="263130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7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209550"/>
            <a:ext cx="5334000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Individual Work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173182"/>
            <a:ext cx="8610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Read the statement below and say whether they are true or false. If false, give the right answer.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(1) The Greeks were the pioneers in developing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spoked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-wheels.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(2) The earliest wheel was discovered  in 2000 B.C.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(3) The Egyptians first used wheels for chariots.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(4) The Romans first wheeled chariots for warfare. 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(5) The ancient Indians used  wheels before the ancient Romans did.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383697"/>
            <a:ext cx="1532164" cy="201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3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1507" y="459928"/>
            <a:ext cx="3848100" cy="92333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Pair work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107" y="1681317"/>
            <a:ext cx="8763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Fill in the gaps with appropriate word: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Greeks were pioneers in many things. But in this case, however, the (a) ----------------------- were the first. The (b) ----------- ever wheel was discovered in Mesopotamia. It was in 3,500 B.C. Mesopotamia was in ancient (c)  --------. It was long along the valley of the rivers Tigris and Euphrates. After the Mesopotamians, the wheel was further improved by the Egyptians. They first made wheels with (d) ----------. Then they used them on (e)  ---------------- around 2000 B.C.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2507" y="2286452"/>
            <a:ext cx="2254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Mesopotamians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4107" y="2267152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oldest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86507" y="3052917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Iraq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58011" y="3814917"/>
            <a:ext cx="1058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spokes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05707" y="4119717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chariots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60626"/>
            <a:ext cx="2181436" cy="163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2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133350"/>
            <a:ext cx="3751118" cy="923330"/>
          </a:xfrm>
          <a:prstGeom prst="rect">
            <a:avLst/>
          </a:prstGeom>
          <a:ln w="76200" cmpd="sng">
            <a:prstDash val="lgDashDot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i="1" dirty="0" smtClean="0">
                <a:latin typeface="Times New Roman" pitchFamily="18" charset="0"/>
                <a:cs typeface="Times New Roman" pitchFamily="18" charset="0"/>
              </a:rPr>
              <a:t> Vocabulary</a:t>
            </a:r>
            <a:endParaRPr lang="en-US" sz="5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89535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Word</a:t>
            </a:r>
            <a:endParaRPr lang="en-US" sz="4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67945" y="908777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Meaning</a:t>
            </a:r>
            <a:endParaRPr lang="en-US" sz="4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257175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Invent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39345" y="2038350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To crate something new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7"/>
          <a:stretch/>
        </p:blipFill>
        <p:spPr>
          <a:xfrm>
            <a:off x="1905000" y="1658409"/>
            <a:ext cx="4484066" cy="313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1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609600" y="133350"/>
            <a:ext cx="8077200" cy="990600"/>
          </a:xfrm>
          <a:prstGeom prst="horizontalScrol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What can you see in these pictures?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352550"/>
            <a:ext cx="2638425" cy="25549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428750"/>
            <a:ext cx="3086667" cy="2690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2" b="2358"/>
          <a:stretch/>
        </p:blipFill>
        <p:spPr>
          <a:xfrm>
            <a:off x="5694785" y="1552984"/>
            <a:ext cx="2590801" cy="24422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57833" y="421655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Wheels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50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2190748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Valley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69182" y="959643"/>
            <a:ext cx="2590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Low land between high lands or mountains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6"/>
          <a:stretch/>
        </p:blipFill>
        <p:spPr>
          <a:xfrm>
            <a:off x="1606544" y="514351"/>
            <a:ext cx="4648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9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691" y="2087493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Ancient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7000" y="1471940"/>
            <a:ext cx="2514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Belonging to very distant past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 t="33535" r="10505" b="32948"/>
          <a:stretch/>
        </p:blipFill>
        <p:spPr>
          <a:xfrm>
            <a:off x="2295188" y="666750"/>
            <a:ext cx="374184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3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226695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Pioneer 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43601" y="105960"/>
            <a:ext cx="297872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 person who is the first to study or develop a particular area of knowledge methods, ideas etc. That other people then continue to develop.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7" r="24580"/>
          <a:stretch/>
        </p:blipFill>
        <p:spPr>
          <a:xfrm>
            <a:off x="1982803" y="542924"/>
            <a:ext cx="3579907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5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73" y="196215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Warfare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800" y="209550"/>
            <a:ext cx="2514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The activity of fighting a war, especially using particular weapons or methods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" r="2422"/>
          <a:stretch/>
        </p:blipFill>
        <p:spPr>
          <a:xfrm>
            <a:off x="2012373" y="361950"/>
            <a:ext cx="4243940" cy="419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3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76200" y="2217807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Chariot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05600" y="393233"/>
            <a:ext cx="2057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A two-wheeled vehicle that was used in ancient time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14350"/>
            <a:ext cx="4572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8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666750"/>
            <a:ext cx="4572000" cy="923330"/>
          </a:xfrm>
          <a:prstGeom prst="rect">
            <a:avLst/>
          </a:prstGeom>
          <a:gradFill>
            <a:gsLst>
              <a:gs pos="95000">
                <a:schemeClr val="accent4">
                  <a:lumMod val="60000"/>
                  <a:lumOff val="40000"/>
                </a:schemeClr>
              </a:gs>
              <a:gs pos="5000">
                <a:schemeClr val="accent4"/>
              </a:gs>
              <a:gs pos="78000">
                <a:srgbClr val="A6B3D0"/>
              </a:gs>
              <a:gs pos="22000">
                <a:srgbClr val="8FB6D0"/>
              </a:gs>
              <a:gs pos="60000">
                <a:srgbClr val="A1BAD4"/>
              </a:gs>
              <a:gs pos="47000">
                <a:schemeClr val="accent5">
                  <a:lumMod val="60000"/>
                  <a:lumOff val="40000"/>
                </a:schemeClr>
              </a:gs>
            </a:gsLst>
            <a:lin ang="5400000" scaled="0"/>
          </a:gra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Group Work 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038350"/>
            <a:ext cx="7467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3200" b="1" i="1" dirty="0" smtClean="0">
                <a:solidFill>
                  <a:srgbClr val="5F2987"/>
                </a:solidFill>
                <a:latin typeface="Times New Roman" pitchFamily="18" charset="0"/>
                <a:cs typeface="Times New Roman" pitchFamily="18" charset="0"/>
              </a:rPr>
              <a:t>Where is Mesopotamia?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US" sz="3200" b="1" i="1" dirty="0" smtClean="0">
                <a:solidFill>
                  <a:srgbClr val="5F2987"/>
                </a:solidFill>
                <a:latin typeface="Times New Roman" pitchFamily="18" charset="0"/>
                <a:cs typeface="Times New Roman" pitchFamily="18" charset="0"/>
              </a:rPr>
              <a:t>Which invention has helped to create a new civilization?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US" sz="3200" b="1" i="1" dirty="0" smtClean="0">
                <a:solidFill>
                  <a:srgbClr val="5F2987"/>
                </a:solidFill>
                <a:latin typeface="Times New Roman" pitchFamily="18" charset="0"/>
                <a:cs typeface="Times New Roman" pitchFamily="18" charset="0"/>
              </a:rPr>
              <a:t>Who first used the wheels on chariots?</a:t>
            </a:r>
            <a:endParaRPr lang="en-US" sz="3200" b="1" i="1" dirty="0">
              <a:solidFill>
                <a:srgbClr val="5F298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530" y="640773"/>
            <a:ext cx="3068720" cy="187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3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438149"/>
            <a:ext cx="4724400" cy="110799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Home work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1" y="1962150"/>
            <a:ext cx="8458200" cy="2677656"/>
            <a:chOff x="381001" y="1962150"/>
            <a:chExt cx="8458200" cy="2677656"/>
          </a:xfrm>
        </p:grpSpPr>
        <p:sp>
          <p:nvSpPr>
            <p:cNvPr id="3" name="TextBox 2"/>
            <p:cNvSpPr txBox="1"/>
            <p:nvPr/>
          </p:nvSpPr>
          <p:spPr>
            <a:xfrm>
              <a:off x="381001" y="1962150"/>
              <a:ext cx="8458200" cy="267765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The wheel is a great invention for our civilization. It has long history. Now write a paragraph on “ The history of wheels” in 150 words.</a:t>
              </a:r>
            </a:p>
            <a:p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  <a:p>
              <a:endParaRPr lang="en-US" sz="2800" dirty="0" smtClean="0">
                <a:latin typeface="Times New Roman" pitchFamily="18" charset="0"/>
                <a:cs typeface="Times New Roman" pitchFamily="18" charset="0"/>
              </a:endParaRPr>
            </a:p>
            <a:p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86" b="96875" l="2667" r="9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2" b="2358"/>
            <a:stretch/>
          </p:blipFill>
          <p:spPr>
            <a:xfrm>
              <a:off x="3810001" y="2987072"/>
              <a:ext cx="1600200" cy="150844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75" b="87500" l="4444" r="916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10201" y="2845058"/>
              <a:ext cx="2056245" cy="1792473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6396"/>
            <a:ext cx="2029804" cy="169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1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4" t="25353" r="71319" b="51268"/>
          <a:stretch/>
        </p:blipFill>
        <p:spPr>
          <a:xfrm>
            <a:off x="2420331" y="841692"/>
            <a:ext cx="1070137" cy="18168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4" t="75586" r="87247" b="1035"/>
          <a:stretch/>
        </p:blipFill>
        <p:spPr>
          <a:xfrm>
            <a:off x="1350194" y="841692"/>
            <a:ext cx="1070137" cy="1816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" t="272" r="84802" b="76621"/>
          <a:stretch/>
        </p:blipFill>
        <p:spPr>
          <a:xfrm>
            <a:off x="3508114" y="852253"/>
            <a:ext cx="1075522" cy="17956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1" t="25215" r="40782" b="51406"/>
          <a:stretch/>
        </p:blipFill>
        <p:spPr>
          <a:xfrm>
            <a:off x="5569362" y="841692"/>
            <a:ext cx="1070137" cy="1816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85833" b="26621"/>
          <a:stretch/>
        </p:blipFill>
        <p:spPr>
          <a:xfrm>
            <a:off x="4643969" y="841692"/>
            <a:ext cx="1070137" cy="18168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3" t="50000" r="15610" b="26621"/>
          <a:stretch/>
        </p:blipFill>
        <p:spPr>
          <a:xfrm>
            <a:off x="6577732" y="841692"/>
            <a:ext cx="1070137" cy="1816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2858">
            <a:off x="2711599" y="2862305"/>
            <a:ext cx="1434050" cy="20001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2858" flipH="1">
            <a:off x="4318601" y="2830022"/>
            <a:ext cx="1455038" cy="202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7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Doel-1612i3\Desktop\English\20120724_13431047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796" y="992965"/>
            <a:ext cx="2578994" cy="16636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" r="5373" b="9643"/>
          <a:stretch/>
        </p:blipFill>
        <p:spPr>
          <a:xfrm>
            <a:off x="228600" y="996775"/>
            <a:ext cx="2748404" cy="16636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Doel-1612i3\Desktop\p-3\tomto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974" y="2823369"/>
            <a:ext cx="3680138" cy="1602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" t="10349" r="53475" b="56065"/>
          <a:stretch/>
        </p:blipFill>
        <p:spPr>
          <a:xfrm>
            <a:off x="3122595" y="996776"/>
            <a:ext cx="2979635" cy="16636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6162" r="-1455" b="10960"/>
          <a:stretch/>
        </p:blipFill>
        <p:spPr>
          <a:xfrm>
            <a:off x="228600" y="2825576"/>
            <a:ext cx="4723463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Horizontal Scroll 8"/>
          <p:cNvSpPr/>
          <p:nvPr/>
        </p:nvSpPr>
        <p:spPr>
          <a:xfrm>
            <a:off x="1143000" y="133350"/>
            <a:ext cx="6248400" cy="762000"/>
          </a:xfrm>
          <a:prstGeom prst="horizontalScrol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Where can we see wheels?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60243" y="4452766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Every where around us.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49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381000" y="209550"/>
            <a:ext cx="8458200" cy="12192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Can you guess how old the wheels are? Look at the evolution of wheels.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1000" y="1672936"/>
            <a:ext cx="8320167" cy="3026943"/>
            <a:chOff x="381000" y="1672936"/>
            <a:chExt cx="8320167" cy="302694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248" b="24763"/>
            <a:stretch/>
          </p:blipFill>
          <p:spPr>
            <a:xfrm>
              <a:off x="381000" y="1672936"/>
              <a:ext cx="8320167" cy="219421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09600" y="3867150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8000 B.C.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52600" y="3867150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3500 B.C.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95600" y="3868882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2000 B.C.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14800" y="3943350"/>
              <a:ext cx="83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1889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34000" y="3943350"/>
              <a:ext cx="83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1946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62800" y="3939156"/>
              <a:ext cx="83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2020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00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843" y="0"/>
            <a:ext cx="8712557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Today our lesson is --</a:t>
            </a:r>
          </a:p>
          <a:p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 Of The Wheel</a:t>
            </a: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202843" y="1845645"/>
            <a:ext cx="6181859" cy="228524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-  Eight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 - English First Paper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- Nine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- 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280" y="1840450"/>
            <a:ext cx="2985366" cy="298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7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2538" y="0"/>
            <a:ext cx="7960352" cy="117724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Learning Outcomes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50622" y="1177245"/>
            <a:ext cx="8815205" cy="1084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33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After we  have studied this lesson we  will be able to-</a:t>
            </a:r>
          </a:p>
        </p:txBody>
      </p:sp>
      <p:sp>
        <p:nvSpPr>
          <p:cNvPr id="4" name="Rectangle 3"/>
          <p:cNvSpPr/>
          <p:nvPr/>
        </p:nvSpPr>
        <p:spPr>
          <a:xfrm>
            <a:off x="240036" y="2262158"/>
            <a:ext cx="8636374" cy="260840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514350" indent="-514350">
              <a:buFont typeface="Wingdings" panose="05000000000000000000" pitchFamily="2" charset="2"/>
              <a:buChar char="v"/>
            </a:pPr>
            <a:r>
              <a:rPr lang="en-US" sz="33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read and understand </a:t>
            </a:r>
            <a:r>
              <a:rPr lang="en-US" sz="33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texts. </a:t>
            </a:r>
          </a:p>
          <a:p>
            <a:pPr marL="514350" indent="-514350">
              <a:buFont typeface="Wingdings" panose="05000000000000000000" pitchFamily="2" charset="2"/>
              <a:buChar char="v"/>
            </a:pPr>
            <a:r>
              <a:rPr lang="en-US" sz="33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True or false.</a:t>
            </a:r>
            <a:endParaRPr lang="en-US" sz="33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anose="05000000000000000000" pitchFamily="2" charset="2"/>
              <a:buChar char="v"/>
            </a:pPr>
            <a:r>
              <a:rPr lang="en-US" sz="33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Fill in the blank.</a:t>
            </a:r>
            <a:endParaRPr lang="en-US" sz="33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anose="05000000000000000000" pitchFamily="2" charset="2"/>
              <a:buChar char="v"/>
            </a:pPr>
            <a:r>
              <a:rPr lang="en-US" sz="33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Ask and answer questions</a:t>
            </a:r>
          </a:p>
          <a:p>
            <a:pPr marL="514350" indent="-514350">
              <a:buFont typeface="Wingdings" panose="05000000000000000000" pitchFamily="2" charset="2"/>
              <a:buChar char="v"/>
            </a:pPr>
            <a:r>
              <a:rPr lang="en-US" sz="33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Write down paragraph.</a:t>
            </a:r>
            <a:endParaRPr lang="en-US" sz="33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78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1709836"/>
            <a:ext cx="3086667" cy="2690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2" b="2358"/>
          <a:stretch/>
        </p:blipFill>
        <p:spPr>
          <a:xfrm>
            <a:off x="3886199" y="1885950"/>
            <a:ext cx="2590801" cy="2442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200" y="514350"/>
            <a:ext cx="1967208" cy="4266934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228600" y="209550"/>
            <a:ext cx="7199168" cy="1066800"/>
          </a:xfrm>
          <a:prstGeom prst="wedgeRoundRectCallout">
            <a:avLst>
              <a:gd name="adj1" fmla="val 60669"/>
              <a:gd name="adj2" fmla="val 106721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You know that the invention of the wheel has helped to create a new civilization.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60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>
            <a:off x="4572000" y="2724150"/>
            <a:ext cx="1066800" cy="74987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418" y="2114550"/>
            <a:ext cx="2447571" cy="2133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19800" y="1413164"/>
            <a:ext cx="1447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9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0" y="438150"/>
            <a:ext cx="1721888" cy="441960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828800" y="405245"/>
            <a:ext cx="7010400" cy="762000"/>
          </a:xfrm>
          <a:prstGeom prst="wedgeRoundRectCallout">
            <a:avLst>
              <a:gd name="adj1" fmla="val -63373"/>
              <a:gd name="adj2" fmla="val 141591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But do you know who first used wheels?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75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687</Words>
  <Application>Microsoft Office PowerPoint</Application>
  <PresentationFormat>On-screen Show (16:9)</PresentationFormat>
  <Paragraphs>88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Shibly</dc:creator>
  <cp:lastModifiedBy>Shibly</cp:lastModifiedBy>
  <cp:revision>41</cp:revision>
  <dcterms:created xsi:type="dcterms:W3CDTF">2020-02-07T07:32:37Z</dcterms:created>
  <dcterms:modified xsi:type="dcterms:W3CDTF">2020-02-27T08:38:41Z</dcterms:modified>
</cp:coreProperties>
</file>