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63" r:id="rId4"/>
    <p:sldId id="278" r:id="rId5"/>
    <p:sldId id="277" r:id="rId6"/>
    <p:sldId id="279" r:id="rId7"/>
    <p:sldId id="280" r:id="rId8"/>
    <p:sldId id="281" r:id="rId9"/>
    <p:sldId id="282" r:id="rId10"/>
    <p:sldId id="295" r:id="rId11"/>
    <p:sldId id="264" r:id="rId12"/>
    <p:sldId id="269" r:id="rId13"/>
    <p:sldId id="270" r:id="rId14"/>
    <p:sldId id="265" r:id="rId15"/>
    <p:sldId id="271" r:id="rId16"/>
    <p:sldId id="273" r:id="rId17"/>
    <p:sldId id="274" r:id="rId18"/>
    <p:sldId id="275" r:id="rId19"/>
    <p:sldId id="276" r:id="rId20"/>
    <p:sldId id="267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3" r:id="rId31"/>
    <p:sldId id="296" r:id="rId32"/>
    <p:sldId id="294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>
      <p:cViewPr varScale="1">
        <p:scale>
          <a:sx n="99" d="100"/>
          <a:sy n="99" d="100"/>
        </p:scale>
        <p:origin x="-55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C15F3-F86C-4CD3-8455-5A8FB8AE3CC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DC5A2-B204-4F94-99E4-65E8E7F9A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E5B65-3C29-4463-8BBF-805B433FC4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9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6-E53A-4FFC-BFD4-F413979F7CA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9D84-6496-420D-9AFE-CBA8F57A4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9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6-E53A-4FFC-BFD4-F413979F7CA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9D84-6496-420D-9AFE-CBA8F57A4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9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6-E53A-4FFC-BFD4-F413979F7CA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9D84-6496-420D-9AFE-CBA8F57A4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6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F065-8DDE-47E9-AA8F-DF55A6636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61AA-00CC-4712-A9C8-6B951C10E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95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F065-8DDE-47E9-AA8F-DF55A6636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61AA-00CC-4712-A9C8-6B951C10E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58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F065-8DDE-47E9-AA8F-DF55A6636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61AA-00CC-4712-A9C8-6B951C10E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36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F065-8DDE-47E9-AA8F-DF55A6636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61AA-00CC-4712-A9C8-6B951C10E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36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F065-8DDE-47E9-AA8F-DF55A6636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61AA-00CC-4712-A9C8-6B951C10E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47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F065-8DDE-47E9-AA8F-DF55A6636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61AA-00CC-4712-A9C8-6B951C10E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46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F065-8DDE-47E9-AA8F-DF55A6636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61AA-00CC-4712-A9C8-6B951C10E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56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F065-8DDE-47E9-AA8F-DF55A6636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61AA-00CC-4712-A9C8-6B951C10E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2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6-E53A-4FFC-BFD4-F413979F7CA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9D84-6496-420D-9AFE-CBA8F57A4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06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F065-8DDE-47E9-AA8F-DF55A6636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61AA-00CC-4712-A9C8-6B951C10E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93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F065-8DDE-47E9-AA8F-DF55A6636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61AA-00CC-4712-A9C8-6B951C10E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97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F065-8DDE-47E9-AA8F-DF55A6636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61AA-00CC-4712-A9C8-6B951C10E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35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7341-50E7-45C1-930A-7B11D8B94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F0BA-D29C-4067-829E-6F1E937A7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93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7341-50E7-45C1-930A-7B11D8B94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F0BA-D29C-4067-829E-6F1E937A7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36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7341-50E7-45C1-930A-7B11D8B94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F0BA-D29C-4067-829E-6F1E937A7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74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7341-50E7-45C1-930A-7B11D8B94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F0BA-D29C-4067-829E-6F1E937A7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7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7341-50E7-45C1-930A-7B11D8B94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F0BA-D29C-4067-829E-6F1E937A7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59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7341-50E7-45C1-930A-7B11D8B94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F0BA-D29C-4067-829E-6F1E937A7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42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7341-50E7-45C1-930A-7B11D8B94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F0BA-D29C-4067-829E-6F1E937A7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0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6-E53A-4FFC-BFD4-F413979F7CA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9D84-6496-420D-9AFE-CBA8F57A4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12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7341-50E7-45C1-930A-7B11D8B94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F0BA-D29C-4067-829E-6F1E937A7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97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7341-50E7-45C1-930A-7B11D8B94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F0BA-D29C-4067-829E-6F1E937A7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11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7341-50E7-45C1-930A-7B11D8B94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F0BA-D29C-4067-829E-6F1E937A7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13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7341-50E7-45C1-930A-7B11D8B94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F0BA-D29C-4067-829E-6F1E937A7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5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6-E53A-4FFC-BFD4-F413979F7CA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9D84-6496-420D-9AFE-CBA8F57A4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5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6-E53A-4FFC-BFD4-F413979F7CA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9D84-6496-420D-9AFE-CBA8F57A4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4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6-E53A-4FFC-BFD4-F413979F7CA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9D84-6496-420D-9AFE-CBA8F57A4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6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6-E53A-4FFC-BFD4-F413979F7CA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9D84-6496-420D-9AFE-CBA8F57A4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8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6-E53A-4FFC-BFD4-F413979F7CA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9D84-6496-420D-9AFE-CBA8F57A4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5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6-E53A-4FFC-BFD4-F413979F7CA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9D84-6496-420D-9AFE-CBA8F57A4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5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DD46-E53A-4FFC-BFD4-F413979F7CA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C9D84-6496-420D-9AFE-CBA8F57A4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1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F065-8DDE-47E9-AA8F-DF55A66365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361AA-00CC-4712-A9C8-6B951C10E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1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37341-50E7-45C1-930A-7B11D8B94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DF0BA-D29C-4067-829E-6F1E937A7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1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204304">
            <a:off x="2074240" y="482900"/>
            <a:ext cx="3852455" cy="1236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217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425375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France started this train in 1970 by gas turbine.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7053"/>
            <a:ext cx="8200774" cy="412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455" y="3086771"/>
            <a:ext cx="853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TGV  was changed into electric train in 1973. The first root of the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TGV started between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Paris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Lyon in 1981. Later the network connected other cities in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France with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Paris.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85750"/>
            <a:ext cx="5257801" cy="2801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9381"/>
            <a:ext cx="2571594" cy="283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9550"/>
            <a:ext cx="487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TGV test train set the world record for the fastest conventional wheeled train in 3 April 2007. It reached the speed of 574.8 km/h (357.2m/h) on the test run. But the regular TGV trains operate at the highest speed of 320 km/h (200 m/h). It is the present world record of speed of a conventional commercial train.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2786" r="23284" b="36666"/>
          <a:stretch/>
        </p:blipFill>
        <p:spPr>
          <a:xfrm>
            <a:off x="5105400" y="209550"/>
            <a:ext cx="38100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71750"/>
            <a:ext cx="3810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3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23322"/>
            <a:ext cx="3339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Bullet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train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315691"/>
            <a:ext cx="8028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the network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high-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speed train service in Japan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804289"/>
            <a:ext cx="7550643" cy="350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660605"/>
            <a:ext cx="80217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started operation started in 1964 on a limited route. But at present, most major cities of Japan come under the network.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2816" r="2931" b="2816"/>
          <a:stretch/>
        </p:blipFill>
        <p:spPr>
          <a:xfrm>
            <a:off x="762000" y="209549"/>
            <a:ext cx="731520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285750"/>
            <a:ext cx="396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ullet Trains runs at a maximum speed of 300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km/h (186 mph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 Japan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set the world record for unconventional magnetic train sets in 2003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 test run the speed was 581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km/h (361 mph).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Its plan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increase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speed up to 320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km/h (200 mph).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r="6896"/>
          <a:stretch/>
        </p:blipFill>
        <p:spPr>
          <a:xfrm>
            <a:off x="4419600" y="355454"/>
            <a:ext cx="4419600" cy="2317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00349"/>
            <a:ext cx="4419600" cy="188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1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0754"/>
            <a:ext cx="3578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High speed Train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918" y="3625155"/>
            <a:ext cx="8669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High-speed Rail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service in China started operation on April 18, 2007. Currently China started  building a high-speed passenger rail network.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4528"/>
            <a:ext cx="81534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63" y="209550"/>
            <a:ext cx="49876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usual top speed of China’s conventional quick trains is 300 km/h(186mph). China has set world record of a speed of 487.3 km/h (303moh). In 2011, this record was set by an unconventional magnetic trainset called “Harmony Express”. This is the highest speed of an unconventional magnetic trainset in regular commercial operation.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361950"/>
            <a:ext cx="377646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79" y="133350"/>
            <a:ext cx="8763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above text in section B again. Now discuss with your partner 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fill 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blank slots in the following grid with the information about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high-speed trains.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213964"/>
              </p:ext>
            </p:extLst>
          </p:nvPr>
        </p:nvGraphicFramePr>
        <p:xfrm>
          <a:off x="152400" y="1428750"/>
          <a:ext cx="883920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524000"/>
                <a:gridCol w="1447800"/>
                <a:gridCol w="1371600"/>
                <a:gridCol w="1447800"/>
                <a:gridCol w="1828800"/>
              </a:tblGrid>
              <a:tr h="994410">
                <a:tc>
                  <a:txBody>
                    <a:bodyPr/>
                    <a:lstStyle/>
                    <a:p>
                      <a:pPr algn="l"/>
                      <a:r>
                        <a:rPr lang="en-US" sz="1800" spc="-100" dirty="0" smtClean="0">
                          <a:latin typeface="Times New Roman" pitchFamily="18" charset="0"/>
                          <a:cs typeface="Times New Roman" pitchFamily="18" charset="0"/>
                        </a:rPr>
                        <a:t>Name of</a:t>
                      </a:r>
                    </a:p>
                    <a:p>
                      <a:pPr algn="l"/>
                      <a:r>
                        <a:rPr lang="en-US" sz="1800" spc="-100" dirty="0" smtClean="0">
                          <a:latin typeface="Times New Roman" pitchFamily="18" charset="0"/>
                          <a:cs typeface="Times New Roman" pitchFamily="18" charset="0"/>
                        </a:rPr>
                        <a:t>the country</a:t>
                      </a:r>
                      <a:endParaRPr lang="en-US" sz="18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-100" dirty="0" smtClean="0">
                          <a:latin typeface="Times New Roman" pitchFamily="18" charset="0"/>
                          <a:cs typeface="Times New Roman" pitchFamily="18" charset="0"/>
                        </a:rPr>
                        <a:t>Name of the train/Network</a:t>
                      </a:r>
                      <a:endParaRPr lang="en-US" sz="16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spc="-100" dirty="0" smtClean="0">
                          <a:latin typeface="Times New Roman" pitchFamily="18" charset="0"/>
                          <a:cs typeface="Times New Roman" pitchFamily="18" charset="0"/>
                        </a:rPr>
                        <a:t>Year of introduction/start</a:t>
                      </a:r>
                      <a:endParaRPr lang="en-US" sz="20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pc="-100" dirty="0" smtClean="0">
                          <a:latin typeface="Times New Roman" pitchFamily="18" charset="0"/>
                          <a:cs typeface="Times New Roman" pitchFamily="18" charset="0"/>
                        </a:rPr>
                        <a:t>Top speed of conventional train</a:t>
                      </a:r>
                      <a:endParaRPr lang="en-US" sz="18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00" dirty="0" smtClean="0">
                          <a:latin typeface="Times New Roman" pitchFamily="18" charset="0"/>
                          <a:cs typeface="Times New Roman" pitchFamily="18" charset="0"/>
                        </a:rPr>
                        <a:t>Top speed of unconventional train</a:t>
                      </a:r>
                      <a:endParaRPr lang="en-US" sz="16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spc="-100" dirty="0" smtClean="0">
                          <a:latin typeface="Times New Roman" pitchFamily="18" charset="0"/>
                          <a:cs typeface="Times New Roman" pitchFamily="18" charset="0"/>
                        </a:rPr>
                        <a:t>Holds world</a:t>
                      </a:r>
                      <a:r>
                        <a:rPr lang="en-US" sz="2000" spc="-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records for</a:t>
                      </a:r>
                      <a:endParaRPr lang="en-US" sz="20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605790">
                <a:tc>
                  <a:txBody>
                    <a:bodyPr/>
                    <a:lstStyle/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spc="-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sz="1400" b="0" spc="-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endParaRPr lang="en-US" sz="1400" b="0" spc="-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sz="1400" b="0" spc="-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spc="-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598170">
                <a:tc>
                  <a:txBody>
                    <a:bodyPr/>
                    <a:lstStyle/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spc="-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sz="1400" b="0" spc="-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6289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00" dirty="0" smtClean="0">
                <a:latin typeface="Book Antiqua" pitchFamily="18" charset="0"/>
              </a:rPr>
              <a:t>France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6289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100" dirty="0" smtClean="0">
                <a:latin typeface="Book Antiqua" pitchFamily="18" charset="0"/>
              </a:rPr>
              <a:t>TGV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6289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100" dirty="0" smtClean="0">
                <a:latin typeface="Book Antiqua" pitchFamily="18" charset="0"/>
              </a:rPr>
              <a:t>1970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248705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574.8 km/h (357.2 m/h</a:t>
            </a:r>
            <a:r>
              <a:rPr lang="en-US" b="1" dirty="0" smtClean="0">
                <a:latin typeface="Book Antiqua" pitchFamily="18" charset="0"/>
              </a:rPr>
              <a:t>)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245745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100" dirty="0">
                <a:latin typeface="Book Antiqua" pitchFamily="18" charset="0"/>
              </a:rPr>
              <a:t>Conventional commercial </a:t>
            </a:r>
            <a:r>
              <a:rPr lang="en-US" b="1" spc="-100" dirty="0" smtClean="0">
                <a:latin typeface="Book Antiqua" pitchFamily="18" charset="0"/>
              </a:rPr>
              <a:t>train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3147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00" dirty="0" smtClean="0">
                <a:latin typeface="Book Antiqua" pitchFamily="18" charset="0"/>
              </a:rPr>
              <a:t>Japan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320040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100" dirty="0">
                <a:latin typeface="Book Antiqua" pitchFamily="18" charset="0"/>
              </a:rPr>
              <a:t>The Bullet </a:t>
            </a:r>
            <a:r>
              <a:rPr lang="en-US" b="1" spc="-100" dirty="0" smtClean="0">
                <a:latin typeface="Book Antiqua" pitchFamily="18" charset="0"/>
              </a:rPr>
              <a:t>train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332345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100" dirty="0" smtClean="0">
                <a:latin typeface="Book Antiqua" pitchFamily="18" charset="0"/>
              </a:rPr>
              <a:t>1964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5638" y="3107739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300 km/h (186 m/h).</a:t>
            </a:r>
            <a:endParaRPr lang="en-US" b="1" spc="-100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3028950"/>
            <a:ext cx="1997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unconventional magnetic train sets</a:t>
            </a:r>
            <a:r>
              <a:rPr lang="en-US" b="1" dirty="0" smtClean="0">
                <a:latin typeface="Book Antiqua" pitchFamily="18" charset="0"/>
              </a:rPr>
              <a:t>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87510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00" dirty="0" smtClean="0">
                <a:latin typeface="Book Antiqua" pitchFamily="18" charset="0"/>
              </a:rPr>
              <a:t>China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37719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The High-speed </a:t>
            </a:r>
            <a:r>
              <a:rPr lang="en-US" b="1" dirty="0" smtClean="0">
                <a:latin typeface="Book Antiqua" pitchFamily="18" charset="0"/>
              </a:rPr>
              <a:t>Rail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3763738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100" dirty="0" smtClean="0">
                <a:latin typeface="Book Antiqua" pitchFamily="18" charset="0"/>
              </a:rPr>
              <a:t>April 18,</a:t>
            </a:r>
          </a:p>
          <a:p>
            <a:pPr algn="ctr"/>
            <a:r>
              <a:rPr lang="en-US" b="1" spc="-100" dirty="0" smtClean="0">
                <a:latin typeface="Book Antiqua" pitchFamily="18" charset="0"/>
              </a:rPr>
              <a:t> 2007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377973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300 km/h (186 mph</a:t>
            </a:r>
            <a:r>
              <a:rPr lang="en-US" b="1" dirty="0" smtClean="0">
                <a:latin typeface="Book Antiqua" pitchFamily="18" charset="0"/>
              </a:rPr>
              <a:t>)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35985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00" dirty="0" smtClean="0">
                <a:latin typeface="Book Antiqua" pitchFamily="18" charset="0"/>
              </a:rPr>
              <a:t>China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425664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100" dirty="0">
                <a:latin typeface="Book Antiqua" pitchFamily="18" charset="0"/>
              </a:rPr>
              <a:t>Harmony </a:t>
            </a:r>
            <a:r>
              <a:rPr lang="en-US" b="1" spc="-100" dirty="0" smtClean="0">
                <a:latin typeface="Book Antiqua" pitchFamily="18" charset="0"/>
              </a:rPr>
              <a:t>express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43598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100" dirty="0" smtClean="0">
                <a:latin typeface="Book Antiqua" pitchFamily="18" charset="0"/>
              </a:rPr>
              <a:t>2011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425870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487.3 km/h (303 mph</a:t>
            </a:r>
            <a:r>
              <a:rPr lang="en-US" b="1" dirty="0" smtClean="0">
                <a:latin typeface="Book Antiqua" pitchFamily="18" charset="0"/>
              </a:rPr>
              <a:t>).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258702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487.3 km/h (303 mph).</a:t>
            </a:r>
            <a:endParaRPr lang="en-US" b="1" spc="-1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8897" y="235638"/>
            <a:ext cx="34290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Vocabulary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06016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Word</a:t>
            </a:r>
            <a:endParaRPr lang="en-US" sz="3200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106016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Meaning</a:t>
            </a:r>
            <a:endParaRPr lang="en-US" sz="3200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669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6135" y="234315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High-speed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356986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Quick in motion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92949"/>
            <a:ext cx="3843338" cy="256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55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47186"/>
            <a:ext cx="5227747" cy="1295400"/>
          </a:xfrm>
          <a:prstGeom prst="rect">
            <a:avLst/>
          </a:prstGeom>
        </p:spPr>
        <p:txBody>
          <a:bodyPr wrap="square" lIns="68580" tIns="34290" rIns="68580" bIns="34290">
            <a:prstTxWarp prst="textWave4">
              <a:avLst>
                <a:gd name="adj1" fmla="val 10271"/>
                <a:gd name="adj2" fmla="val 0"/>
              </a:avLst>
            </a:prstTxWarp>
            <a:spAutoFit/>
          </a:bodyPr>
          <a:lstStyle/>
          <a:p>
            <a:r>
              <a:rPr lang="en-US" sz="8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251" y="1581150"/>
            <a:ext cx="6065947" cy="253146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2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MST. UMME SALWA</a:t>
            </a:r>
          </a:p>
          <a:p>
            <a:r>
              <a:rPr lang="en-US" sz="32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SENIOR  TEACHER</a:t>
            </a:r>
          </a:p>
          <a:p>
            <a:r>
              <a:rPr lang="en-US" sz="32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SANTAHAR B.P. HIGH SCHOOL</a:t>
            </a:r>
          </a:p>
          <a:p>
            <a:r>
              <a:rPr lang="en-US" sz="32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SANTAHAR, </a:t>
            </a:r>
            <a:r>
              <a:rPr lang="en-US" sz="32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ADAMDIGHI,BOGURA </a:t>
            </a:r>
            <a:endParaRPr lang="en-US" sz="3200" b="1" i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7" y="971550"/>
            <a:ext cx="2616267" cy="3330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89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0975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Record - breaking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6600" y="1342163"/>
            <a:ext cx="182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Greater than ever before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13" y="676335"/>
            <a:ext cx="4418529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087493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Network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5295" r="5566" b="6937"/>
          <a:stretch/>
        </p:blipFill>
        <p:spPr>
          <a:xfrm>
            <a:off x="2514600" y="403308"/>
            <a:ext cx="3581400" cy="4349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7000" y="1276350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Great system covering something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9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03835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xpand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01" y="557853"/>
            <a:ext cx="5410200" cy="3668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2800" y="188595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Make bigger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2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" y="211455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Conventional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4"/>
          <a:stretch/>
        </p:blipFill>
        <p:spPr>
          <a:xfrm>
            <a:off x="2987040" y="438150"/>
            <a:ext cx="348996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0" y="1047750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Tending to follow what is generally done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715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Unconventional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56" y="765036"/>
            <a:ext cx="5957888" cy="33457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69" y="426320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Tending to follow what is generally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undone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74" y="2120503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Magnetic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74" y="819150"/>
            <a:ext cx="4343399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1800" y="150495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Behaving like a magnet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2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11861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Train set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1123950"/>
            <a:ext cx="190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set of railway wagons and carries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94806"/>
            <a:ext cx="4341996" cy="434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4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0029" y="257205"/>
            <a:ext cx="4238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2875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425141"/>
            <a:ext cx="8229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Fill in the blanks: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TGV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France’s high-speed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rail(a) -----------.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France started this train in 1970 by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gas (b) ------------.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TGV  was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(c) ------------ into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electric train in 1973. The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first (d) --------------- of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TGV started between Paris and Lyon in 1981. Later the network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(e) ----------------- other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cities in France with Paris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6251" y="1743730"/>
            <a:ext cx="1237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service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2200930"/>
            <a:ext cx="132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turbine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2581930"/>
            <a:ext cx="146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changed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9544" y="3066965"/>
            <a:ext cx="905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root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3486150"/>
            <a:ext cx="1720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connected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2148"/>
            <a:ext cx="2352675" cy="160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50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2699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956028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Discuss in groups to decide which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above three rail services you like best and why. Finally write a paragraph and present it in the class.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0548" y="2556710"/>
            <a:ext cx="2870218" cy="1935769"/>
            <a:chOff x="110548" y="2556710"/>
            <a:chExt cx="2870218" cy="19357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48" y="2556710"/>
              <a:ext cx="2861252" cy="19357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10548" y="2647950"/>
              <a:ext cx="287021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TGV France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02743" y="2556711"/>
            <a:ext cx="3169457" cy="1935769"/>
            <a:chOff x="3002743" y="2556711"/>
            <a:chExt cx="3169457" cy="19357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278" y="2556711"/>
              <a:ext cx="2976722" cy="193576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002743" y="3877330"/>
              <a:ext cx="31694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Bullet train, Japan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96000" y="2558225"/>
            <a:ext cx="3066911" cy="1934255"/>
            <a:chOff x="6096000" y="2558225"/>
            <a:chExt cx="3066911" cy="193425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558225"/>
              <a:ext cx="2895600" cy="193425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096000" y="2571245"/>
              <a:ext cx="30669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High-speed, China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62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52" y="220765"/>
            <a:ext cx="2761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00149"/>
            <a:ext cx="243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Read the basic information about Bangladesh Railway beside. Write a composition using the information.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967284"/>
              </p:ext>
            </p:extLst>
          </p:nvPr>
        </p:nvGraphicFramePr>
        <p:xfrm>
          <a:off x="2895600" y="172639"/>
          <a:ext cx="60198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1800"/>
                <a:gridCol w="3048000"/>
              </a:tblGrid>
              <a:tr h="33034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Name: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Bangladesh Railway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34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Headquarters: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Dhaka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34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Zones: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Eastern and Western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Numbers of stations: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459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 engines: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284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645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 passenger carries: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1245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wagons: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12984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Total length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railroad: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2855 kilometers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21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Passengers transported annually: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42 millions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Total number of employees: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34168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060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Nature of present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operations :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International (Dhaka-Kolkata);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inter-city; local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09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09550"/>
            <a:ext cx="5791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Look at these pictures.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6350"/>
            <a:ext cx="441960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76350"/>
            <a:ext cx="4038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58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8429" y="438150"/>
            <a:ext cx="4343400" cy="83099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Thanks for all</a:t>
            </a:r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81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9550"/>
            <a:ext cx="8686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0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4206424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3456" r="2760" b="5105"/>
          <a:stretch/>
        </p:blipFill>
        <p:spPr>
          <a:xfrm>
            <a:off x="4495800" y="139164"/>
            <a:ext cx="4481572" cy="487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r="8121"/>
          <a:stretch/>
        </p:blipFill>
        <p:spPr>
          <a:xfrm>
            <a:off x="228600" y="285750"/>
            <a:ext cx="8610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2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875" y="107902"/>
            <a:ext cx="8712557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 our lesson is --</a:t>
            </a:r>
          </a:p>
          <a:p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fastest wheel on earth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843" y="1845645"/>
            <a:ext cx="6181859" cy="22852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-  Eight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- English First Paper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- Nine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Three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60" y="1978236"/>
            <a:ext cx="3228975" cy="265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593" y="182835"/>
            <a:ext cx="6931262" cy="9925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8580" tIns="34290" rIns="68580" bIns="34290">
            <a:spAutoFit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Learning 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77245"/>
            <a:ext cx="9296400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we  have studied this lesson we  will be able to-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244" y="1962150"/>
            <a:ext cx="5776556" cy="260840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33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texts. 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33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</a:t>
            </a:r>
            <a:endParaRPr lang="en-US" sz="33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33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down paragraph</a:t>
            </a:r>
            <a:r>
              <a:rPr lang="en-US" sz="33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33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down composition with clues</a:t>
            </a:r>
            <a:endParaRPr lang="en-US" sz="33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62150"/>
            <a:ext cx="2623149" cy="300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663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94335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means high speed train. It is France’s high-speed rail service.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2" y="819512"/>
            <a:ext cx="8533558" cy="32000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209550"/>
            <a:ext cx="6809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The TGV 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(Train à Grande Vitesse)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0874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759</Words>
  <Application>Microsoft Office PowerPoint</Application>
  <PresentationFormat>On-screen Show (16:9)</PresentationFormat>
  <Paragraphs>119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Shibly</dc:creator>
  <cp:lastModifiedBy>Shibly</cp:lastModifiedBy>
  <cp:revision>29</cp:revision>
  <dcterms:created xsi:type="dcterms:W3CDTF">2020-02-21T06:02:41Z</dcterms:created>
  <dcterms:modified xsi:type="dcterms:W3CDTF">2020-03-31T07:47:37Z</dcterms:modified>
</cp:coreProperties>
</file>