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71" r:id="rId5"/>
    <p:sldId id="278" r:id="rId6"/>
    <p:sldId id="277" r:id="rId7"/>
    <p:sldId id="266" r:id="rId8"/>
    <p:sldId id="272" r:id="rId9"/>
    <p:sldId id="268" r:id="rId10"/>
    <p:sldId id="267" r:id="rId11"/>
    <p:sldId id="270" r:id="rId12"/>
    <p:sldId id="263" r:id="rId13"/>
    <p:sldId id="269" r:id="rId14"/>
    <p:sldId id="279" r:id="rId15"/>
    <p:sldId id="258" r:id="rId16"/>
    <p:sldId id="259" r:id="rId17"/>
    <p:sldId id="265" r:id="rId18"/>
    <p:sldId id="260" r:id="rId19"/>
    <p:sldId id="264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90052-E0AD-423C-9531-C85658DB998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FC4FB-5943-4860-97AA-1EE55EBE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C4FB-5943-4860-97AA-1EE55EBEA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1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6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3C46-8FEB-49B3-A7E4-10AE0A169F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fif"/><Relationship Id="rId3" Type="http://schemas.openxmlformats.org/officeDocument/2006/relationships/image" Target="../media/image5.png"/><Relationship Id="rId7" Type="http://schemas.openxmlformats.org/officeDocument/2006/relationships/image" Target="../media/image20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fif"/><Relationship Id="rId5" Type="http://schemas.openxmlformats.org/officeDocument/2006/relationships/image" Target="../media/image10.jf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117231"/>
            <a:ext cx="11936023" cy="667073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B/>
            <a:contourClr>
              <a:srgbClr val="FF000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432359" y="6184725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Content Placeholder 3" descr="20161221_093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954" y="6167723"/>
            <a:ext cx="788681" cy="470848"/>
          </a:xfrm>
          <a:prstGeom prst="rect">
            <a:avLst/>
          </a:prstGeom>
        </p:spPr>
      </p:pic>
      <p:pic>
        <p:nvPicPr>
          <p:cNvPr id="17" name="Picture 1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" y="80955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023" y="117231"/>
            <a:ext cx="823893" cy="922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3327" y="1075663"/>
            <a:ext cx="10488267" cy="29546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bn-I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227" y="6003832"/>
            <a:ext cx="948520" cy="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rot="1518528">
            <a:off x="7865993" y="689830"/>
            <a:ext cx="2672365" cy="1555929"/>
          </a:xfrm>
          <a:prstGeom prst="cloudCallout">
            <a:avLst>
              <a:gd name="adj1" fmla="val -31412"/>
              <a:gd name="adj2" fmla="val 89379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2267" y="2668779"/>
            <a:ext cx="3007502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জুতা আবিষ্কার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2267" y="3677023"/>
            <a:ext cx="387865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রবীন্দ্রনাথ ঠাকুর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1"/>
          <a:stretch/>
        </p:blipFill>
        <p:spPr>
          <a:xfrm>
            <a:off x="654043" y="1045983"/>
            <a:ext cx="6974177" cy="4575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1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203067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99282" y="6183162"/>
            <a:ext cx="655425" cy="490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1879470" y="180732"/>
            <a:ext cx="7706631" cy="82018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IN" sz="3200" dirty="0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bn-BD" sz="48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67940" y="1108143"/>
            <a:ext cx="2369820" cy="905436"/>
            <a:chOff x="685800" y="1264024"/>
            <a:chExt cx="2633133" cy="905436"/>
          </a:xfrm>
        </p:grpSpPr>
        <p:sp>
          <p:nvSpPr>
            <p:cNvPr id="16" name="Rounded Rectangle 15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/>
              <a:r>
                <a:rPr lang="bn-IN" sz="3600" dirty="0" smtClean="0">
                  <a:solidFill>
                    <a:srgbClr val="000000"/>
                  </a:solidFill>
                  <a:cs typeface="NikoshBAN" pitchFamily="2" charset="0"/>
                </a:rPr>
                <a:t>চরণ</a:t>
              </a:r>
              <a:r>
                <a:rPr lang="bn-IN" sz="2000" dirty="0" smtClean="0">
                  <a:solidFill>
                    <a:srgbClr val="000000"/>
                  </a:solidFill>
                  <a:cs typeface="NikoshBAN" pitchFamily="2" charset="0"/>
                </a:rPr>
                <a:t> </a:t>
              </a:r>
              <a:endParaRPr lang="en-US" sz="2000" dirty="0">
                <a:solidFill>
                  <a:srgbClr val="000000"/>
                </a:solidFill>
                <a:cs typeface="NikoshBAN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252133" y="1505725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77100" y="1000916"/>
            <a:ext cx="3211412" cy="793376"/>
            <a:chOff x="5181600" y="1263370"/>
            <a:chExt cx="3211412" cy="793376"/>
          </a:xfrm>
        </p:grpSpPr>
        <p:sp>
          <p:nvSpPr>
            <p:cNvPr id="19" name="Rounded Rectangle 18"/>
            <p:cNvSpPr/>
            <p:nvPr/>
          </p:nvSpPr>
          <p:spPr>
            <a:xfrm>
              <a:off x="6030812" y="1263370"/>
              <a:ext cx="2362200" cy="79337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3600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পা</a:t>
              </a:r>
              <a:r>
                <a:rPr lang="bn-IN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bn-BD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08605" y="2305376"/>
            <a:ext cx="2362200" cy="905436"/>
            <a:chOff x="685800" y="1264024"/>
            <a:chExt cx="2624667" cy="905436"/>
          </a:xfrm>
        </p:grpSpPr>
        <p:sp>
          <p:nvSpPr>
            <p:cNvPr id="22" name="Rounded Rectangle 21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মাহিনা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08605" y="3377153"/>
            <a:ext cx="2362200" cy="905436"/>
            <a:chOff x="685800" y="1264024"/>
            <a:chExt cx="2624667" cy="905436"/>
          </a:xfrm>
        </p:grpSpPr>
        <p:sp>
          <p:nvSpPr>
            <p:cNvPr id="25" name="Rounded Rectangle 24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চামার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8605" y="4723046"/>
            <a:ext cx="2324059" cy="1092233"/>
            <a:chOff x="1511030" y="1129899"/>
            <a:chExt cx="2456097" cy="905436"/>
          </a:xfrm>
        </p:grpSpPr>
        <p:sp>
          <p:nvSpPr>
            <p:cNvPr id="28" name="Rounded Rectangle 27"/>
            <p:cNvSpPr/>
            <p:nvPr/>
          </p:nvSpPr>
          <p:spPr>
            <a:xfrm>
              <a:off x="1511030" y="1129899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মহী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900327" y="1325685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24959" y="2185484"/>
            <a:ext cx="3276600" cy="793376"/>
            <a:chOff x="5181600" y="1264024"/>
            <a:chExt cx="3276600" cy="793376"/>
          </a:xfrm>
        </p:grpSpPr>
        <p:sp>
          <p:nvSpPr>
            <p:cNvPr id="31" name="Rounded Rectangle 30"/>
            <p:cNvSpPr/>
            <p:nvPr/>
          </p:nvSpPr>
          <p:spPr>
            <a:xfrm>
              <a:off x="6096000" y="1264024"/>
              <a:ext cx="2362200" cy="79337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পারিশ্রমিক</a:t>
              </a:r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bn-BD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77099" y="3297850"/>
            <a:ext cx="3545575" cy="1050032"/>
            <a:chOff x="5181600" y="1035424"/>
            <a:chExt cx="3276600" cy="1295400"/>
          </a:xfrm>
        </p:grpSpPr>
        <p:sp>
          <p:nvSpPr>
            <p:cNvPr id="34" name="Rounded Rectangle 33"/>
            <p:cNvSpPr/>
            <p:nvPr/>
          </p:nvSpPr>
          <p:spPr>
            <a:xfrm>
              <a:off x="6096000" y="1035424"/>
              <a:ext cx="23622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চর্মকার ,মুচি</a:t>
              </a:r>
              <a:endPara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51885" y="4876725"/>
            <a:ext cx="3276600" cy="1006314"/>
            <a:chOff x="5181600" y="990600"/>
            <a:chExt cx="3276600" cy="1219200"/>
          </a:xfrm>
        </p:grpSpPr>
        <p:sp>
          <p:nvSpPr>
            <p:cNvPr id="37" name="Rounded Rectangle 36"/>
            <p:cNvSpPr/>
            <p:nvPr/>
          </p:nvSpPr>
          <p:spPr>
            <a:xfrm>
              <a:off x="6096000" y="990600"/>
              <a:ext cx="2362200" cy="12192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32" y="1210411"/>
            <a:ext cx="2014868" cy="9750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94" y="2333901"/>
            <a:ext cx="1934906" cy="98124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32" y="3485537"/>
            <a:ext cx="2054103" cy="105071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29" y="4730177"/>
            <a:ext cx="2050154" cy="114808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693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r="5451"/>
          <a:stretch/>
        </p:blipFill>
        <p:spPr>
          <a:xfrm>
            <a:off x="950477" y="528682"/>
            <a:ext cx="6966199" cy="4464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loud Callout 8"/>
          <p:cNvSpPr/>
          <p:nvPr/>
        </p:nvSpPr>
        <p:spPr>
          <a:xfrm rot="733619">
            <a:off x="8052143" y="458623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2350" y="2551817"/>
            <a:ext cx="2533373" cy="46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atin typeface="NikoshBAN" pitchFamily="2" charset="0"/>
                <a:cs typeface="NikoshBAN" pitchFamily="2" charset="0"/>
              </a:rPr>
              <a:t>জুতা আবিষ্কার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7126" y="3562299"/>
            <a:ext cx="2239108" cy="7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20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1754538" y="654365"/>
            <a:ext cx="524676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সকলে মিলি যুক্তি করি শেষে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কিনিল ঝাঁটা সাড়ে-সতেরো লক্ষ,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ঝাঁটের চোটে পথের ধূলা এসে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ভরিয়া দিল রাজার মুখ বক্ষ।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ধূলায় কেহ মেলিতে নারে চোখ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ধূলার মেঘে পড়িল ঢাকা সূর্য,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6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132" y="3997506"/>
            <a:ext cx="2752710" cy="1710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9" y="3997506"/>
            <a:ext cx="2677388" cy="1624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03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1754538" y="654365"/>
            <a:ext cx="524676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কহিল,মহী মাদুর দিয়ে ঢাকো 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ফরাস পাতি করিভ ধূলা বন্ধ।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কহিল কেহ,রাজারে ঘরে রাখো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কোথাও যেন থাকে না কোনো রন্ধ্র!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73" y="3438220"/>
            <a:ext cx="3388545" cy="1976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227" y="6003832"/>
            <a:ext cx="948520" cy="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4" y="461077"/>
            <a:ext cx="5931877" cy="3935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26438" y="4599885"/>
            <a:ext cx="9994886" cy="1200329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ধূলা দূর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কতগুলো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ঝা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 আর ভিস্তি কেনা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?এবং কেনো কেনা হয়েছিল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তা উল্লেখ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 rot="733619">
            <a:off x="8233511" y="485447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4" r="40397"/>
          <a:stretch/>
        </p:blipFill>
        <p:spPr>
          <a:xfrm>
            <a:off x="1301747" y="902367"/>
            <a:ext cx="6581530" cy="4839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loud Callout 8"/>
          <p:cNvSpPr/>
          <p:nvPr/>
        </p:nvSpPr>
        <p:spPr>
          <a:xfrm rot="733619">
            <a:off x="8233511" y="485447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294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1523047" y="650692"/>
            <a:ext cx="508645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রাজার পদ চর্ম-আবরনে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ঢাকিল বুড়া বসিয়া পদোপান্তে।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মন্ত্রী কহে, আমারো ছিল মনে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কেমনে বেটা পেরেছে সেটা জানতে ।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সেদিন হতে চলিল জুতা পরা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বাঁচিল গোবু ।রক্ষা পেল ধরা। 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vlcsnap-2017-10-26-05h54m00s24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074" y="4002732"/>
            <a:ext cx="3431188" cy="1880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09" y="402048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70" y="660514"/>
            <a:ext cx="5627527" cy="3775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72309" y="4742989"/>
            <a:ext cx="9709682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প্রশ্নঃসমাজের উপেক্ষিত মানুষরা অনেক গুরুত্বপূর্ণ সমস্যার সমাধান করতে পারে উক্তিটি জুতা আবিষ্কার কবিতার আলোকে ব্যাখ্যা করো ?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 rot="733619">
            <a:off x="8291532" y="396130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610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968" y="602550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Ribbon 13"/>
          <p:cNvSpPr/>
          <p:nvPr/>
        </p:nvSpPr>
        <p:spPr>
          <a:xfrm>
            <a:off x="2989385" y="128133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40368" y="2098707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কত সালে নোবেল পুরস্কার পান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98272" y="2125172"/>
            <a:ext cx="2102555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১৯১৩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5" y="2184834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8" name="Rounded Rectangle 17"/>
          <p:cNvSpPr/>
          <p:nvPr/>
        </p:nvSpPr>
        <p:spPr>
          <a:xfrm>
            <a:off x="1297683" y="3167761"/>
            <a:ext cx="7109338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জুতা আবিষ্কার কবিতাটি কোন গ্রন্থ থেকে নেওয়া হয়েছে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3163543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0" name="Rounded Rectangle 19"/>
          <p:cNvSpPr/>
          <p:nvPr/>
        </p:nvSpPr>
        <p:spPr>
          <a:xfrm>
            <a:off x="9098272" y="3267565"/>
            <a:ext cx="2020493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কল্পনা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4283819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2" name="Rounded Rectangle 21"/>
          <p:cNvSpPr/>
          <p:nvPr/>
        </p:nvSpPr>
        <p:spPr>
          <a:xfrm>
            <a:off x="1297683" y="4210887"/>
            <a:ext cx="6995264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ঝা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কেনা হয়ে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51801" y="4161661"/>
            <a:ext cx="242150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সতের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9" y="5282218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5" name="Rounded Rectangle 24"/>
          <p:cNvSpPr/>
          <p:nvPr/>
        </p:nvSpPr>
        <p:spPr>
          <a:xfrm>
            <a:off x="1297682" y="528221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098272" y="5113125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চামার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খুঁজতে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0295" y="2224173"/>
            <a:ext cx="8505638" cy="3070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bn-BD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2" descr="C:\Users\Head Master\Desktop\Teacher's Image\Image teacher\8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8874" y="2179228"/>
            <a:ext cx="2438400" cy="3070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Oval 11"/>
          <p:cNvSpPr/>
          <p:nvPr/>
        </p:nvSpPr>
        <p:spPr>
          <a:xfrm>
            <a:off x="2820295" y="462611"/>
            <a:ext cx="6880104" cy="14478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107" y="6003832"/>
            <a:ext cx="586639" cy="43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125" y="1442639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রবীন্দ্রনাথ ঠাকুরের জন্ম সাল নিচের কোনটি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9542" y="22549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১৮৬১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4847" y="275251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১৬৬১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555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১৭৬১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93556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১৯৬১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9542" y="3386332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ভিস্তির সংখ্যা কত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9542" y="409316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২৩ লাখ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3124" y="4641576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২২ লাখ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1738" y="458235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২১ লাখ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81738" y="397789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২০ লাখ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43124" y="2121572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86581" y="4482814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3378817" y="152310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111" y="6078390"/>
            <a:ext cx="673768" cy="561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3051672" y="410894"/>
            <a:ext cx="5368067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913DD8-EF96-44AF-BE5E-39B1681E0236}"/>
              </a:ext>
            </a:extLst>
          </p:cNvPr>
          <p:cNvSpPr/>
          <p:nvPr/>
        </p:nvSpPr>
        <p:spPr>
          <a:xfrm>
            <a:off x="1372599" y="4547466"/>
            <a:ext cx="1000963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১।জুতা আবিষ্কার কবিতার পটভূমি তোমার নিজের ভাষায় লিখ। </a:t>
            </a:r>
          </a:p>
          <a:p>
            <a:r>
              <a:rPr lang="bn-IN" sz="2800" i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i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57" y="1410182"/>
            <a:ext cx="5513696" cy="3039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821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3" y="902367"/>
            <a:ext cx="11894934" cy="58216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03323" y="6084053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Content Placeholder 3" descr="20161221_093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753" y="6127635"/>
            <a:ext cx="590037" cy="441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72CC49-3094-40BA-8011-1874263E348F}"/>
              </a:ext>
            </a:extLst>
          </p:cNvPr>
          <p:cNvSpPr txBox="1"/>
          <p:nvPr/>
        </p:nvSpPr>
        <p:spPr>
          <a:xfrm>
            <a:off x="2002289" y="1943481"/>
            <a:ext cx="8140197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491" y="6003833"/>
            <a:ext cx="645255" cy="483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6517" y="2073883"/>
            <a:ext cx="2303628" cy="29935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876661" y="2051817"/>
            <a:ext cx="8146366" cy="3015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71847" y="337100"/>
            <a:ext cx="6880104" cy="1447800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260" y="6003832"/>
            <a:ext cx="551470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2876" y="461077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80" y="2197132"/>
            <a:ext cx="3685120" cy="2725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69" y="2092648"/>
            <a:ext cx="4583691" cy="2725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841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260" y="6003832"/>
            <a:ext cx="551470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3252" y="4778723"/>
            <a:ext cx="4630166" cy="7139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জুতা আবিষ্কার 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0" y="976308"/>
            <a:ext cx="5077075" cy="3211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96" y="976308"/>
            <a:ext cx="4524682" cy="32028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6630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111" y="6173930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" y="36275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0DF1990-6A4B-4F09-95D7-53F2D93708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239" y="283330"/>
            <a:ext cx="6649792" cy="6272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4945CF-F571-4BB8-963F-1624D84CAE80}"/>
              </a:ext>
            </a:extLst>
          </p:cNvPr>
          <p:cNvSpPr txBox="1"/>
          <p:nvPr/>
        </p:nvSpPr>
        <p:spPr>
          <a:xfrm>
            <a:off x="5735782" y="1025236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6220963" y="2138188"/>
            <a:ext cx="445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জুতা আবিষ্কার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A704DE9-F57C-44EC-9529-8FD387DF11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3629" flipH="1">
            <a:off x="2952089" y="2673182"/>
            <a:ext cx="3380874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026080F5-969E-480B-BEFD-492FB85ECF8D}"/>
              </a:ext>
            </a:extLst>
          </p:cNvPr>
          <p:cNvCxnSpPr>
            <a:cxnSpLocks/>
          </p:cNvCxnSpPr>
          <p:nvPr/>
        </p:nvCxnSpPr>
        <p:spPr>
          <a:xfrm flipV="1">
            <a:off x="4754642" y="3172692"/>
            <a:ext cx="2571502" cy="273294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3746C83-E649-44BB-9F56-76A7C2C0BDBF}"/>
              </a:ext>
            </a:extLst>
          </p:cNvPr>
          <p:cNvCxnSpPr>
            <a:cxnSpLocks/>
          </p:cNvCxnSpPr>
          <p:nvPr/>
        </p:nvCxnSpPr>
        <p:spPr>
          <a:xfrm flipV="1">
            <a:off x="4754642" y="3213979"/>
            <a:ext cx="2006376" cy="2592615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B5A11BF2-1960-493C-894E-1EC6A2451FBA}"/>
              </a:ext>
            </a:extLst>
          </p:cNvPr>
          <p:cNvCxnSpPr>
            <a:cxnSpLocks/>
          </p:cNvCxnSpPr>
          <p:nvPr/>
        </p:nvCxnSpPr>
        <p:spPr>
          <a:xfrm flipV="1">
            <a:off x="4867263" y="3213980"/>
            <a:ext cx="2966621" cy="25422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1724EC0E-3471-4197-9E39-264B53F9744A}"/>
              </a:ext>
            </a:extLst>
          </p:cNvPr>
          <p:cNvCxnSpPr>
            <a:cxnSpLocks/>
          </p:cNvCxnSpPr>
          <p:nvPr/>
        </p:nvCxnSpPr>
        <p:spPr>
          <a:xfrm flipV="1">
            <a:off x="4867263" y="3470288"/>
            <a:ext cx="3948460" cy="2336306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25A4250F-0E8B-463B-8CBB-78BC2B0203BA}"/>
              </a:ext>
            </a:extLst>
          </p:cNvPr>
          <p:cNvCxnSpPr>
            <a:cxnSpLocks/>
          </p:cNvCxnSpPr>
          <p:nvPr/>
        </p:nvCxnSpPr>
        <p:spPr>
          <a:xfrm flipV="1">
            <a:off x="4867263" y="3345275"/>
            <a:ext cx="3438458" cy="2461319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5" r="11092"/>
          <a:stretch/>
        </p:blipFill>
        <p:spPr>
          <a:xfrm>
            <a:off x="210814" y="698593"/>
            <a:ext cx="3015419" cy="5228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1415068" y="6150381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6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2129671" y="427095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47345E-2043-49BA-B979-E07C464ABE97}"/>
              </a:ext>
            </a:extLst>
          </p:cNvPr>
          <p:cNvSpPr/>
          <p:nvPr/>
        </p:nvSpPr>
        <p:spPr>
          <a:xfrm>
            <a:off x="503581" y="1895302"/>
            <a:ext cx="64252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32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662717" y="2536824"/>
            <a:ext cx="62661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কবি  পরিচিতি বলতে পারবে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583149" y="3067364"/>
            <a:ext cx="62661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নতুন শব্দের অর্থ বলতে পারবে।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672905" y="3652139"/>
            <a:ext cx="971304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কতগুলো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আর ভিস্তি কেনা হয়েছিল তা উল্লেখ করতে পারবে 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জুতা আবিষ্কারের ইতিহাস জানতে পারবে।</a:t>
            </a:r>
            <a:endPara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952" y="6132907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866" y="6124725"/>
            <a:ext cx="639769" cy="479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056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38933" y="4239035"/>
            <a:ext cx="1953513" cy="399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own Arrow Callout 30"/>
          <p:cNvSpPr/>
          <p:nvPr/>
        </p:nvSpPr>
        <p:spPr>
          <a:xfrm>
            <a:off x="5669950" y="214623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392947" y="427631"/>
            <a:ext cx="3043492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marL="342900" indent="-342900" algn="ctr">
              <a:buAutoNum type="arabicPlain" startAt="1861"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(ইং)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১২৬৮ সালের ২৫ শে বৈশাখ(বাং)  কলকাতার জোড়াসাঁকোর ঠাকুর পরিবারে।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06788" y="4239035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ছদ্মনাম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ভানুসিংহ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56347" y="349707"/>
            <a:ext cx="2569669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৪১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খ্রিষ্টাব্দের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 মে (ইং)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১৩৪৮ সালের ২২ শ্রাবণ (বাংলা)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777307" y="4358325"/>
            <a:ext cx="2417367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১৯১৩ সালে তিনি নোবেল পুরষ্কার পান।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499246" y="2286892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পিতা- মহর্ষি দেবেন্দ্রনাথ ঠাকুর।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পিতামহ- প্রিন্স দ্বারকানাথ ঠাকুর 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2253803" y="2456094"/>
            <a:ext cx="3078051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bn-IN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তরী,বলাকা,গীতাঞ্জলি</a:t>
            </a:r>
            <a:endParaRPr lang="en-US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মানসী,চিত্রা,কল্পনা,বলাকা,চোখের বালি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গোরা,ঘরে বাইরে,</a:t>
            </a:r>
            <a:endParaRPr lang="bn-BD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Up Arrow Callout 37"/>
          <p:cNvSpPr/>
          <p:nvPr/>
        </p:nvSpPr>
        <p:spPr>
          <a:xfrm>
            <a:off x="5873832" y="4655144"/>
            <a:ext cx="2218614" cy="1720975"/>
          </a:xfrm>
          <a:prstGeom prst="up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</a:t>
            </a:r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 </a:t>
            </a:r>
            <a:r>
              <a:rPr lang="bn-BD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 বয়সে বিলেতে জান,বারিষ্টারি পড়তে</a:t>
            </a:r>
            <a:r>
              <a:rPr lang="bn-BD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58" y="216736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687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595080" y="1518192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Up Ribbon 9"/>
          <p:cNvSpPr/>
          <p:nvPr/>
        </p:nvSpPr>
        <p:spPr>
          <a:xfrm>
            <a:off x="2074287" y="482396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IN" sz="3200" dirty="0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2305" y="5055382"/>
            <a:ext cx="8907285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প্রশ্নঃকবি গুরু রবীন্দ্রনাথ ঠাকুরের ছদ্মনাম কী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5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778</Words>
  <Application>Microsoft Office PowerPoint</Application>
  <PresentationFormat>Widescreen</PresentationFormat>
  <Paragraphs>131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NikoshLightBAN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144</cp:revision>
  <dcterms:created xsi:type="dcterms:W3CDTF">2020-01-04T06:51:20Z</dcterms:created>
  <dcterms:modified xsi:type="dcterms:W3CDTF">2020-03-22T15:53:14Z</dcterms:modified>
</cp:coreProperties>
</file>