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71" r:id="rId5"/>
    <p:sldId id="277" r:id="rId6"/>
    <p:sldId id="266" r:id="rId7"/>
    <p:sldId id="272" r:id="rId8"/>
    <p:sldId id="268" r:id="rId9"/>
    <p:sldId id="267" r:id="rId10"/>
    <p:sldId id="270" r:id="rId11"/>
    <p:sldId id="263" r:id="rId12"/>
    <p:sldId id="269" r:id="rId13"/>
    <p:sldId id="278" r:id="rId14"/>
    <p:sldId id="279" r:id="rId15"/>
    <p:sldId id="258" r:id="rId16"/>
    <p:sldId id="259" r:id="rId17"/>
    <p:sldId id="280" r:id="rId18"/>
    <p:sldId id="264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0052-E0AD-423C-9531-C85658DB998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FC4FB-5943-4860-97AA-1EE55EBE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C4FB-5943-4860-97AA-1EE55EBEA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3C46-8FEB-49B3-A7E4-10AE0A169F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image" Target="../media/image1.jpe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fif"/><Relationship Id="rId3" Type="http://schemas.openxmlformats.org/officeDocument/2006/relationships/image" Target="../media/image4.png"/><Relationship Id="rId7" Type="http://schemas.openxmlformats.org/officeDocument/2006/relationships/image" Target="../media/image1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f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fif"/><Relationship Id="rId5" Type="http://schemas.openxmlformats.org/officeDocument/2006/relationships/image" Target="../media/image22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f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fif"/><Relationship Id="rId5" Type="http://schemas.openxmlformats.org/officeDocument/2006/relationships/image" Target="../media/image29.jf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.jpe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359" y="6184725"/>
            <a:ext cx="10592665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Content Placeholder 3" descr="20161221_093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954" y="6167723"/>
            <a:ext cx="788681" cy="470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58" y="163273"/>
            <a:ext cx="9880979" cy="6050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8061" y="1300155"/>
            <a:ext cx="6529754" cy="2138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10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63" y="153850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163273"/>
            <a:ext cx="823893" cy="922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" y="4576024"/>
            <a:ext cx="1587378" cy="16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3" y="4576024"/>
            <a:ext cx="1705760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2" y="4576024"/>
            <a:ext cx="1709604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79" y="4567523"/>
            <a:ext cx="1694348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80" y="4584525"/>
            <a:ext cx="1835429" cy="160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14" y="4567523"/>
            <a:ext cx="1726645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11" y="4590544"/>
            <a:ext cx="1671762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4944" y="2555487"/>
            <a:ext cx="1529528" cy="2016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4944" y="163273"/>
            <a:ext cx="1529528" cy="2375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911153" y="2254804"/>
            <a:ext cx="1139499" cy="2312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885525" y="163273"/>
            <a:ext cx="1139499" cy="207452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9730933" y="223312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19136" y="223312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79054" y="223312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762725" y="213729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72881" y="19520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140379" y="167890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96578" y="19520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81092" y="179566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4443" y="16947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75706" y="169521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51449" y="20876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26217" y="169477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27767" y="17605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8581" y="171783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97498" y="15704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58074" y="164076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89026" y="17605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02687" y="162351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19670" y="170228"/>
            <a:ext cx="298450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58757" y="151631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004950" y="169477"/>
            <a:ext cx="298450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15938" y="162351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203067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2649" y="6203067"/>
            <a:ext cx="655425" cy="49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1879470" y="180732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67940" y="1108143"/>
            <a:ext cx="2369820" cy="905436"/>
            <a:chOff x="685800" y="1264024"/>
            <a:chExt cx="2633133" cy="905436"/>
          </a:xfrm>
        </p:grpSpPr>
        <p:sp>
          <p:nvSpPr>
            <p:cNvPr id="16" name="Rounded Rectangle 15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/>
              <a:r>
                <a:rPr lang="bn-IN" sz="2000" dirty="0" smtClean="0">
                  <a:solidFill>
                    <a:srgbClr val="000000"/>
                  </a:solidFill>
                  <a:cs typeface="NikoshBAN" pitchFamily="2" charset="0"/>
                </a:rPr>
                <a:t>   </a:t>
              </a:r>
              <a:r>
                <a:rPr lang="bn-IN" sz="2000" dirty="0" smtClean="0">
                  <a:solidFill>
                    <a:srgbClr val="000000"/>
                  </a:solidFill>
                  <a:cs typeface="NikoshBAN" pitchFamily="2" charset="0"/>
                </a:rPr>
                <a:t>হাবিলাষ  </a:t>
              </a:r>
              <a:endParaRPr lang="en-US" sz="2000" dirty="0">
                <a:solidFill>
                  <a:srgbClr val="000000"/>
                </a:solidFill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252133" y="1505725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77100" y="1000916"/>
            <a:ext cx="3211412" cy="793376"/>
            <a:chOff x="5181600" y="1263370"/>
            <a:chExt cx="3211412" cy="793376"/>
          </a:xfrm>
        </p:grpSpPr>
        <p:sp>
          <p:nvSpPr>
            <p:cNvPr id="19" name="Rounded Rectangle 18"/>
            <p:cNvSpPr/>
            <p:nvPr/>
          </p:nvSpPr>
          <p:spPr>
            <a:xfrm>
              <a:off x="6030812" y="1263370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অভিলাষ, প্রবল ইচ্ছা </a:t>
              </a:r>
              <a:endParaRPr lang="bn-BD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8605" y="2305376"/>
            <a:ext cx="2362200" cy="905436"/>
            <a:chOff x="685800" y="1264024"/>
            <a:chExt cx="2624667" cy="905436"/>
          </a:xfrm>
        </p:grpSpPr>
        <p:sp>
          <p:nvSpPr>
            <p:cNvPr id="22" name="Rounded Rectangle 21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ছিফত</a:t>
              </a:r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08605" y="3377153"/>
            <a:ext cx="2362200" cy="905436"/>
            <a:chOff x="685800" y="1264024"/>
            <a:chExt cx="2624667" cy="905436"/>
          </a:xfrm>
        </p:grpSpPr>
        <p:sp>
          <p:nvSpPr>
            <p:cNvPr id="25" name="Rounded Rectangle 24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বঙ্গবাণী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67940" y="4865735"/>
            <a:ext cx="2362200" cy="905436"/>
            <a:chOff x="685800" y="1264024"/>
            <a:chExt cx="2624667" cy="905436"/>
          </a:xfrm>
        </p:grpSpPr>
        <p:sp>
          <p:nvSpPr>
            <p:cNvPr id="28" name="Rounded Rectangle 27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ভাগ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09714" y="2022643"/>
            <a:ext cx="3276600" cy="793376"/>
            <a:chOff x="5181600" y="1264024"/>
            <a:chExt cx="3276600" cy="793376"/>
          </a:xfrm>
        </p:grpSpPr>
        <p:sp>
          <p:nvSpPr>
            <p:cNvPr id="31" name="Rounded Rectangle 30"/>
            <p:cNvSpPr/>
            <p:nvPr/>
          </p:nvSpPr>
          <p:spPr>
            <a:xfrm>
              <a:off x="6096000" y="1264024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গুণ   </a:t>
              </a:r>
              <a:endPara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77099" y="3297850"/>
            <a:ext cx="3545575" cy="1050032"/>
            <a:chOff x="5181600" y="1035424"/>
            <a:chExt cx="3276600" cy="1295400"/>
          </a:xfrm>
        </p:grpSpPr>
        <p:sp>
          <p:nvSpPr>
            <p:cNvPr id="34" name="Rounded Rectangle 33"/>
            <p:cNvSpPr/>
            <p:nvPr/>
          </p:nvSpPr>
          <p:spPr>
            <a:xfrm>
              <a:off x="6096000" y="1035424"/>
              <a:ext cx="23622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বাংলাভাষা  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51885" y="4876725"/>
            <a:ext cx="3276600" cy="1006314"/>
            <a:chOff x="5181600" y="990600"/>
            <a:chExt cx="3276600" cy="1219200"/>
          </a:xfrm>
        </p:grpSpPr>
        <p:sp>
          <p:nvSpPr>
            <p:cNvPr id="37" name="Rounded Rectangle 36"/>
            <p:cNvSpPr/>
            <p:nvPr/>
          </p:nvSpPr>
          <p:spPr>
            <a:xfrm>
              <a:off x="6096000" y="990600"/>
              <a:ext cx="2362200" cy="1219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2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ভাগ্য </a:t>
              </a:r>
              <a:r>
                <a:rPr lang="bn-IN" sz="2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27" y="2133621"/>
            <a:ext cx="1655458" cy="110163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47" y="3537960"/>
            <a:ext cx="1735938" cy="10092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71" y="1115443"/>
            <a:ext cx="1654901" cy="8409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6" y="4773538"/>
            <a:ext cx="1706823" cy="1273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93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950477" y="528682"/>
            <a:ext cx="6966199" cy="4464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052143" y="458623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2351" y="2551817"/>
            <a:ext cx="1652234" cy="46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বঙ্গবাণী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7126" y="3562299"/>
            <a:ext cx="2239108" cy="7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হাকিম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2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2259297" y="2978768"/>
            <a:ext cx="5603875" cy="2706687"/>
          </a:xfrm>
          <a:prstGeom prst="snip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 পড়িতে যার নাহিক অভ্যাস।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সবে কহিল মোতে মনে হাবিলাষ।।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কাজে নিবেদি বাংলা করিয়া রচন।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পরিশ্রম তোষি আমি সর্বজন।।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99" y="672000"/>
            <a:ext cx="3048000" cy="1933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r="9894"/>
          <a:stretch/>
        </p:blipFill>
        <p:spPr>
          <a:xfrm>
            <a:off x="5736745" y="672000"/>
            <a:ext cx="3479168" cy="231189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703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nip and Round Single Corner Rectangle 12"/>
          <p:cNvSpPr/>
          <p:nvPr/>
        </p:nvSpPr>
        <p:spPr>
          <a:xfrm>
            <a:off x="1438074" y="2328768"/>
            <a:ext cx="5670550" cy="2706687"/>
          </a:xfrm>
          <a:prstGeom prst="snip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ললাটে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লিখয়ে আল্লা নবীর ছিফত।।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4" y="791361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22" y="647515"/>
            <a:ext cx="1743075" cy="20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6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987325" y="2987607"/>
            <a:ext cx="5694363" cy="2706687"/>
          </a:xfrm>
          <a:prstGeom prst="snip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যেই দেশে যেই বাক্য কহে নরগণ।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বাক্য বুঝে প্রভু আপে নিরঞ্জন।।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সর্ববাক্য বুঝে প্রভু কিবা হিন্দুয়ানী।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বঙ্গদেশী বাক্য কিবা যত ইতি বাণী।।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r="5718"/>
          <a:stretch/>
        </p:blipFill>
        <p:spPr>
          <a:xfrm>
            <a:off x="928048" y="1125493"/>
            <a:ext cx="4694830" cy="2081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46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27" y="6003832"/>
            <a:ext cx="948520" cy="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4" y="461077"/>
            <a:ext cx="5931877" cy="3935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79171" y="4599885"/>
            <a:ext cx="8907285" cy="120032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কাদের নিজদেশ ত্যাগ করে বিদেশ যেতে বলেছেন 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কেন বলেছেন?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r="40397"/>
          <a:stretch/>
        </p:blipFill>
        <p:spPr>
          <a:xfrm>
            <a:off x="1301747" y="902367"/>
            <a:ext cx="6581530" cy="4839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94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905788" y="2987608"/>
            <a:ext cx="5694363" cy="2706687"/>
          </a:xfrm>
          <a:prstGeom prst="snip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মারফত ভেদে যার নাহিক গমন।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হিন্দুর অক্ষর হিংসে সে সবের গণ।।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সবে বঙ্গেত জন্মি হিংসে বঙ্গবাণী।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সব কাহার জন্ম নির্ণয় ন জানি।।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78" y="911572"/>
            <a:ext cx="3448129" cy="207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44" y="906439"/>
            <a:ext cx="2876590" cy="2081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68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968" y="602550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Ribbon 13"/>
          <p:cNvSpPr/>
          <p:nvPr/>
        </p:nvSpPr>
        <p:spPr>
          <a:xfrm>
            <a:off x="2989385" y="128133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0368" y="2098707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স্রষ্টা কোন ভাষা বুঝতে পারে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98272" y="2125172"/>
            <a:ext cx="2102555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সকল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5" y="2184834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1297683" y="3167761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বঙ্গবাণী কবিতাটি কোন গ্রন্থ থেকে নেওয়া হয়েছে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3163543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9098272" y="3267565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নূরনামা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4283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1297683" y="4210887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ভাষাকে হিন্দুয়ানি বলা হয়েছে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51801" y="4161661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ভাষাকে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" y="5282218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5" name="Rounded Rectangle 24"/>
          <p:cNvSpPr/>
          <p:nvPr/>
        </p:nvSpPr>
        <p:spPr>
          <a:xfrm>
            <a:off x="1297682" y="528221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নিরঞ্জন শব্দের অর্থ 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098272" y="5113125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07" y="6003832"/>
            <a:ext cx="586639" cy="43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বংগবাণী কবিতাটি কোন শতকের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9542" y="22549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সপ্তদশ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4847" y="27525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ঊনবিংশ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ষোড়শ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অষ্টাদশ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9542" y="3386332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আল্লাহ নবির ছিফত লেখা হয় কোন ভাষায়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বাংলা-হিন্দি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 –আরবি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আরবি-ফারসি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1738" y="397789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বাংলা –ফারসি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3124" y="2121572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86581" y="448281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378817" y="152310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0295" y="2224173"/>
            <a:ext cx="8505638" cy="3070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bn-BD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27" y="2224173"/>
            <a:ext cx="2605493" cy="3070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Oval 11"/>
          <p:cNvSpPr/>
          <p:nvPr/>
        </p:nvSpPr>
        <p:spPr>
          <a:xfrm>
            <a:off x="2820295" y="462611"/>
            <a:ext cx="6880104" cy="14478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11" y="6078390"/>
            <a:ext cx="673768" cy="561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2361062" y="340601"/>
            <a:ext cx="6905767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913DD8-EF96-44AF-BE5E-39B1681E0236}"/>
              </a:ext>
            </a:extLst>
          </p:cNvPr>
          <p:cNvSpPr/>
          <p:nvPr/>
        </p:nvSpPr>
        <p:spPr>
          <a:xfrm>
            <a:off x="4346290" y="2554887"/>
            <a:ext cx="704714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যারা মাতৃভাষাকে অবহেলা করে তাদেরকে কবি কী পরামর্শ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দিয়েছেন?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বঙ্গবাণী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আলোকে বিশ্লেষণ  করো। 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endParaRPr lang="en-US" sz="2000" i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9559" y="2019237"/>
            <a:ext cx="3506778" cy="327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1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3" y="902367"/>
            <a:ext cx="11894934" cy="58216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03323" y="6084053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3" descr="20161221_093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753" y="6127635"/>
            <a:ext cx="590037" cy="441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2002289" y="1943481"/>
            <a:ext cx="8140197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" y="130794"/>
            <a:ext cx="6567754" cy="6593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047" y="130794"/>
            <a:ext cx="5672445" cy="65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91" y="6003833"/>
            <a:ext cx="645255" cy="483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517" y="2073883"/>
            <a:ext cx="2303628" cy="29935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76661" y="2051817"/>
            <a:ext cx="8146366" cy="3015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বঙ্গবাণী  </a:t>
            </a:r>
            <a:endPara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55948" y="245667"/>
            <a:ext cx="6880104" cy="14478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260" y="6003832"/>
            <a:ext cx="551470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2876" y="461077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65171" y="5002160"/>
            <a:ext cx="6261657" cy="7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বাংলা চাই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8" y="1623291"/>
            <a:ext cx="2375256" cy="301851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3616658" y="1623291"/>
            <a:ext cx="2088106" cy="3018514"/>
          </a:xfrm>
          <a:prstGeom prst="roundRect">
            <a:avLst>
              <a:gd name="adj" fmla="val 0"/>
            </a:avLst>
          </a:prstGeom>
          <a:blipFill>
            <a:blip r:embed="rId6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12075"/>
          <a:stretch/>
        </p:blipFill>
        <p:spPr>
          <a:xfrm>
            <a:off x="5910444" y="1623291"/>
            <a:ext cx="5390604" cy="30185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4841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11" y="6173930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" y="36275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239" y="283330"/>
            <a:ext cx="6649792" cy="6272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5735782" y="1769458"/>
            <a:ext cx="49080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বঙ্গবাণী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2952089" y="2673182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172692"/>
            <a:ext cx="2571502" cy="273294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754642" y="3213979"/>
            <a:ext cx="2006376" cy="259261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213980"/>
            <a:ext cx="2966621" cy="2542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470288"/>
            <a:ext cx="3948460" cy="2336306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345275"/>
            <a:ext cx="3438458" cy="2461319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210814" y="698593"/>
            <a:ext cx="3015419" cy="522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1415068" y="6150381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6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662717" y="253682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লেখক 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83149" y="306736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নতুন শব্দের অর্থ বলতে পারবে।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03581" y="3638568"/>
            <a:ext cx="100371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প্রতি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 প্রদর্শনের গুরুত্ব সম্পর্কে  জানতে পারবে।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952" y="6132907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866" y="6124725"/>
            <a:ext cx="639769" cy="479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25042" y="2454976"/>
            <a:ext cx="2394717" cy="16133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হাকিম 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39245" y="474010"/>
            <a:ext cx="3043492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sz="24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আনুমানিক ১৬২০ সালে </a:t>
            </a:r>
            <a:endParaRPr lang="bn-BD" sz="24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329768" y="4239035"/>
            <a:ext cx="285595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মধ্যযুগের কবি 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১৬৯০ সালে 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62179" y="2169588"/>
            <a:ext cx="2417367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 কবিতায় অনুপম ব্যক্তির পরিচয় মেলে।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– সন্দ্বীপের সুধারামপুর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747674" y="4068311"/>
            <a:ext cx="3862232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 কাব্য</a:t>
            </a:r>
            <a:r>
              <a:rPr lang="bn-IN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ইউসুপ জোলেখা,লালমতি,সয়ফুলমুলক,শিহাবুদ্দিন নামা,কারবালা,শহরনামা </a:t>
            </a:r>
            <a:r>
              <a:rPr lang="bn-IN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5860530" y="4435973"/>
            <a:ext cx="2218614" cy="1479421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 কাব্যগ্রন্থ</a:t>
            </a:r>
          </a:p>
          <a:p>
            <a:pPr algn="ctr"/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নূরনামা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7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595080" y="1518192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p Ribbon 9"/>
          <p:cNvSpPr/>
          <p:nvPr/>
        </p:nvSpPr>
        <p:spPr>
          <a:xfrm>
            <a:off x="2074287" y="482396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2305" y="5055382"/>
            <a:ext cx="89072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হাকিম কোথায় জন্ম গ্রহণ করেন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5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27" y="6003832"/>
            <a:ext cx="948520" cy="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1518528">
            <a:off x="7865993" y="689830"/>
            <a:ext cx="2672365" cy="1555929"/>
          </a:xfrm>
          <a:prstGeom prst="cloudCallout">
            <a:avLst>
              <a:gd name="adj1" fmla="val -31412"/>
              <a:gd name="adj2" fmla="val 89379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2893" y="2710187"/>
            <a:ext cx="2840418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বঙ্গবাণী</a:t>
            </a:r>
          </a:p>
          <a:p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0783" y="4501873"/>
            <a:ext cx="387865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হাকিম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/>
          <a:stretch/>
        </p:blipFill>
        <p:spPr>
          <a:xfrm>
            <a:off x="654043" y="1045983"/>
            <a:ext cx="6974177" cy="4575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1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709</Words>
  <Application>Microsoft Office PowerPoint</Application>
  <PresentationFormat>Widescreen</PresentationFormat>
  <Paragraphs>123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143</cp:revision>
  <dcterms:created xsi:type="dcterms:W3CDTF">2020-01-04T06:51:20Z</dcterms:created>
  <dcterms:modified xsi:type="dcterms:W3CDTF">2020-03-23T07:55:26Z</dcterms:modified>
</cp:coreProperties>
</file>