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 id="258" r:id="rId4"/>
    <p:sldId id="259" r:id="rId5"/>
    <p:sldId id="261" r:id="rId6"/>
    <p:sldId id="262" r:id="rId7"/>
    <p:sldId id="267" r:id="rId8"/>
    <p:sldId id="264" r:id="rId9"/>
    <p:sldId id="265" r:id="rId10"/>
    <p:sldId id="263" r:id="rId11"/>
    <p:sldId id="266"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222" y="14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3/25/2020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3.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8991600" cy="6781800"/>
          </a:xfrm>
          <a:prstGeom prst="rect">
            <a:avLst/>
          </a:prstGeom>
        </p:spPr>
      </p:pic>
      <p:sp>
        <p:nvSpPr>
          <p:cNvPr id="2" name="TextBox 1"/>
          <p:cNvSpPr txBox="1"/>
          <p:nvPr/>
        </p:nvSpPr>
        <p:spPr>
          <a:xfrm>
            <a:off x="990600" y="1066800"/>
            <a:ext cx="6248400" cy="1015663"/>
          </a:xfrm>
          <a:prstGeom prst="rect">
            <a:avLst/>
          </a:prstGeom>
          <a:solidFill>
            <a:schemeClr val="bg1"/>
          </a:solidFill>
        </p:spPr>
        <p:txBody>
          <a:bodyPr wrap="square" rtlCol="0" anchor="b">
            <a:spAutoFit/>
          </a:bodyPr>
          <a:lstStyle/>
          <a:p>
            <a:pPr algn="ctr"/>
            <a:r>
              <a:rPr lang="bn-IN" sz="6000" b="1" dirty="0" smtClean="0">
                <a:latin typeface="NikoshBAN" pitchFamily="2" charset="0"/>
                <a:cs typeface="NikoshBAN" pitchFamily="2" charset="0"/>
              </a:rPr>
              <a:t>সবাইকে স্বাগতম</a:t>
            </a:r>
            <a:r>
              <a:rPr lang="en-US" sz="6000" b="1" dirty="0" smtClean="0">
                <a:latin typeface="NikoshBAN" pitchFamily="2" charset="0"/>
                <a:cs typeface="NikoshBAN" pitchFamily="2" charset="0"/>
              </a:rPr>
              <a:t> </a:t>
            </a:r>
            <a:endParaRPr lang="en-US" sz="6000" b="1" dirty="0">
              <a:latin typeface="NikoshBAN" pitchFamily="2" charset="0"/>
              <a:cs typeface="NikoshBAN" pitchFamily="2" charset="0"/>
            </a:endParaRPr>
          </a:p>
        </p:txBody>
      </p:sp>
    </p:spTree>
    <p:extLst>
      <p:ext uri="{BB962C8B-B14F-4D97-AF65-F5344CB8AC3E}">
        <p14:creationId xmlns:p14="http://schemas.microsoft.com/office/powerpoint/2010/main" val="86331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audio>
                                      <p:cMediaNode vol="81000">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3)">
                                      <p:cBhvr>
                                        <p:cTn id="12"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audio>
                                      <p:cMediaNode vol="94000">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53496"/>
            <a:ext cx="9144000" cy="6309420"/>
          </a:xfrm>
          <a:prstGeom prst="rect">
            <a:avLst/>
          </a:prstGeom>
          <a:solidFill>
            <a:srgbClr val="FFC000"/>
          </a:solidFill>
        </p:spPr>
        <p:txBody>
          <a:bodyPr wrap="square">
            <a:spAutoFit/>
          </a:bodyPr>
          <a:lstStyle/>
          <a:p>
            <a:r>
              <a:rPr lang="bn-IN" sz="4000" b="1" dirty="0">
                <a:solidFill>
                  <a:srgbClr val="FF0000"/>
                </a:solidFill>
                <a:latin typeface="NikoshBAN" pitchFamily="2" charset="0"/>
                <a:cs typeface="NikoshBAN" pitchFamily="2" charset="0"/>
              </a:rPr>
              <a:t>ক্লোরোপ্লাস্ট, ক্রোমোপ্লাস্ট ও লিউকোপ্লাস্টের তুলনাঃ</a:t>
            </a:r>
            <a:endParaRPr lang="bn-IN" sz="4000" b="1" dirty="0">
              <a:solidFill>
                <a:srgbClr val="FF0000"/>
              </a:solidFill>
              <a:latin typeface="NikoshBAN" pitchFamily="2" charset="0"/>
              <a:cs typeface="NikoshBAN" pitchFamily="2" charset="0"/>
            </a:endParaRPr>
          </a:p>
          <a:p>
            <a:r>
              <a:rPr lang="bn-IN" sz="2800" dirty="0">
                <a:latin typeface="NikoshBAN" pitchFamily="2" charset="0"/>
                <a:cs typeface="NikoshBAN" pitchFamily="2" charset="0"/>
              </a:rPr>
              <a:t>১. সবুজ রঙের প্লাস্টিড হল ক্লোরোপ্লাস্ট, কিন্তু ক্রোমোপ্লাস্ট হলো সবুজ ছাড়া অন্য যেকোন বর্নের প্লাস্টিড। অন্যদিকে বর্নহীন প্লাস্টিড হলো লিউকোপ্লাস্ট।</a:t>
            </a:r>
          </a:p>
          <a:p>
            <a:r>
              <a:rPr lang="bn-IN" sz="2800" dirty="0">
                <a:latin typeface="NikoshBAN" pitchFamily="2" charset="0"/>
                <a:cs typeface="NikoshBAN" pitchFamily="2" charset="0"/>
              </a:rPr>
              <a:t>২. ক্লোরোপ্লাস্ট পাওয়া যায় উদ্ভিদের পাতা, কচিকান্ড ও অন্যান্য সবুজ অংশে, কিন্তু ক্রোমোপ্লাস্ট পাওয়া যায় রঙিন ফুল, পাতা ও গাজরের মূলে। অপরদিকে লিউকোপ্লাস্ট থাকে মূল,ভ্রূন, জননকোষ যেখানে সূর্যের আলো পৌছায় না।</a:t>
            </a:r>
          </a:p>
          <a:p>
            <a:r>
              <a:rPr lang="bn-IN" sz="2800" dirty="0">
                <a:latin typeface="NikoshBAN" pitchFamily="2" charset="0"/>
                <a:cs typeface="NikoshBAN" pitchFamily="2" charset="0"/>
              </a:rPr>
              <a:t>৩. ক্লোরোপ্লাস্ট খাদ্য তৈরি করে আর ক্রোমোপ্লাস্ট পরাগায়নে সহয়তা করে কিন্তু লিউকোপ্লাস্ট খাদ্য সঞ্চয় করে।</a:t>
            </a:r>
          </a:p>
          <a:p>
            <a:r>
              <a:rPr lang="bn-IN" sz="2800" dirty="0">
                <a:latin typeface="NikoshBAN" pitchFamily="2" charset="0"/>
                <a:cs typeface="NikoshBAN" pitchFamily="2" charset="0"/>
              </a:rPr>
              <a:t>৪. ক্যারোটিনয়েড ক্লোরোপ্লাস্টে, জ্যান্থোফিল ও ক্যারোটিন ক্রোমোপ্লাস্টে রঞ্জক পদার্থ হিসেবে থাকে।</a:t>
            </a:r>
          </a:p>
          <a:p>
            <a:r>
              <a:rPr lang="bn-IN" sz="2800" dirty="0">
                <a:latin typeface="NikoshBAN" pitchFamily="2" charset="0"/>
                <a:cs typeface="NikoshBAN" pitchFamily="2" charset="0"/>
              </a:rPr>
              <a:t>৫. ক্লোরোপ্লাস্ট হতে ক্রোমোপ্লাস্টে রূপান্তর ঘটতে পারে। আবার লিউকোপ্লাস্ট</a:t>
            </a:r>
          </a:p>
          <a:p>
            <a:r>
              <a:rPr lang="bn-IN" sz="2800" dirty="0">
                <a:latin typeface="NikoshBAN" pitchFamily="2" charset="0"/>
                <a:cs typeface="NikoshBAN" pitchFamily="2" charset="0"/>
              </a:rPr>
              <a:t>হতে ক্রোমোপ্লাস্ট বা ক্লোরোপ্লাস্টে রূপান্তর ঘটতে পারে। কিন্তু ক্রোমোপ্লাস্ট  বা  লিউকোপ্লাস্ট হতে সাধারনত ক্লোরোপ্লাস্টে রূপান্তর ঘটেনা। তবে আলোর সংস্পর্শে আসলে লিউকোপ্লাস্ট ক্লোরোপ্লাস্টে রূপান্তর ঘটে।</a:t>
            </a:r>
          </a:p>
        </p:txBody>
      </p:sp>
    </p:spTree>
    <p:extLst>
      <p:ext uri="{BB962C8B-B14F-4D97-AF65-F5344CB8AC3E}">
        <p14:creationId xmlns:p14="http://schemas.microsoft.com/office/powerpoint/2010/main" val="2181478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51176"/>
            <a:ext cx="8763000" cy="4647426"/>
          </a:xfrm>
          <a:prstGeom prst="rect">
            <a:avLst/>
          </a:prstGeom>
          <a:solidFill>
            <a:srgbClr val="FFFF00"/>
          </a:solidFill>
        </p:spPr>
        <p:txBody>
          <a:bodyPr wrap="square">
            <a:spAutoFit/>
          </a:bodyPr>
          <a:lstStyle/>
          <a:p>
            <a:r>
              <a:rPr lang="bn-IN" sz="4000" b="1" dirty="0">
                <a:solidFill>
                  <a:srgbClr val="FF0000"/>
                </a:solidFill>
                <a:latin typeface="NikoshBAN" pitchFamily="2" charset="0"/>
                <a:cs typeface="NikoshBAN" pitchFamily="2" charset="0"/>
              </a:rPr>
              <a:t>প্লাস্টিড / ক্লোরোপ্লাস্টের কাজঃ</a:t>
            </a:r>
            <a:endParaRPr lang="bn-IN" sz="4000" b="1" dirty="0">
              <a:solidFill>
                <a:srgbClr val="FF0000"/>
              </a:solidFill>
              <a:latin typeface="NikoshBAN" pitchFamily="2" charset="0"/>
              <a:cs typeface="NikoshBAN" pitchFamily="2" charset="0"/>
            </a:endParaRPr>
          </a:p>
          <a:p>
            <a:r>
              <a:rPr lang="bn-IN" sz="3200" dirty="0">
                <a:latin typeface="NikoshBAN" pitchFamily="2" charset="0"/>
                <a:cs typeface="NikoshBAN" pitchFamily="2" charset="0"/>
              </a:rPr>
              <a:t>১. সালোকসংশ্লেষন প্রক্রিয়ায় শর্করা জাতীয় খাদ্য তৈরি করা ক্লোরোপ্লাস্টের কাজ।</a:t>
            </a:r>
          </a:p>
          <a:p>
            <a:r>
              <a:rPr lang="bn-IN" sz="3200" dirty="0">
                <a:latin typeface="NikoshBAN" pitchFamily="2" charset="0"/>
                <a:cs typeface="NikoshBAN" pitchFamily="2" charset="0"/>
              </a:rPr>
              <a:t>২. উদ্ভিদের জন্য প্রয়োজনীয় খাদ্য সঞ্চয় করা ।</a:t>
            </a:r>
          </a:p>
          <a:p>
            <a:r>
              <a:rPr lang="bn-IN" sz="3200" dirty="0">
                <a:latin typeface="NikoshBAN" pitchFamily="2" charset="0"/>
                <a:cs typeface="NikoshBAN" pitchFamily="2" charset="0"/>
              </a:rPr>
              <a:t>৩. উদ্ভিদকে বর্নময় এবং আর্কষনীয় করে এর মূল্য বৃদ্ধি করে এবং দৃষ্টি নন্দন করে তোলে।</a:t>
            </a:r>
          </a:p>
          <a:p>
            <a:r>
              <a:rPr lang="bn-IN" sz="3200" dirty="0">
                <a:latin typeface="NikoshBAN" pitchFamily="2" charset="0"/>
                <a:cs typeface="NikoshBAN" pitchFamily="2" charset="0"/>
              </a:rPr>
              <a:t>৪. ফুল, পাতা ও ফলকে রঙিন ও সুন্দর করে কীটপতঙ্গকে আকৃষ্ট করে যেন পরাগায়ন সহজ হয় ও ফল, বীজের বিস্তার হয়।</a:t>
            </a:r>
          </a:p>
          <a:p>
            <a:r>
              <a:rPr lang="bn-IN" sz="3200" dirty="0">
                <a:latin typeface="NikoshBAN" pitchFamily="2" charset="0"/>
                <a:cs typeface="NikoshBAN" pitchFamily="2" charset="0"/>
              </a:rPr>
              <a:t>৫. ফটোফসফোরাইলেশন ও ফটোরেসপিরেশনে সাহায্য করে।</a:t>
            </a:r>
          </a:p>
        </p:txBody>
      </p:sp>
    </p:spTree>
    <p:extLst>
      <p:ext uri="{BB962C8B-B14F-4D97-AF65-F5344CB8AC3E}">
        <p14:creationId xmlns:p14="http://schemas.microsoft.com/office/powerpoint/2010/main" val="3417365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6179" y="1447800"/>
            <a:ext cx="5943600" cy="830997"/>
          </a:xfrm>
          <a:prstGeom prst="rect">
            <a:avLst/>
          </a:prstGeom>
          <a:solidFill>
            <a:srgbClr val="7030A0"/>
          </a:solidFill>
        </p:spPr>
        <p:txBody>
          <a:bodyPr wrap="square" rtlCol="0">
            <a:spAutoFit/>
          </a:bodyPr>
          <a:lstStyle/>
          <a:p>
            <a:pPr algn="ctr"/>
            <a:r>
              <a:rPr lang="bn-IN" sz="4800" dirty="0" smtClean="0">
                <a:latin typeface="NikoshBAN" pitchFamily="2" charset="0"/>
                <a:cs typeface="NikoshBAN" pitchFamily="2" charset="0"/>
              </a:rPr>
              <a:t>দলগত কাজ ,</a:t>
            </a:r>
            <a:r>
              <a:rPr lang="bn-IN" dirty="0" smtClean="0">
                <a:latin typeface="NikoshBAN" pitchFamily="2" charset="0"/>
                <a:cs typeface="NikoshBAN" pitchFamily="2" charset="0"/>
              </a:rPr>
              <a:t>সময়ঃ১০মিনিট </a:t>
            </a:r>
            <a:endParaRPr lang="en-US" dirty="0">
              <a:latin typeface="NikoshBAN" pitchFamily="2" charset="0"/>
              <a:cs typeface="NikoshBAN" pitchFamily="2" charset="0"/>
            </a:endParaRPr>
          </a:p>
        </p:txBody>
      </p:sp>
      <p:sp>
        <p:nvSpPr>
          <p:cNvPr id="5" name="TextBox 4"/>
          <p:cNvSpPr txBox="1"/>
          <p:nvPr/>
        </p:nvSpPr>
        <p:spPr>
          <a:xfrm>
            <a:off x="533400" y="2895600"/>
            <a:ext cx="7239000" cy="1323439"/>
          </a:xfrm>
          <a:prstGeom prst="rect">
            <a:avLst/>
          </a:prstGeom>
          <a:noFill/>
        </p:spPr>
        <p:txBody>
          <a:bodyPr wrap="square" rtlCol="0">
            <a:spAutoFit/>
          </a:bodyPr>
          <a:lstStyle/>
          <a:p>
            <a:r>
              <a:rPr lang="bn-IN" sz="4000" dirty="0" smtClean="0">
                <a:solidFill>
                  <a:srgbClr val="002060"/>
                </a:solidFill>
                <a:latin typeface="NikoshBAN" pitchFamily="2" charset="0"/>
                <a:cs typeface="NikoshBAN" pitchFamily="2" charset="0"/>
              </a:rPr>
              <a:t>১।ক্লোরোপ্লাস্টের চিহ্নিত চিত্র অঙ্কন কর। </a:t>
            </a:r>
          </a:p>
          <a:p>
            <a:r>
              <a:rPr lang="bn-IN" sz="4000" dirty="0" smtClean="0">
                <a:solidFill>
                  <a:srgbClr val="002060"/>
                </a:solidFill>
                <a:latin typeface="NikoshBAN" pitchFamily="2" charset="0"/>
                <a:cs typeface="NikoshBAN" pitchFamily="2" charset="0"/>
              </a:rPr>
              <a:t>২।ক্লোরোপ্লাস্টের ৫টি কাজ লেখ।</a:t>
            </a:r>
            <a:endParaRPr lang="en-US" sz="40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1702105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447800"/>
            <a:ext cx="4876800" cy="830997"/>
          </a:xfrm>
          <a:prstGeom prst="rect">
            <a:avLst/>
          </a:prstGeom>
          <a:noFill/>
        </p:spPr>
        <p:txBody>
          <a:bodyPr wrap="square" rtlCol="0">
            <a:spAutoFit/>
          </a:bodyPr>
          <a:lstStyle/>
          <a:p>
            <a:pPr algn="ctr"/>
            <a:r>
              <a:rPr lang="bn-IN" sz="4800" b="1" dirty="0" smtClean="0">
                <a:solidFill>
                  <a:srgbClr val="FF0000"/>
                </a:solidFill>
                <a:latin typeface="NikoshBAN" pitchFamily="2" charset="0"/>
                <a:cs typeface="NikoshBAN" pitchFamily="2" charset="0"/>
              </a:rPr>
              <a:t>বাড়ির কাজ </a:t>
            </a:r>
            <a:endParaRPr lang="en-US" sz="4800" b="1" dirty="0">
              <a:solidFill>
                <a:srgbClr val="FF0000"/>
              </a:solidFill>
              <a:latin typeface="NikoshBAN" pitchFamily="2" charset="0"/>
              <a:cs typeface="NikoshBAN" pitchFamily="2" charset="0"/>
            </a:endParaRPr>
          </a:p>
        </p:txBody>
      </p:sp>
      <p:sp>
        <p:nvSpPr>
          <p:cNvPr id="3" name="TextBox 2"/>
          <p:cNvSpPr txBox="1"/>
          <p:nvPr/>
        </p:nvSpPr>
        <p:spPr>
          <a:xfrm>
            <a:off x="1143000" y="2514600"/>
            <a:ext cx="7239000" cy="707886"/>
          </a:xfrm>
          <a:prstGeom prst="rect">
            <a:avLst/>
          </a:prstGeom>
          <a:noFill/>
        </p:spPr>
        <p:txBody>
          <a:bodyPr wrap="square" rtlCol="0">
            <a:spAutoFit/>
          </a:bodyPr>
          <a:lstStyle/>
          <a:p>
            <a:r>
              <a:rPr lang="bn-IN" sz="4000" dirty="0" smtClean="0">
                <a:latin typeface="NikoshBAN" pitchFamily="2" charset="0"/>
                <a:cs typeface="NikoshBAN" pitchFamily="2" charset="0"/>
              </a:rPr>
              <a:t>উদ্ভিদের জীবনে প্লাস্টিডের গুরুত্ব বিশ্লেষণ কর।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3510690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381000" y="1219200"/>
            <a:ext cx="8534400" cy="525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2590800" y="3549080"/>
            <a:ext cx="4038600" cy="830997"/>
          </a:xfrm>
          <a:prstGeom prst="rect">
            <a:avLst/>
          </a:prstGeom>
          <a:no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800" dirty="0" smtClean="0">
                <a:solidFill>
                  <a:srgbClr val="002060"/>
                </a:solidFill>
                <a:latin typeface="NikoshBAN" pitchFamily="2" charset="0"/>
                <a:cs typeface="NikoshBAN" pitchFamily="2" charset="0"/>
              </a:rPr>
              <a:t>সবাইকে ধন্যবাদ</a:t>
            </a:r>
            <a:endParaRPr lang="en-US" sz="48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6144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repeatCount="2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818" y="1066800"/>
            <a:ext cx="3276600" cy="4648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TextBox 2"/>
          <p:cNvSpPr txBox="1"/>
          <p:nvPr/>
        </p:nvSpPr>
        <p:spPr>
          <a:xfrm>
            <a:off x="0" y="2946372"/>
            <a:ext cx="5084618" cy="3508653"/>
          </a:xfrm>
          <a:prstGeom prst="rect">
            <a:avLst/>
          </a:prstGeom>
          <a:noFill/>
        </p:spPr>
        <p:txBody>
          <a:bodyPr wrap="square" rtlCol="0">
            <a:spAutoFit/>
          </a:bodyPr>
          <a:lstStyle/>
          <a:p>
            <a:r>
              <a:rPr lang="en-US" sz="3200" dirty="0" smtClean="0">
                <a:latin typeface="NikoshBAN" pitchFamily="2" charset="0"/>
                <a:cs typeface="NikoshBAN" pitchFamily="2" charset="0"/>
              </a:rPr>
              <a:t>   </a:t>
            </a:r>
            <a:r>
              <a:rPr lang="bn-IN" sz="5400" dirty="0" smtClean="0">
                <a:latin typeface="NikoshBAN" pitchFamily="2" charset="0"/>
                <a:cs typeface="NikoshBAN" pitchFamily="2" charset="0"/>
              </a:rPr>
              <a:t>খান ইমামুল ইসলাম </a:t>
            </a:r>
          </a:p>
          <a:p>
            <a:r>
              <a:rPr lang="en-US" sz="3200" dirty="0" smtClean="0">
                <a:latin typeface="NikoshBAN" pitchFamily="2" charset="0"/>
                <a:cs typeface="NikoshBAN" pitchFamily="2" charset="0"/>
              </a:rPr>
              <a:t>   </a:t>
            </a:r>
            <a:r>
              <a:rPr lang="bn-IN" sz="4800" dirty="0" smtClean="0">
                <a:latin typeface="NikoshBAN" pitchFamily="2" charset="0"/>
                <a:cs typeface="NikoshBAN" pitchFamily="2" charset="0"/>
              </a:rPr>
              <a:t>সহকারী শিক্ষক</a:t>
            </a:r>
          </a:p>
          <a:p>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গোহালা টি,সি,এ,এল উচ্চ</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বিদ্যালয় </a:t>
            </a:r>
          </a:p>
          <a:p>
            <a:r>
              <a:rPr lang="en-US" sz="3200" dirty="0" smtClean="0">
                <a:latin typeface="NikoshBAN" pitchFamily="2" charset="0"/>
                <a:cs typeface="NikoshBAN" pitchFamily="2" charset="0"/>
              </a:rPr>
              <a:t>   </a:t>
            </a:r>
            <a:r>
              <a:rPr lang="bn-IN" sz="4800" dirty="0" smtClean="0">
                <a:latin typeface="NikoshBAN" pitchFamily="2" charset="0"/>
                <a:cs typeface="NikoshBAN" pitchFamily="2" charset="0"/>
              </a:rPr>
              <a:t>মুকসুদপুর ,গোপালগঞ্জ</a:t>
            </a:r>
            <a:r>
              <a:rPr lang="bn-IN" sz="3200" dirty="0" smtClean="0">
                <a:latin typeface="NikoshBAN" pitchFamily="2" charset="0"/>
                <a:cs typeface="NikoshBAN" pitchFamily="2" charset="0"/>
              </a:rPr>
              <a:t>।</a:t>
            </a:r>
          </a:p>
          <a:p>
            <a:r>
              <a:rPr lang="en-US" sz="3200" dirty="0" smtClean="0">
                <a:latin typeface="NikoshBAN" pitchFamily="2" charset="0"/>
                <a:cs typeface="NikoshBAN" pitchFamily="2" charset="0"/>
              </a:rPr>
              <a:t>   </a:t>
            </a:r>
            <a:r>
              <a:rPr lang="bn-IN" sz="4000" dirty="0" smtClean="0">
                <a:latin typeface="NikoshBAN" pitchFamily="2" charset="0"/>
                <a:cs typeface="NikoshBAN" pitchFamily="2" charset="0"/>
              </a:rPr>
              <a:t>মোবাইলঃ০১৭১১-২২২৯৩৪</a:t>
            </a:r>
          </a:p>
        </p:txBody>
      </p:sp>
      <p:sp>
        <p:nvSpPr>
          <p:cNvPr id="5" name="TextBox 4"/>
          <p:cNvSpPr txBox="1"/>
          <p:nvPr/>
        </p:nvSpPr>
        <p:spPr>
          <a:xfrm>
            <a:off x="762000" y="1371600"/>
            <a:ext cx="3886200" cy="923330"/>
          </a:xfrm>
          <a:prstGeom prst="rect">
            <a:avLst/>
          </a:prstGeom>
          <a:noFill/>
        </p:spPr>
        <p:txBody>
          <a:bodyPr wrap="square" rtlCol="0">
            <a:spAutoFit/>
          </a:bodyPr>
          <a:lstStyle/>
          <a:p>
            <a:r>
              <a:rPr lang="bn-IN" sz="5400" dirty="0" smtClean="0">
                <a:latin typeface="NikoshBAN" pitchFamily="2" charset="0"/>
                <a:cs typeface="NikoshBAN" pitchFamily="2" charset="0"/>
              </a:rPr>
              <a:t>শিক্ষক পরিচিতি </a:t>
            </a:r>
            <a:endParaRPr lang="en-US" sz="5400" dirty="0">
              <a:latin typeface="NikoshBAN" pitchFamily="2" charset="0"/>
              <a:cs typeface="NikoshBAN" pitchFamily="2" charset="0"/>
            </a:endParaRPr>
          </a:p>
        </p:txBody>
      </p:sp>
    </p:spTree>
    <p:extLst>
      <p:ext uri="{BB962C8B-B14F-4D97-AF65-F5344CB8AC3E}">
        <p14:creationId xmlns:p14="http://schemas.microsoft.com/office/powerpoint/2010/main" val="3050234269"/>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2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audio>
                                      <p:cMediaNode vol="90000">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219200" y="830460"/>
            <a:ext cx="6477000" cy="1219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24200" y="1163676"/>
            <a:ext cx="2667000" cy="830997"/>
          </a:xfrm>
          <a:prstGeom prst="rect">
            <a:avLst/>
          </a:prstGeom>
          <a:noFill/>
        </p:spPr>
        <p:txBody>
          <a:bodyPr wrap="square" rtlCol="0">
            <a:spAutoFit/>
          </a:bodyPr>
          <a:lstStyle/>
          <a:p>
            <a:pPr algn="ctr"/>
            <a:r>
              <a:rPr lang="bn-IN" sz="4800" dirty="0" smtClean="0">
                <a:solidFill>
                  <a:srgbClr val="FF0000"/>
                </a:solidFill>
                <a:latin typeface="NikoshBAN" pitchFamily="2" charset="0"/>
                <a:cs typeface="NikoshBAN" pitchFamily="2" charset="0"/>
              </a:rPr>
              <a:t>পাঠ পরিচিতি </a:t>
            </a:r>
            <a:endParaRPr lang="en-US" sz="4800" dirty="0">
              <a:solidFill>
                <a:srgbClr val="FF0000"/>
              </a:solidFill>
              <a:latin typeface="NikoshBAN" pitchFamily="2" charset="0"/>
              <a:cs typeface="NikoshBAN" pitchFamily="2" charset="0"/>
            </a:endParaRPr>
          </a:p>
        </p:txBody>
      </p:sp>
      <p:sp>
        <p:nvSpPr>
          <p:cNvPr id="5" name="TextBox 4"/>
          <p:cNvSpPr txBox="1"/>
          <p:nvPr/>
        </p:nvSpPr>
        <p:spPr>
          <a:xfrm>
            <a:off x="0" y="1969590"/>
            <a:ext cx="8991600" cy="4247317"/>
          </a:xfrm>
          <a:prstGeom prst="rect">
            <a:avLst/>
          </a:prstGeom>
          <a:noFill/>
        </p:spPr>
        <p:txBody>
          <a:bodyPr wrap="square" rtlCol="0">
            <a:spAutoFit/>
          </a:bodyPr>
          <a:lstStyle/>
          <a:p>
            <a:r>
              <a:rPr lang="bn-IN" sz="5400" dirty="0" smtClean="0">
                <a:latin typeface="NikoshBAN" pitchFamily="2" charset="0"/>
                <a:cs typeface="NikoshBAN" pitchFamily="2" charset="0"/>
              </a:rPr>
              <a:t>শ্রেণিঃ নবম </a:t>
            </a:r>
          </a:p>
          <a:p>
            <a:r>
              <a:rPr lang="bn-IN" sz="5400" dirty="0" smtClean="0">
                <a:latin typeface="NikoshBAN" pitchFamily="2" charset="0"/>
                <a:cs typeface="NikoshBAN" pitchFamily="2" charset="0"/>
              </a:rPr>
              <a:t>বিষয়ঃ জীববিজ্ঞান</a:t>
            </a:r>
          </a:p>
          <a:p>
            <a:r>
              <a:rPr lang="bn-IN" sz="5400" dirty="0" smtClean="0">
                <a:latin typeface="NikoshBAN" pitchFamily="2" charset="0"/>
                <a:cs typeface="NikoshBAN" pitchFamily="2" charset="0"/>
              </a:rPr>
              <a:t>অধ্যায়ঃ ২য়</a:t>
            </a:r>
          </a:p>
          <a:p>
            <a:r>
              <a:rPr lang="bn-IN" sz="5400" dirty="0" smtClean="0">
                <a:latin typeface="NikoshBAN" pitchFamily="2" charset="0"/>
                <a:cs typeface="NikoshBAN" pitchFamily="2" charset="0"/>
              </a:rPr>
              <a:t>পাঠঃ ২</a:t>
            </a:r>
          </a:p>
          <a:p>
            <a:r>
              <a:rPr lang="bn-IN" sz="5400" dirty="0" smtClean="0">
                <a:latin typeface="NikoshBAN" pitchFamily="2" charset="0"/>
                <a:cs typeface="NikoshBAN" pitchFamily="2" charset="0"/>
              </a:rPr>
              <a:t>সময়ঃ ৫০ মিনিট</a:t>
            </a:r>
          </a:p>
        </p:txBody>
      </p:sp>
    </p:spTree>
    <p:extLst>
      <p:ext uri="{BB962C8B-B14F-4D97-AF65-F5344CB8AC3E}">
        <p14:creationId xmlns:p14="http://schemas.microsoft.com/office/powerpoint/2010/main" val="1273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repeatCount="2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14401"/>
            <a:ext cx="8458199" cy="33337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248150"/>
            <a:ext cx="8305800" cy="2266949"/>
          </a:xfrm>
          <a:prstGeom prst="rect">
            <a:avLst/>
          </a:prstGeom>
        </p:spPr>
      </p:pic>
    </p:spTree>
    <p:extLst>
      <p:ext uri="{BB962C8B-B14F-4D97-AF65-F5344CB8AC3E}">
        <p14:creationId xmlns:p14="http://schemas.microsoft.com/office/powerpoint/2010/main" val="1797403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28600" y="1219200"/>
            <a:ext cx="8229600"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14959" y="1329142"/>
            <a:ext cx="6096000" cy="923330"/>
          </a:xfrm>
          <a:prstGeom prst="rect">
            <a:avLst/>
          </a:prstGeom>
          <a:noFill/>
        </p:spPr>
        <p:txBody>
          <a:bodyPr wrap="square" rtlCol="0">
            <a:spAutoFit/>
          </a:bodyPr>
          <a:lstStyle/>
          <a:p>
            <a:pPr algn="ctr"/>
            <a:r>
              <a:rPr lang="bn-IN" sz="5400" dirty="0" smtClean="0">
                <a:latin typeface="NikoshBAN" pitchFamily="2" charset="0"/>
                <a:cs typeface="NikoshBAN" pitchFamily="2" charset="0"/>
              </a:rPr>
              <a:t>শিখনফল </a:t>
            </a:r>
            <a:endParaRPr lang="en-US" sz="5400" dirty="0">
              <a:latin typeface="NikoshBAN" pitchFamily="2" charset="0"/>
              <a:cs typeface="NikoshBAN" pitchFamily="2" charset="0"/>
            </a:endParaRPr>
          </a:p>
        </p:txBody>
      </p:sp>
      <p:sp>
        <p:nvSpPr>
          <p:cNvPr id="4" name="TextBox 3"/>
          <p:cNvSpPr txBox="1"/>
          <p:nvPr/>
        </p:nvSpPr>
        <p:spPr>
          <a:xfrm>
            <a:off x="152400" y="2240592"/>
            <a:ext cx="8305800" cy="5078313"/>
          </a:xfrm>
          <a:prstGeom prst="rect">
            <a:avLst/>
          </a:prstGeom>
          <a:noFill/>
        </p:spPr>
        <p:txBody>
          <a:bodyPr wrap="square" rtlCol="0">
            <a:spAutoFit/>
          </a:bodyPr>
          <a:lstStyle/>
          <a:p>
            <a:r>
              <a:rPr lang="bn-IN" sz="3600" dirty="0" smtClean="0">
                <a:latin typeface="NikoshBAN" pitchFamily="2" charset="0"/>
                <a:cs typeface="NikoshBAN" pitchFamily="2" charset="0"/>
              </a:rPr>
              <a:t>এই পাঠ শেষে শিক্ষার্থীরা---------------- </a:t>
            </a:r>
          </a:p>
          <a:p>
            <a:pPr marL="571500" indent="-571500">
              <a:buFont typeface="Wingdings" pitchFamily="2" charset="2"/>
              <a:buChar char="v"/>
            </a:pPr>
            <a:r>
              <a:rPr lang="bn-IN" sz="3600" dirty="0" smtClean="0">
                <a:latin typeface="NikoshBAN" pitchFamily="2" charset="0"/>
                <a:cs typeface="NikoshBAN" pitchFamily="2" charset="0"/>
              </a:rPr>
              <a:t>প্লাস্টিড কী তা বলতে পারবে।</a:t>
            </a:r>
          </a:p>
          <a:p>
            <a:pPr marL="571500" indent="-571500">
              <a:buFont typeface="Wingdings" pitchFamily="2" charset="2"/>
              <a:buChar char="v"/>
            </a:pPr>
            <a:endParaRPr lang="bn-IN" sz="3600" dirty="0">
              <a:latin typeface="NikoshBAN" pitchFamily="2" charset="0"/>
              <a:cs typeface="NikoshBAN" pitchFamily="2" charset="0"/>
            </a:endParaRPr>
          </a:p>
          <a:p>
            <a:pPr marL="571500" indent="-571500">
              <a:buFont typeface="Wingdings" pitchFamily="2" charset="2"/>
              <a:buChar char="v"/>
            </a:pPr>
            <a:r>
              <a:rPr lang="bn-IN" sz="3600" dirty="0" smtClean="0">
                <a:latin typeface="NikoshBAN" pitchFamily="2" charset="0"/>
                <a:cs typeface="NikoshBAN" pitchFamily="2" charset="0"/>
              </a:rPr>
              <a:t>প্লাস্টিডের গঠন ব্যাখ্যা করতে পারবে। </a:t>
            </a:r>
          </a:p>
          <a:p>
            <a:pPr marL="571500" indent="-571500">
              <a:buFont typeface="Wingdings" pitchFamily="2" charset="2"/>
              <a:buChar char="v"/>
            </a:pPr>
            <a:endParaRPr lang="bn-IN" sz="3600" dirty="0">
              <a:latin typeface="NikoshBAN" pitchFamily="2" charset="0"/>
              <a:cs typeface="NikoshBAN" pitchFamily="2" charset="0"/>
            </a:endParaRPr>
          </a:p>
          <a:p>
            <a:pPr marL="571500" indent="-571500">
              <a:buFont typeface="Wingdings" pitchFamily="2" charset="2"/>
              <a:buChar char="v"/>
            </a:pPr>
            <a:r>
              <a:rPr lang="bn-IN" sz="3600" dirty="0" smtClean="0">
                <a:latin typeface="NikoshBAN" pitchFamily="2" charset="0"/>
                <a:cs typeface="NikoshBAN" pitchFamily="2" charset="0"/>
              </a:rPr>
              <a:t>প্লাস্টিডের শ্রেণীবিভাগ করতে পারবে।</a:t>
            </a:r>
          </a:p>
          <a:p>
            <a:pPr marL="571500" indent="-571500">
              <a:buFont typeface="Wingdings" pitchFamily="2" charset="2"/>
              <a:buChar char="v"/>
            </a:pPr>
            <a:endParaRPr lang="bn-IN" sz="3600" dirty="0">
              <a:latin typeface="NikoshBAN" pitchFamily="2" charset="0"/>
              <a:cs typeface="NikoshBAN" pitchFamily="2" charset="0"/>
            </a:endParaRPr>
          </a:p>
          <a:p>
            <a:pPr marL="571500" indent="-571500">
              <a:buFont typeface="Wingdings" pitchFamily="2" charset="2"/>
              <a:buChar char="v"/>
            </a:pPr>
            <a:r>
              <a:rPr lang="bn-IN" sz="3600" dirty="0" smtClean="0">
                <a:latin typeface="NikoshBAN" pitchFamily="2" charset="0"/>
                <a:cs typeface="NikoshBAN" pitchFamily="2" charset="0"/>
              </a:rPr>
              <a:t>প্লাস্টিডের গুরুত্ব বিশ্লেষণ করতে পারবে।</a:t>
            </a:r>
          </a:p>
          <a:p>
            <a:endParaRPr lang="bn-IN" dirty="0"/>
          </a:p>
          <a:p>
            <a:endParaRPr lang="en-US" dirty="0"/>
          </a:p>
        </p:txBody>
      </p:sp>
    </p:spTree>
    <p:extLst>
      <p:ext uri="{BB962C8B-B14F-4D97-AF65-F5344CB8AC3E}">
        <p14:creationId xmlns:p14="http://schemas.microsoft.com/office/powerpoint/2010/main" val="978922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93792"/>
            <a:ext cx="8382000" cy="1815882"/>
          </a:xfrm>
          <a:prstGeom prst="rect">
            <a:avLst/>
          </a:prstGeom>
        </p:spPr>
        <p:txBody>
          <a:bodyPr wrap="square">
            <a:spAutoFit/>
          </a:bodyPr>
          <a:lstStyle/>
          <a:p>
            <a:r>
              <a:rPr lang="bn-IN" sz="2800" b="1" dirty="0">
                <a:latin typeface="NikoshBAN" pitchFamily="2" charset="0"/>
                <a:cs typeface="NikoshBAN" pitchFamily="2" charset="0"/>
              </a:rPr>
              <a:t>সংগাঃ</a:t>
            </a:r>
            <a:endParaRPr lang="bn-IN" sz="2800" b="1" dirty="0">
              <a:latin typeface="NikoshBAN" pitchFamily="2" charset="0"/>
              <a:cs typeface="NikoshBAN" pitchFamily="2" charset="0"/>
            </a:endParaRPr>
          </a:p>
          <a:p>
            <a:r>
              <a:rPr lang="bn-IN" sz="2800" dirty="0">
                <a:latin typeface="NikoshBAN" pitchFamily="2" charset="0"/>
                <a:cs typeface="NikoshBAN" pitchFamily="2" charset="0"/>
              </a:rPr>
              <a:t>উদ্ভিদ কোষের সবচেয়ে বড় অঙ্গানু যা উদ্ভিদের জন্য খাদ্য প্রস্তুত, সঞ্চয় ও পরাগায়নে সাহায্য করে, তাকে প্লাস্টিড বলে। প্লাস্টিড উদ্ভিদ কোষের এক অনন্য বৈশিষ্ট্য।</a:t>
            </a:r>
          </a:p>
        </p:txBody>
      </p:sp>
      <p:sp>
        <p:nvSpPr>
          <p:cNvPr id="3" name="Rectangle 2"/>
          <p:cNvSpPr/>
          <p:nvPr/>
        </p:nvSpPr>
        <p:spPr>
          <a:xfrm>
            <a:off x="304800" y="3312116"/>
            <a:ext cx="8610600" cy="3323987"/>
          </a:xfrm>
          <a:prstGeom prst="rect">
            <a:avLst/>
          </a:prstGeom>
        </p:spPr>
        <p:txBody>
          <a:bodyPr wrap="square">
            <a:spAutoFit/>
          </a:bodyPr>
          <a:lstStyle/>
          <a:p>
            <a:endParaRPr lang="en-US" sz="1000" dirty="0"/>
          </a:p>
          <a:p>
            <a:r>
              <a:rPr lang="bn-IN" sz="4000" b="1" dirty="0" smtClean="0">
                <a:latin typeface="NikoshBAN" pitchFamily="2" charset="0"/>
                <a:cs typeface="NikoshBAN" pitchFamily="2" charset="0"/>
              </a:rPr>
              <a:t>প্রকারভেদঃ</a:t>
            </a:r>
            <a:endParaRPr lang="bn-IN" sz="4000" b="1" dirty="0">
              <a:latin typeface="NikoshBAN" pitchFamily="2" charset="0"/>
              <a:cs typeface="NikoshBAN" pitchFamily="2" charset="0"/>
            </a:endParaRPr>
          </a:p>
          <a:p>
            <a:r>
              <a:rPr lang="bn-IN" sz="4000" dirty="0">
                <a:latin typeface="NikoshBAN" pitchFamily="2" charset="0"/>
                <a:cs typeface="NikoshBAN" pitchFamily="2" charset="0"/>
              </a:rPr>
              <a:t>প্লাস্টিড তিন ধরনের-</a:t>
            </a:r>
          </a:p>
          <a:p>
            <a:r>
              <a:rPr lang="bn-IN" sz="4000" dirty="0">
                <a:latin typeface="NikoshBAN" pitchFamily="2" charset="0"/>
                <a:cs typeface="NikoshBAN" pitchFamily="2" charset="0"/>
              </a:rPr>
              <a:t>১. ক্লোরোপ্লাস্ট</a:t>
            </a:r>
          </a:p>
          <a:p>
            <a:r>
              <a:rPr lang="bn-IN" sz="4000" dirty="0">
                <a:latin typeface="NikoshBAN" pitchFamily="2" charset="0"/>
                <a:cs typeface="NikoshBAN" pitchFamily="2" charset="0"/>
              </a:rPr>
              <a:t>২. ক্রোমোপ্লাস্ট</a:t>
            </a:r>
          </a:p>
          <a:p>
            <a:r>
              <a:rPr lang="bn-IN" sz="4000" dirty="0">
                <a:latin typeface="NikoshBAN" pitchFamily="2" charset="0"/>
                <a:cs typeface="NikoshBAN" pitchFamily="2" charset="0"/>
              </a:rPr>
              <a:t>৩. লিউকোপ্লাস্ট</a:t>
            </a:r>
          </a:p>
        </p:txBody>
      </p:sp>
    </p:spTree>
    <p:extLst>
      <p:ext uri="{BB962C8B-B14F-4D97-AF65-F5344CB8AC3E}">
        <p14:creationId xmlns:p14="http://schemas.microsoft.com/office/powerpoint/2010/main" val="286849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wd">
                                    <p:tmPct val="10000"/>
                                  </p:iterate>
                                  <p:childTnLst>
                                    <p:animMotion origin="layout" path="M 0.35416 -0.10301 L -0.07917 -0.11412 " pathEditMode="relative" rAng="0" ptsTypes="AA">
                                      <p:cBhvr>
                                        <p:cTn id="6" dur="250" accel="50000" decel="50000" autoRev="1" fill="hold">
                                          <p:stCondLst>
                                            <p:cond delay="0"/>
                                          </p:stCondLst>
                                        </p:cTn>
                                        <p:tgtEl>
                                          <p:spTgt spid="3"/>
                                        </p:tgtEl>
                                        <p:attrNameLst>
                                          <p:attrName>ppt_x</p:attrName>
                                          <p:attrName>ppt_y</p:attrName>
                                        </p:attrNameLst>
                                      </p:cBhvr>
                                      <p:rCtr x="-21667" y="-556"/>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subTnLst>
                                    <p:set>
                                      <p:cBhvr override="childStyle">
                                        <p:cTn dur="1" fill="hold" display="0" masterRel="nextClick" afterEffect="1"/>
                                        <p:tgtEl>
                                          <p:spTgt spid="3"/>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371600"/>
            <a:ext cx="6248400" cy="707886"/>
          </a:xfrm>
          <a:prstGeom prst="rect">
            <a:avLst/>
          </a:prstGeom>
          <a:solidFill>
            <a:srgbClr val="00B0F0"/>
          </a:solidFill>
        </p:spPr>
        <p:txBody>
          <a:bodyPr wrap="square" rtlCol="0">
            <a:spAutoFit/>
          </a:bodyPr>
          <a:lstStyle/>
          <a:p>
            <a:pPr algn="ctr"/>
            <a:r>
              <a:rPr lang="bn-IN" sz="4000" dirty="0" smtClean="0">
                <a:latin typeface="NikoshBAN" pitchFamily="2" charset="0"/>
                <a:cs typeface="NikoshBAN" pitchFamily="2" charset="0"/>
              </a:rPr>
              <a:t>একক কাজ </a:t>
            </a:r>
            <a:endParaRPr lang="en-US" sz="4000" dirty="0">
              <a:latin typeface="NikoshBAN" pitchFamily="2" charset="0"/>
              <a:cs typeface="NikoshBAN" pitchFamily="2" charset="0"/>
            </a:endParaRPr>
          </a:p>
        </p:txBody>
      </p:sp>
      <p:sp>
        <p:nvSpPr>
          <p:cNvPr id="3" name="TextBox 2"/>
          <p:cNvSpPr txBox="1"/>
          <p:nvPr/>
        </p:nvSpPr>
        <p:spPr>
          <a:xfrm>
            <a:off x="1066800" y="2667000"/>
            <a:ext cx="6705600" cy="3970318"/>
          </a:xfrm>
          <a:prstGeom prst="rect">
            <a:avLst/>
          </a:prstGeom>
          <a:noFill/>
        </p:spPr>
        <p:txBody>
          <a:bodyPr wrap="square" rtlCol="0">
            <a:spAutoFit/>
          </a:bodyPr>
          <a:lstStyle/>
          <a:p>
            <a:r>
              <a:rPr lang="bn-IN" sz="2800" dirty="0" smtClean="0">
                <a:latin typeface="NikoshBAN" pitchFamily="2" charset="0"/>
                <a:cs typeface="NikoshBAN" pitchFamily="2" charset="0"/>
              </a:rPr>
              <a:t>১। প্লাস্টিড কী?</a:t>
            </a:r>
          </a:p>
          <a:p>
            <a:endParaRPr lang="bn-IN" sz="2800" dirty="0">
              <a:latin typeface="NikoshBAN" pitchFamily="2" charset="0"/>
              <a:cs typeface="NikoshBAN" pitchFamily="2" charset="0"/>
            </a:endParaRPr>
          </a:p>
          <a:p>
            <a:r>
              <a:rPr lang="bn-IN" sz="2800" dirty="0" smtClean="0">
                <a:latin typeface="NikoshBAN" pitchFamily="2" charset="0"/>
                <a:cs typeface="NikoshBAN" pitchFamily="2" charset="0"/>
              </a:rPr>
              <a:t>২। ক্লোরোফিল কোথায় থাকে? </a:t>
            </a:r>
          </a:p>
          <a:p>
            <a:endParaRPr lang="bn-IN" sz="2800" dirty="0">
              <a:latin typeface="NikoshBAN" pitchFamily="2" charset="0"/>
              <a:cs typeface="NikoshBAN" pitchFamily="2" charset="0"/>
            </a:endParaRPr>
          </a:p>
          <a:p>
            <a:r>
              <a:rPr lang="bn-IN" sz="2800" dirty="0" smtClean="0">
                <a:latin typeface="NikoshBAN" pitchFamily="2" charset="0"/>
                <a:cs typeface="NikoshBAN" pitchFamily="2" charset="0"/>
              </a:rPr>
              <a:t>৩। প্লাস্টিড কত প্রকার ও কী কী? </a:t>
            </a:r>
          </a:p>
          <a:p>
            <a:endParaRPr lang="bn-IN" sz="2800" dirty="0">
              <a:latin typeface="NikoshBAN" pitchFamily="2" charset="0"/>
              <a:cs typeface="NikoshBAN" pitchFamily="2" charset="0"/>
            </a:endParaRPr>
          </a:p>
          <a:p>
            <a:r>
              <a:rPr lang="bn-IN" sz="2800" dirty="0" smtClean="0">
                <a:latin typeface="NikoshBAN" pitchFamily="2" charset="0"/>
                <a:cs typeface="NikoshBAN" pitchFamily="2" charset="0"/>
              </a:rPr>
              <a:t>৪।ক্রোমোপ্লাস্ট কোন কোন বর্নের হয়? </a:t>
            </a:r>
          </a:p>
          <a:p>
            <a:endParaRPr lang="bn-IN" sz="2800" dirty="0">
              <a:latin typeface="NikoshBAN" pitchFamily="2" charset="0"/>
              <a:cs typeface="NikoshBAN" pitchFamily="2" charset="0"/>
            </a:endParaRPr>
          </a:p>
          <a:p>
            <a:r>
              <a:rPr lang="bn-IN" sz="2800" dirty="0" smtClean="0">
                <a:latin typeface="NikoshBAN" pitchFamily="2" charset="0"/>
                <a:cs typeface="NikoshBAN" pitchFamily="2" charset="0"/>
              </a:rPr>
              <a:t>৫। উদ্ভিদের কোন অঙ্গে প্লাস্টিড অবস্থান করে ?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128349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66843"/>
            <a:ext cx="8915400" cy="5693866"/>
          </a:xfrm>
          <a:prstGeom prst="rect">
            <a:avLst/>
          </a:prstGeom>
        </p:spPr>
        <p:txBody>
          <a:bodyPr wrap="square">
            <a:spAutoFit/>
          </a:bodyPr>
          <a:lstStyle/>
          <a:p>
            <a:r>
              <a:rPr lang="bn-IN" sz="4000" b="1" dirty="0" smtClean="0">
                <a:latin typeface="NikoshBAN" pitchFamily="2" charset="0"/>
                <a:cs typeface="NikoshBAN" pitchFamily="2" charset="0"/>
              </a:rPr>
              <a:t>ক্লোরোপ্লাস্টের </a:t>
            </a:r>
            <a:r>
              <a:rPr lang="bn-IN" sz="4000" b="1" dirty="0">
                <a:latin typeface="NikoshBAN" pitchFamily="2" charset="0"/>
                <a:cs typeface="NikoshBAN" pitchFamily="2" charset="0"/>
              </a:rPr>
              <a:t>গঠন ও </a:t>
            </a:r>
            <a:r>
              <a:rPr lang="bn-IN" sz="4000" b="1" dirty="0" smtClean="0">
                <a:latin typeface="NikoshBAN" pitchFamily="2" charset="0"/>
                <a:cs typeface="NikoshBAN" pitchFamily="2" charset="0"/>
              </a:rPr>
              <a:t>কাজঃ </a:t>
            </a:r>
            <a:endParaRPr lang="bn-IN" sz="4000" b="1" dirty="0">
              <a:latin typeface="NikoshBAN" pitchFamily="2" charset="0"/>
              <a:cs typeface="NikoshBAN" pitchFamily="2" charset="0"/>
            </a:endParaRPr>
          </a:p>
          <a:p>
            <a:r>
              <a:rPr lang="bn-IN" sz="3600" dirty="0">
                <a:latin typeface="NikoshBAN" pitchFamily="2" charset="0"/>
                <a:cs typeface="NikoshBAN" pitchFamily="2" charset="0"/>
              </a:rPr>
              <a:t>সবুজ রঙের প্লাস্টিড হিসেবে পরিচিত ক্লোরোপ্লাস্টের প্রাচীর দুই স্তর বিশিষ্ট। এর বাহিরের স্তরকে বহিঃস্তর এবং ভিতরের স্তরকে অন্তঃস্তর বলে। ক্লোরোপ্লাস্টের অন্তঃস্তরের ভিতরে কতগুলো পিপা সদৃশ চাকতির মত অংশ রয়েছে। এদরকে গ্রানাম বলে। চাকতিগুলো একটির উপর একটি সজ্জিত থাকে স্তুপের ন্যায়। একে গ্রানামচক্র বা থাইলাকয়েড বলে। পাশাপাশি দুটি গ্রানাম চক্রের মধ্যকার সংযোগকারী অংশকে গ্রানাম ল্যামেলাম বলে। ক্লোরোপ্লাস্টের অভ্যন্তরের তরল পানিগ্রাহী অংশকে মাট্রিক্স বা স্ট্রোমা বলে।</a:t>
            </a:r>
            <a:endParaRPr lang="bn-IN" sz="3600" dirty="0">
              <a:effectLst/>
              <a:latin typeface="NikoshBAN" pitchFamily="2" charset="0"/>
              <a:cs typeface="NikoshBAN" pitchFamily="2" charset="0"/>
            </a:endParaRPr>
          </a:p>
        </p:txBody>
      </p:sp>
    </p:spTree>
    <p:extLst>
      <p:ext uri="{BB962C8B-B14F-4D97-AF65-F5344CB8AC3E}">
        <p14:creationId xmlns:p14="http://schemas.microsoft.com/office/powerpoint/2010/main" val="2636990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919591"/>
            <a:ext cx="7010400" cy="2286000"/>
          </a:xfrm>
          <a:prstGeom prst="rect">
            <a:avLst/>
          </a:prstGeom>
        </p:spPr>
      </p:pic>
      <p:sp>
        <p:nvSpPr>
          <p:cNvPr id="4" name="TextBox 3"/>
          <p:cNvSpPr txBox="1"/>
          <p:nvPr/>
        </p:nvSpPr>
        <p:spPr>
          <a:xfrm>
            <a:off x="1219200" y="4572000"/>
            <a:ext cx="5638800" cy="769441"/>
          </a:xfrm>
          <a:prstGeom prst="rect">
            <a:avLst/>
          </a:prstGeom>
          <a:noFill/>
        </p:spPr>
        <p:txBody>
          <a:bodyPr wrap="square" rtlCol="0">
            <a:spAutoFit/>
          </a:bodyPr>
          <a:lstStyle/>
          <a:p>
            <a:pPr algn="ctr"/>
            <a:r>
              <a:rPr lang="bn-IN" sz="4400" dirty="0" smtClean="0">
                <a:latin typeface="NikoshBAN" pitchFamily="2" charset="0"/>
                <a:cs typeface="NikoshBAN" pitchFamily="2" charset="0"/>
              </a:rPr>
              <a:t>ক্লোরোপ্লাস্টের গঠন চিত্র </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272229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repeatCount="2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anim calcmode="lin" valueType="num">
                                      <p:cBhvr>
                                        <p:cTn id="8" dur="5000" fill="hold"/>
                                        <p:tgtEl>
                                          <p:spTgt spid="3"/>
                                        </p:tgtEl>
                                        <p:attrNameLst>
                                          <p:attrName>ppt_w</p:attrName>
                                        </p:attrNameLst>
                                      </p:cBhvr>
                                      <p:tavLst>
                                        <p:tav tm="0" fmla="#ppt_w*sin(2.5*pi*$)">
                                          <p:val>
                                            <p:fltVal val="0"/>
                                          </p:val>
                                        </p:tav>
                                        <p:tav tm="100000">
                                          <p:val>
                                            <p:fltVal val="1"/>
                                          </p:val>
                                        </p:tav>
                                      </p:tavLst>
                                    </p:anim>
                                    <p:anim calcmode="lin" valueType="num">
                                      <p:cBhvr>
                                        <p:cTn id="9" dur="5000" fill="hold"/>
                                        <p:tgtEl>
                                          <p:spTgt spid="3"/>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3"/>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5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TotalTime>
  <Words>415</Words>
  <Application>Microsoft Office PowerPoint</Application>
  <PresentationFormat>On-screen Show (4:3)</PresentationFormat>
  <Paragraphs>62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 IMAMUL ISLAM</dc:creator>
  <cp:lastModifiedBy>KHAN IMAMUL ISLAM</cp:lastModifiedBy>
  <cp:revision>30</cp:revision>
  <dcterms:created xsi:type="dcterms:W3CDTF">2006-08-16T00:00:00Z</dcterms:created>
  <dcterms:modified xsi:type="dcterms:W3CDTF">2020-03-25T17:42:16Z</dcterms:modified>
</cp:coreProperties>
</file>