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9" r:id="rId5"/>
    <p:sldId id="276" r:id="rId6"/>
    <p:sldId id="275" r:id="rId7"/>
    <p:sldId id="261" r:id="rId8"/>
    <p:sldId id="270" r:id="rId9"/>
    <p:sldId id="271" r:id="rId10"/>
    <p:sldId id="272" r:id="rId11"/>
    <p:sldId id="274" r:id="rId12"/>
    <p:sldId id="262" r:id="rId13"/>
    <p:sldId id="263" r:id="rId14"/>
    <p:sldId id="265"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2B2B2"/>
    <a:srgbClr val="0070C0"/>
    <a:srgbClr val="E60300"/>
    <a:srgbClr val="334B0B"/>
    <a:srgbClr val="FF7C80"/>
    <a:srgbClr val="FFCC66"/>
    <a:srgbClr val="CC99FF"/>
    <a:srgbClr val="5E8692"/>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29" autoAdjust="0"/>
    <p:restoredTop sz="86437" autoAdjust="0"/>
  </p:normalViewPr>
  <p:slideViewPr>
    <p:cSldViewPr snapToGrid="0">
      <p:cViewPr varScale="1">
        <p:scale>
          <a:sx n="64" d="100"/>
          <a:sy n="64" d="100"/>
        </p:scale>
        <p:origin x="52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71CB9-1544-41F2-9DD8-45D79DC01B54}" type="datetimeFigureOut">
              <a:rPr lang="en-US" smtClean="0"/>
              <a:t>3/31/2020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A8543-B38D-4477-807F-435A149332F2}" type="slidenum">
              <a:rPr lang="en-US" smtClean="0"/>
              <a:t>‹#›</a:t>
            </a:fld>
            <a:endParaRPr lang="en-US"/>
          </a:p>
        </p:txBody>
      </p:sp>
    </p:spTree>
    <p:extLst>
      <p:ext uri="{BB962C8B-B14F-4D97-AF65-F5344CB8AC3E}">
        <p14:creationId xmlns:p14="http://schemas.microsoft.com/office/powerpoint/2010/main" val="70839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A8543-B38D-4477-807F-435A149332F2}" type="slidenum">
              <a:rPr lang="en-US" smtClean="0"/>
              <a:t>1</a:t>
            </a:fld>
            <a:endParaRPr lang="en-US"/>
          </a:p>
        </p:txBody>
      </p:sp>
    </p:spTree>
    <p:extLst>
      <p:ext uri="{BB962C8B-B14F-4D97-AF65-F5344CB8AC3E}">
        <p14:creationId xmlns:p14="http://schemas.microsoft.com/office/powerpoint/2010/main" val="314546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A8543-B38D-4477-807F-435A149332F2}" type="slidenum">
              <a:rPr lang="en-US" smtClean="0"/>
              <a:t>3</a:t>
            </a:fld>
            <a:endParaRPr lang="en-US"/>
          </a:p>
        </p:txBody>
      </p:sp>
    </p:spTree>
    <p:extLst>
      <p:ext uri="{BB962C8B-B14F-4D97-AF65-F5344CB8AC3E}">
        <p14:creationId xmlns:p14="http://schemas.microsoft.com/office/powerpoint/2010/main" val="181502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6E3A8543-B38D-4477-807F-435A149332F2}" type="slidenum">
              <a:rPr lang="en-US" smtClean="0"/>
              <a:t>4</a:t>
            </a:fld>
            <a:endParaRPr lang="en-US"/>
          </a:p>
        </p:txBody>
      </p:sp>
    </p:spTree>
    <p:extLst>
      <p:ext uri="{BB962C8B-B14F-4D97-AF65-F5344CB8AC3E}">
        <p14:creationId xmlns:p14="http://schemas.microsoft.com/office/powerpoint/2010/main" val="123427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D2F7A-9CCA-4F23-8417-82A13C253E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381341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D2F7A-9CCA-4F23-8417-82A13C253E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420060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D2F7A-9CCA-4F23-8417-82A13C253E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366491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D2F7A-9CCA-4F23-8417-82A13C253E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424178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D2F7A-9CCA-4F23-8417-82A13C253E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321020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D2F7A-9CCA-4F23-8417-82A13C253E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212637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D2F7A-9CCA-4F23-8417-82A13C253EC4}"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74779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D2F7A-9CCA-4F23-8417-82A13C253EC4}"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188428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D2F7A-9CCA-4F23-8417-82A13C253EC4}"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39593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D2F7A-9CCA-4F23-8417-82A13C253E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417595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D2F7A-9CCA-4F23-8417-82A13C253E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C6ED3-1A49-4D04-B752-267F6D741818}" type="slidenum">
              <a:rPr lang="en-US" smtClean="0"/>
              <a:t>‹#›</a:t>
            </a:fld>
            <a:endParaRPr lang="en-US"/>
          </a:p>
        </p:txBody>
      </p:sp>
    </p:spTree>
    <p:extLst>
      <p:ext uri="{BB962C8B-B14F-4D97-AF65-F5344CB8AC3E}">
        <p14:creationId xmlns:p14="http://schemas.microsoft.com/office/powerpoint/2010/main" val="365240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D2F7A-9CCA-4F23-8417-82A13C253EC4}"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C6ED3-1A49-4D04-B752-267F6D741818}" type="slidenum">
              <a:rPr lang="en-US" smtClean="0"/>
              <a:t>‹#›</a:t>
            </a:fld>
            <a:endParaRPr lang="en-US"/>
          </a:p>
        </p:txBody>
      </p:sp>
    </p:spTree>
    <p:extLst>
      <p:ext uri="{BB962C8B-B14F-4D97-AF65-F5344CB8AC3E}">
        <p14:creationId xmlns:p14="http://schemas.microsoft.com/office/powerpoint/2010/main" val="73788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35813" y="113031"/>
            <a:ext cx="7870402" cy="6550096"/>
            <a:chOff x="2090843" y="307904"/>
            <a:chExt cx="7870402" cy="6550096"/>
          </a:xfrm>
        </p:grpSpPr>
        <p:sp>
          <p:nvSpPr>
            <p:cNvPr id="3" name="Cloud 2"/>
            <p:cNvSpPr/>
            <p:nvPr/>
          </p:nvSpPr>
          <p:spPr>
            <a:xfrm>
              <a:off x="2338462" y="307904"/>
              <a:ext cx="7375161" cy="2307101"/>
            </a:xfrm>
            <a:prstGeom prst="cloud">
              <a:avLst/>
            </a:prstGeom>
            <a:solidFill>
              <a:srgbClr val="0070C0"/>
            </a:solidFill>
            <a:ln w="571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আস</a:t>
              </a:r>
              <a:r>
                <a:rPr lang="bn-BD" sz="5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a:t>
              </a:r>
              <a:r>
                <a:rPr lang="en-US" sz="54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সালামু</a:t>
              </a:r>
              <a:r>
                <a:rPr lang="en-US" sz="5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 </a:t>
              </a:r>
              <a:r>
                <a:rPr lang="en-US" sz="54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আলাইকুম</a:t>
              </a:r>
              <a:r>
                <a:rPr lang="bn-BD" sz="5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 ওয়া</a:t>
              </a:r>
              <a:r>
                <a:rPr lang="bn-BD" sz="4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 </a:t>
              </a:r>
              <a:r>
                <a:rPr lang="bn-BD" sz="54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rPr>
                <a:t>রাহ্‌মাতুল্লাহ্‌</a:t>
              </a:r>
              <a:endParaRPr lang="en-US"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LightBAN" panose="02000000000000000000" pitchFamily="2" charset="0"/>
                <a:cs typeface="NikoshLightBAN" panose="02000000000000000000" pitchFamily="2" charset="0"/>
              </a:endParaRPr>
            </a:p>
          </p:txBody>
        </p:sp>
        <p:grpSp>
          <p:nvGrpSpPr>
            <p:cNvPr id="2" name="Group 1"/>
            <p:cNvGrpSpPr/>
            <p:nvPr/>
          </p:nvGrpSpPr>
          <p:grpSpPr>
            <a:xfrm>
              <a:off x="2090843" y="2689955"/>
              <a:ext cx="7870402" cy="4168045"/>
              <a:chOff x="2090843" y="2689955"/>
              <a:chExt cx="7870402" cy="416804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844" y="3397841"/>
                <a:ext cx="7870401" cy="3460159"/>
              </a:xfrm>
              <a:prstGeom prst="rect">
                <a:avLst/>
              </a:prstGeom>
              <a:blipFill>
                <a:blip r:embed="rId4"/>
                <a:tile tx="0" ty="0" sx="100000" sy="100000" flip="none" algn="tl"/>
              </a:blipFill>
            </p:spPr>
          </p:pic>
          <p:sp>
            <p:nvSpPr>
              <p:cNvPr id="7" name="TextBox 6"/>
              <p:cNvSpPr txBox="1"/>
              <p:nvPr/>
            </p:nvSpPr>
            <p:spPr>
              <a:xfrm>
                <a:off x="2090843" y="2689955"/>
                <a:ext cx="7870401" cy="707886"/>
              </a:xfrm>
              <a:prstGeom prst="rect">
                <a:avLst/>
              </a:prstGeom>
              <a:solidFill>
                <a:srgbClr val="334B0B"/>
              </a:solidFill>
              <a:ln>
                <a:noFill/>
              </a:ln>
            </p:spPr>
            <p:txBody>
              <a:bodyPr wrap="square" rtlCol="0">
                <a:spAutoFit/>
              </a:bodyPr>
              <a:lstStyle/>
              <a:p>
                <a:pPr algn="ctr"/>
                <a:r>
                  <a:rPr lang="bn-BD" sz="4000" dirty="0" smtClean="0">
                    <a:solidFill>
                      <a:srgbClr val="E60300"/>
                    </a:solidFill>
                    <a:latin typeface="NikoshBAN" panose="02000000000000000000" pitchFamily="2" charset="0"/>
                    <a:cs typeface="NikoshBAN" panose="02000000000000000000" pitchFamily="2" charset="0"/>
                  </a:rPr>
                  <a:t>সকল ছাত্র-ছাত্রীকে ফুলেল শুভেচ্ছা ও সুস্বাগতম</a:t>
                </a:r>
                <a:endParaRPr lang="en-US" sz="4000" dirty="0">
                  <a:solidFill>
                    <a:srgbClr val="E60300"/>
                  </a:solidFill>
                  <a:latin typeface="NikoshBAN" panose="02000000000000000000" pitchFamily="2" charset="0"/>
                  <a:cs typeface="NikoshBAN" panose="02000000000000000000" pitchFamily="2" charset="0"/>
                </a:endParaRPr>
              </a:p>
            </p:txBody>
          </p:sp>
        </p:grpSp>
      </p:grpSp>
    </p:spTree>
    <p:extLst>
      <p:ext uri="{BB962C8B-B14F-4D97-AF65-F5344CB8AC3E}">
        <p14:creationId xmlns:p14="http://schemas.microsoft.com/office/powerpoint/2010/main" val="6931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466" y="846603"/>
            <a:ext cx="5160936" cy="5201424"/>
          </a:xfrm>
          <a:prstGeom prst="rect">
            <a:avLst/>
          </a:prstGeom>
          <a:noFill/>
        </p:spPr>
        <p:txBody>
          <a:bodyPr wrap="square" rtlCol="0">
            <a:spAutoFit/>
          </a:bodyPr>
          <a:lstStyle/>
          <a:p>
            <a:pPr algn="r"/>
            <a:r>
              <a:rPr lang="ar-AE" sz="4400" dirty="0"/>
              <a:t>اللفظ: </a:t>
            </a:r>
            <a:r>
              <a:rPr lang="ar-AE" sz="4400" dirty="0" smtClean="0"/>
              <a:t>اَعْجَبَتْكُمْ</a:t>
            </a:r>
            <a:endParaRPr lang="en-US" sz="4400" dirty="0" smtClean="0"/>
          </a:p>
          <a:p>
            <a:pPr algn="r"/>
            <a:r>
              <a:rPr lang="ar-AE" sz="3600" dirty="0" smtClean="0">
                <a:latin typeface="NikoshBAN" pitchFamily="2" charset="0"/>
              </a:rPr>
              <a:t>الصيغة:  واحد مؤنث غائب</a:t>
            </a:r>
          </a:p>
          <a:p>
            <a:pPr algn="r"/>
            <a:r>
              <a:rPr lang="ar-AE" sz="3600" dirty="0" smtClean="0">
                <a:latin typeface="NikoshBAN" pitchFamily="2" charset="0"/>
              </a:rPr>
              <a:t>البحث</a:t>
            </a:r>
            <a:r>
              <a:rPr lang="ar-AE" sz="3600" dirty="0">
                <a:latin typeface="NikoshBAN" pitchFamily="2" charset="0"/>
              </a:rPr>
              <a:t>: اثبات فعل ماضى معروف</a:t>
            </a:r>
          </a:p>
          <a:p>
            <a:pPr algn="r"/>
            <a:r>
              <a:rPr lang="ar-AE" sz="3600" dirty="0">
                <a:latin typeface="NikoshBAN" pitchFamily="2" charset="0"/>
              </a:rPr>
              <a:t>الباب: افعال</a:t>
            </a:r>
          </a:p>
          <a:p>
            <a:pPr algn="r"/>
            <a:r>
              <a:rPr lang="ar-AE" sz="3600" dirty="0" smtClean="0">
                <a:latin typeface="NikoshBAN" pitchFamily="2" charset="0"/>
              </a:rPr>
              <a:t>المصد</a:t>
            </a:r>
            <a:r>
              <a:rPr lang="ar-SA" sz="3600" dirty="0" smtClean="0">
                <a:latin typeface="NikoshBAN" pitchFamily="2" charset="0"/>
              </a:rPr>
              <a:t>ر</a:t>
            </a:r>
            <a:r>
              <a:rPr lang="ar-AE" sz="3600" dirty="0" smtClean="0">
                <a:latin typeface="NikoshBAN" pitchFamily="2" charset="0"/>
              </a:rPr>
              <a:t>: </a:t>
            </a:r>
            <a:r>
              <a:rPr lang="ar-AE" sz="3600" dirty="0">
                <a:latin typeface="NikoshBAN" pitchFamily="2" charset="0"/>
              </a:rPr>
              <a:t>الاعجاب</a:t>
            </a:r>
          </a:p>
          <a:p>
            <a:pPr algn="r"/>
            <a:r>
              <a:rPr lang="ar-AE" sz="3600" dirty="0">
                <a:latin typeface="NikoshBAN" pitchFamily="2" charset="0"/>
              </a:rPr>
              <a:t>المادة: ع – ج - ب</a:t>
            </a:r>
          </a:p>
          <a:p>
            <a:pPr algn="r"/>
            <a:r>
              <a:rPr lang="ar-AE" sz="3600" dirty="0">
                <a:latin typeface="NikoshBAN" pitchFamily="2" charset="0"/>
              </a:rPr>
              <a:t>الجنس: صحيح</a:t>
            </a:r>
          </a:p>
          <a:p>
            <a:pPr algn="r"/>
            <a:r>
              <a:rPr lang="en-US" sz="3600" dirty="0" smtClean="0">
                <a:latin typeface="NikoshBAN" pitchFamily="2" charset="0"/>
              </a:rPr>
              <a:t> </a:t>
            </a:r>
            <a:r>
              <a:rPr lang="en-US" sz="3600" dirty="0" err="1">
                <a:latin typeface="NikoshBAN" pitchFamily="2" charset="0"/>
                <a:cs typeface="NikoshBAN" pitchFamily="2" charset="0"/>
              </a:rPr>
              <a:t>বিষ্মিত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দেয়</a:t>
            </a:r>
            <a:r>
              <a:rPr lang="en-US" sz="3600" dirty="0" smtClean="0">
                <a:latin typeface="NikoshBAN" pitchFamily="2" charset="0"/>
                <a:cs typeface="NikoshBAN" pitchFamily="2" charset="0"/>
              </a:rPr>
              <a:t>। </a:t>
            </a:r>
            <a:r>
              <a:rPr lang="ar-AE" sz="3600" dirty="0" smtClean="0">
                <a:latin typeface="NikoshBAN" pitchFamily="2" charset="0"/>
              </a:rPr>
              <a:t>المعني: </a:t>
            </a:r>
            <a:endParaRPr lang="en-US" sz="3600" dirty="0" smtClean="0">
              <a:latin typeface="NikoshBAN" pitchFamily="2" charset="0"/>
            </a:endParaRPr>
          </a:p>
          <a:p>
            <a:pPr algn="r"/>
            <a:r>
              <a:rPr lang="ar-AE" sz="3600" dirty="0" smtClean="0">
                <a:latin typeface="NikoshBAN" pitchFamily="2" charset="0"/>
              </a:rPr>
              <a:t>كم:  </a:t>
            </a:r>
            <a:r>
              <a:rPr lang="ar-AE" sz="3600" dirty="0">
                <a:latin typeface="NikoshBAN" pitchFamily="2" charset="0"/>
              </a:rPr>
              <a:t>ضمير منصوب متصل</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6" name="Rectangle 5"/>
          <p:cNvSpPr/>
          <p:nvPr/>
        </p:nvSpPr>
        <p:spPr>
          <a:xfrm>
            <a:off x="4801538" y="87922"/>
            <a:ext cx="2325634" cy="830997"/>
          </a:xfrm>
          <a:prstGeom prst="rect">
            <a:avLst/>
          </a:prstGeom>
        </p:spPr>
        <p:txBody>
          <a:bodyPr wrap="square">
            <a:spAutoFit/>
          </a:bodyPr>
          <a:lstStyle/>
          <a:p>
            <a:pPr lvl="0" algn="ctr"/>
            <a:r>
              <a:rPr lang="en-US" sz="4800" dirty="0">
                <a:solidFill>
                  <a:srgbClr val="0070C0"/>
                </a:solidFill>
                <a:latin typeface="NikoshBAN" pitchFamily="2" charset="0"/>
                <a:cs typeface="NikoshBAN" pitchFamily="2" charset="0"/>
              </a:rPr>
              <a:t> </a:t>
            </a:r>
            <a:r>
              <a:rPr lang="en-US" sz="4800" dirty="0" err="1">
                <a:solidFill>
                  <a:srgbClr val="0070C0"/>
                </a:solidFill>
                <a:latin typeface="NikoshBAN" pitchFamily="2" charset="0"/>
                <a:cs typeface="NikoshBAN" pitchFamily="2" charset="0"/>
              </a:rPr>
              <a:t>তাহকীকঃ</a:t>
            </a:r>
            <a:endParaRPr lang="en-US" sz="4800" dirty="0">
              <a:solidFill>
                <a:srgbClr val="0070C0"/>
              </a:solidFill>
              <a:latin typeface="NikoshBAN" pitchFamily="2" charset="0"/>
              <a:cs typeface="NikoshBAN" pitchFamily="2" charset="0"/>
            </a:endParaRPr>
          </a:p>
        </p:txBody>
      </p:sp>
      <p:sp>
        <p:nvSpPr>
          <p:cNvPr id="11" name="TextBox 10"/>
          <p:cNvSpPr txBox="1"/>
          <p:nvPr/>
        </p:nvSpPr>
        <p:spPr>
          <a:xfrm>
            <a:off x="5486402" y="938936"/>
            <a:ext cx="6302643" cy="5016758"/>
          </a:xfrm>
          <a:prstGeom prst="rect">
            <a:avLst/>
          </a:prstGeom>
          <a:noFill/>
        </p:spPr>
        <p:txBody>
          <a:bodyPr wrap="square" rtlCol="0">
            <a:spAutoFit/>
          </a:bodyPr>
          <a:lstStyle/>
          <a:p>
            <a:pPr algn="r"/>
            <a:r>
              <a:rPr lang="ar-AE" sz="4000" dirty="0" smtClean="0"/>
              <a:t>اللفظ </a:t>
            </a:r>
            <a:r>
              <a:rPr lang="ar-AE" sz="4000" dirty="0"/>
              <a:t>: </a:t>
            </a:r>
            <a:r>
              <a:rPr lang="ar-AE" sz="4000" b="1" dirty="0" smtClean="0"/>
              <a:t>وَليْتُمْ</a:t>
            </a:r>
            <a:endParaRPr lang="en-US" sz="4000" b="1" dirty="0" smtClean="0"/>
          </a:p>
          <a:p>
            <a:pPr algn="r"/>
            <a:r>
              <a:rPr lang="ar-AE" sz="4000" dirty="0" smtClean="0">
                <a:latin typeface="NikoshBAN" pitchFamily="2" charset="0"/>
              </a:rPr>
              <a:t>الصيغة</a:t>
            </a:r>
            <a:r>
              <a:rPr lang="ar-AE" sz="4000" dirty="0"/>
              <a:t> </a:t>
            </a:r>
            <a:r>
              <a:rPr lang="ar-AE" sz="4000" dirty="0" smtClean="0">
                <a:latin typeface="NikoshBAN" pitchFamily="2" charset="0"/>
              </a:rPr>
              <a:t>: </a:t>
            </a:r>
            <a:r>
              <a:rPr lang="ar-AE" sz="4000" dirty="0"/>
              <a:t>جمع مذكر حاضر</a:t>
            </a:r>
            <a:endParaRPr lang="ar-AE" sz="4000" dirty="0" smtClean="0">
              <a:latin typeface="NikoshBAN" pitchFamily="2" charset="0"/>
            </a:endParaRPr>
          </a:p>
          <a:p>
            <a:pPr algn="r"/>
            <a:r>
              <a:rPr lang="ar-AE" sz="4000" dirty="0" smtClean="0">
                <a:latin typeface="NikoshBAN" pitchFamily="2" charset="0"/>
              </a:rPr>
              <a:t>البحث</a:t>
            </a:r>
            <a:r>
              <a:rPr lang="ar-AE" sz="4000" dirty="0" smtClean="0"/>
              <a:t> </a:t>
            </a:r>
            <a:r>
              <a:rPr lang="ar-AE" sz="4000" dirty="0" smtClean="0">
                <a:latin typeface="NikoshBAN" pitchFamily="2" charset="0"/>
              </a:rPr>
              <a:t>: </a:t>
            </a:r>
            <a:r>
              <a:rPr lang="ar-AE" sz="4000" dirty="0"/>
              <a:t>ماضى مثبت معروف</a:t>
            </a:r>
            <a:endParaRPr lang="ar-AE" sz="4000" dirty="0" smtClean="0">
              <a:latin typeface="NikoshBAN" pitchFamily="2" charset="0"/>
            </a:endParaRPr>
          </a:p>
          <a:p>
            <a:pPr algn="r"/>
            <a:r>
              <a:rPr lang="ar-AE" sz="4000" dirty="0" smtClean="0">
                <a:latin typeface="NikoshBAN" pitchFamily="2" charset="0"/>
              </a:rPr>
              <a:t>الباب</a:t>
            </a:r>
            <a:r>
              <a:rPr lang="ar-AE" sz="4000" dirty="0" smtClean="0"/>
              <a:t> </a:t>
            </a:r>
            <a:r>
              <a:rPr lang="ar-AE" sz="4000" dirty="0" smtClean="0">
                <a:latin typeface="NikoshBAN" pitchFamily="2" charset="0"/>
              </a:rPr>
              <a:t>: </a:t>
            </a:r>
            <a:r>
              <a:rPr lang="ar-AE" sz="4000" dirty="0"/>
              <a:t>تفعيل</a:t>
            </a:r>
            <a:endParaRPr lang="ar-AE" sz="4000" dirty="0">
              <a:latin typeface="NikoshBAN" pitchFamily="2" charset="0"/>
            </a:endParaRPr>
          </a:p>
          <a:p>
            <a:pPr algn="r"/>
            <a:r>
              <a:rPr lang="ar-AE" sz="4000" dirty="0" smtClean="0">
                <a:latin typeface="NikoshBAN" pitchFamily="2" charset="0"/>
              </a:rPr>
              <a:t>المصد</a:t>
            </a:r>
            <a:r>
              <a:rPr lang="ar-SA" sz="4000" dirty="0">
                <a:latin typeface="NikoshBAN" pitchFamily="2" charset="0"/>
              </a:rPr>
              <a:t>ر</a:t>
            </a:r>
            <a:r>
              <a:rPr lang="ar-AE" sz="4000" dirty="0" smtClean="0"/>
              <a:t> </a:t>
            </a:r>
            <a:r>
              <a:rPr lang="ar-AE" sz="4000" dirty="0" smtClean="0">
                <a:latin typeface="NikoshBAN" pitchFamily="2" charset="0"/>
              </a:rPr>
              <a:t>: </a:t>
            </a:r>
            <a:r>
              <a:rPr lang="ar-AE" sz="4000" dirty="0"/>
              <a:t>التولية</a:t>
            </a:r>
            <a:endParaRPr lang="ar-AE" sz="4000" dirty="0">
              <a:latin typeface="NikoshBAN" pitchFamily="2" charset="0"/>
            </a:endParaRPr>
          </a:p>
          <a:p>
            <a:pPr algn="r"/>
            <a:r>
              <a:rPr lang="ar-AE" sz="4000" dirty="0" smtClean="0">
                <a:latin typeface="NikoshBAN" pitchFamily="2" charset="0"/>
              </a:rPr>
              <a:t>المادة</a:t>
            </a:r>
            <a:r>
              <a:rPr lang="ar-AE" sz="4000" dirty="0"/>
              <a:t> </a:t>
            </a:r>
            <a:r>
              <a:rPr lang="ar-AE" sz="4000" dirty="0" smtClean="0">
                <a:latin typeface="NikoshBAN" pitchFamily="2" charset="0"/>
              </a:rPr>
              <a:t>: </a:t>
            </a:r>
            <a:r>
              <a:rPr lang="ar-AE" sz="4000" dirty="0"/>
              <a:t>و - ل – ى</a:t>
            </a:r>
            <a:endParaRPr lang="ar-AE" sz="4000" dirty="0">
              <a:latin typeface="NikoshBAN" pitchFamily="2" charset="0"/>
            </a:endParaRPr>
          </a:p>
          <a:p>
            <a:pPr algn="r"/>
            <a:r>
              <a:rPr lang="ar-AE" sz="4000" dirty="0" smtClean="0">
                <a:latin typeface="NikoshBAN" pitchFamily="2" charset="0"/>
              </a:rPr>
              <a:t>الجنس</a:t>
            </a:r>
            <a:r>
              <a:rPr lang="ar-AE" sz="4000" dirty="0"/>
              <a:t> </a:t>
            </a:r>
            <a:r>
              <a:rPr lang="ar-AE" sz="4000" dirty="0" smtClean="0">
                <a:latin typeface="NikoshBAN" pitchFamily="2" charset="0"/>
              </a:rPr>
              <a:t>: </a:t>
            </a:r>
            <a:r>
              <a:rPr lang="ar-AE" sz="4000" dirty="0"/>
              <a:t>لفيف مفروق</a:t>
            </a:r>
            <a:endParaRPr lang="en-US" sz="4000" dirty="0" smtClean="0">
              <a:latin typeface="NikoshBAN" pitchFamily="2" charset="0"/>
            </a:endParaRPr>
          </a:p>
          <a:p>
            <a:pPr algn="r"/>
            <a:r>
              <a:rPr lang="en-US" sz="4000" dirty="0" smtClean="0">
                <a:latin typeface="NikoshBAN" pitchFamily="2" charset="0"/>
              </a:rPr>
              <a:t> </a:t>
            </a:r>
            <a:r>
              <a:rPr lang="en-US" sz="4000" dirty="0" err="1">
                <a:latin typeface="NikoshLightBAN" panose="02000000000000000000" pitchFamily="2" charset="0"/>
                <a:cs typeface="NikoshLightBAN" panose="02000000000000000000" pitchFamily="2" charset="0"/>
              </a:rPr>
              <a:t>তোমরা</a:t>
            </a:r>
            <a:r>
              <a:rPr lang="en-US" sz="4000" dirty="0">
                <a:latin typeface="NikoshLightBAN" panose="02000000000000000000" pitchFamily="2" charset="0"/>
                <a:cs typeface="NikoshLightBAN" panose="02000000000000000000" pitchFamily="2" charset="0"/>
              </a:rPr>
              <a:t> </a:t>
            </a:r>
            <a:r>
              <a:rPr lang="en-US" sz="4000" dirty="0" err="1">
                <a:latin typeface="NikoshLightBAN" panose="02000000000000000000" pitchFamily="2" charset="0"/>
                <a:cs typeface="NikoshLightBAN" panose="02000000000000000000" pitchFamily="2" charset="0"/>
              </a:rPr>
              <a:t>পৃষ্ঠ</a:t>
            </a:r>
            <a:r>
              <a:rPr lang="en-US" sz="4000" dirty="0">
                <a:latin typeface="NikoshLightBAN" panose="02000000000000000000" pitchFamily="2" charset="0"/>
                <a:cs typeface="NikoshLightBAN" panose="02000000000000000000" pitchFamily="2" charset="0"/>
              </a:rPr>
              <a:t> </a:t>
            </a:r>
            <a:r>
              <a:rPr lang="en-US" sz="4000" dirty="0" err="1">
                <a:latin typeface="NikoshLightBAN" panose="02000000000000000000" pitchFamily="2" charset="0"/>
                <a:cs typeface="NikoshLightBAN" panose="02000000000000000000" pitchFamily="2" charset="0"/>
              </a:rPr>
              <a:t>প্রদর্শন</a:t>
            </a:r>
            <a:r>
              <a:rPr lang="en-US" sz="4000" dirty="0">
                <a:latin typeface="NikoshLightBAN" panose="02000000000000000000" pitchFamily="2" charset="0"/>
                <a:cs typeface="NikoshLightBAN" panose="02000000000000000000" pitchFamily="2" charset="0"/>
              </a:rPr>
              <a:t> </a:t>
            </a:r>
            <a:r>
              <a:rPr lang="en-US" sz="4000" dirty="0" err="1" smtClean="0">
                <a:latin typeface="NikoshLightBAN" panose="02000000000000000000" pitchFamily="2" charset="0"/>
                <a:cs typeface="NikoshLightBAN" panose="02000000000000000000" pitchFamily="2" charset="0"/>
              </a:rPr>
              <a:t>করেছিলে</a:t>
            </a:r>
            <a:r>
              <a:rPr lang="en-US" sz="4000" dirty="0" smtClean="0">
                <a:latin typeface="NikoshLightBAN" panose="02000000000000000000" pitchFamily="2" charset="0"/>
                <a:cs typeface="NikoshLightBAN" panose="02000000000000000000" pitchFamily="2" charset="0"/>
              </a:rPr>
              <a:t> </a:t>
            </a:r>
            <a:r>
              <a:rPr lang="ar-AE" sz="4000" dirty="0" smtClean="0">
                <a:latin typeface="NikoshBAN" pitchFamily="2" charset="0"/>
              </a:rPr>
              <a:t>المعني :</a:t>
            </a:r>
            <a:endParaRPr lang="en-US" sz="4000" dirty="0" smtClean="0">
              <a:latin typeface="NikoshBAN" pitchFamily="2" charset="0"/>
            </a:endParaRPr>
          </a:p>
        </p:txBody>
      </p:sp>
    </p:spTree>
    <p:extLst>
      <p:ext uri="{BB962C8B-B14F-4D97-AF65-F5344CB8AC3E}">
        <p14:creationId xmlns:p14="http://schemas.microsoft.com/office/powerpoint/2010/main" val="14671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righ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righ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righ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right)">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right)">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right)">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wipe(right)">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wipe(right)">
                                      <p:cBhvr>
                                        <p:cTn id="47" dur="500"/>
                                        <p:tgtEl>
                                          <p:spTgt spid="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right)">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right)">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wipe(right)">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right)">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wipe(right)">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wipe(right)">
                                      <p:cBhvr>
                                        <p:cTn id="77" dur="5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wipe(right)">
                                      <p:cBhvr>
                                        <p:cTn id="82" dur="5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wipe(right)">
                                      <p:cBhvr>
                                        <p:cTn id="87" dur="500"/>
                                        <p:tgtEl>
                                          <p:spTgt spid="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wipe(right)">
                                      <p:cBhvr>
                                        <p:cTn id="9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916243"/>
            <a:ext cx="5857875" cy="4585871"/>
          </a:xfrm>
          <a:prstGeom prst="rect">
            <a:avLst/>
          </a:prstGeom>
          <a:noFill/>
        </p:spPr>
        <p:txBody>
          <a:bodyPr wrap="square" rtlCol="0">
            <a:spAutoFit/>
          </a:bodyPr>
          <a:lstStyle/>
          <a:p>
            <a:pPr algn="r"/>
            <a:r>
              <a:rPr lang="ar-AE" sz="3600" dirty="0" smtClean="0"/>
              <a:t>اللفظ : </a:t>
            </a:r>
            <a:r>
              <a:rPr lang="ar-AE" sz="3600" b="1" u="sng" dirty="0" smtClean="0"/>
              <a:t>مُدْبِرِيْنَ</a:t>
            </a:r>
          </a:p>
          <a:p>
            <a:pPr algn="r"/>
            <a:r>
              <a:rPr lang="ar-AE" sz="3600" dirty="0" smtClean="0"/>
              <a:t>الصيغة : جمع مذكر</a:t>
            </a:r>
          </a:p>
          <a:p>
            <a:pPr algn="r"/>
            <a:r>
              <a:rPr lang="ar-AE" sz="3600" dirty="0" smtClean="0"/>
              <a:t>البحث : اسم فاعل</a:t>
            </a:r>
          </a:p>
          <a:p>
            <a:pPr algn="r"/>
            <a:r>
              <a:rPr lang="ar-AE" sz="3600" dirty="0" smtClean="0"/>
              <a:t>الباب : افعال</a:t>
            </a:r>
          </a:p>
          <a:p>
            <a:pPr algn="r"/>
            <a:r>
              <a:rPr lang="ar-AE" sz="3600" dirty="0" smtClean="0"/>
              <a:t>المصدر : الادبار</a:t>
            </a:r>
          </a:p>
          <a:p>
            <a:pPr algn="r"/>
            <a:r>
              <a:rPr lang="ar-AE" sz="3600" dirty="0" smtClean="0"/>
              <a:t>المادة : د - ب – ر</a:t>
            </a:r>
          </a:p>
          <a:p>
            <a:pPr algn="r"/>
            <a:r>
              <a:rPr lang="ar-AE" sz="3600" dirty="0" smtClean="0"/>
              <a:t>الجنس : صحيح</a:t>
            </a:r>
          </a:p>
          <a:p>
            <a:pPr algn="r"/>
            <a:r>
              <a:rPr lang="ar-AE" sz="3600" dirty="0" smtClean="0"/>
              <a:t>المعنى :</a:t>
            </a:r>
            <a:r>
              <a:rPr lang="ar-AE" sz="4000" dirty="0" smtClean="0"/>
              <a:t> </a:t>
            </a:r>
            <a:endParaRPr lang="en-US" sz="3600" dirty="0"/>
          </a:p>
        </p:txBody>
      </p:sp>
      <p:sp>
        <p:nvSpPr>
          <p:cNvPr id="3" name="TextBox 2"/>
          <p:cNvSpPr txBox="1"/>
          <p:nvPr/>
        </p:nvSpPr>
        <p:spPr>
          <a:xfrm>
            <a:off x="7792078" y="4917339"/>
            <a:ext cx="2116420" cy="584775"/>
          </a:xfrm>
          <a:prstGeom prst="rect">
            <a:avLst/>
          </a:prstGeom>
          <a:noFill/>
        </p:spPr>
        <p:txBody>
          <a:bodyPr wrap="square" rtlCol="0">
            <a:spAutoFit/>
          </a:bodyPr>
          <a:lstStyle/>
          <a:p>
            <a:r>
              <a:rPr lang="en-US" sz="3200" dirty="0" err="1" smtClean="0">
                <a:latin typeface="NikoshBAN" pitchFamily="2" charset="0"/>
                <a:cs typeface="NikoshBAN" pitchFamily="2" charset="0"/>
              </a:rPr>
              <a:t>পলায়নকারীগন</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5320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righ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righ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righ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righ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right)">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15388" y="641242"/>
            <a:ext cx="8462211" cy="5509200"/>
          </a:xfrm>
          <a:prstGeom prst="rect">
            <a:avLst/>
          </a:prstGeom>
          <a:noFill/>
          <a:ln w="57150">
            <a:solidFill>
              <a:schemeClr val="tx1"/>
            </a:solidFill>
            <a:prstDash val="sysDot"/>
          </a:ln>
          <a:effectLst>
            <a:glow rad="228600">
              <a:schemeClr val="accent5">
                <a:satMod val="175000"/>
                <a:alpha val="40000"/>
              </a:schemeClr>
            </a:glow>
          </a:effectLst>
        </p:spPr>
        <p:txBody>
          <a:bodyPr wrap="square" rtlCol="0">
            <a:spAutoFit/>
          </a:bodyPr>
          <a:lstStyle/>
          <a:p>
            <a:pPr algn="ctr"/>
            <a:r>
              <a:rPr lang="bn-IN" sz="8800" b="1" dirty="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একক কাজ</a:t>
            </a:r>
            <a:endParaRPr lang="en-US" sz="4000" dirty="0">
              <a:latin typeface="NikoshLightBAN" panose="02000000000000000000" pitchFamily="2" charset="0"/>
              <a:cs typeface="NikoshLightBAN" panose="02000000000000000000" pitchFamily="2" charset="0"/>
            </a:endParaRPr>
          </a:p>
          <a:p>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সুপ্রিয়</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ছাত্র-ছাত্রীবৃন্দ</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endParaRPr lang="bn-IN"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endParaRPr>
          </a:p>
          <a:p>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তোমরা</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সূরা</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bn-BD"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তাওবা</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র </a:t>
            </a:r>
            <a:r>
              <a:rPr lang="bn-BD"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২৫,২৬ </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ও </a:t>
            </a:r>
            <a:r>
              <a:rPr lang="bn-BD"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২৭</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নং</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আয়াত</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সমুহ</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অর্থসহ</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পাঠ</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6600" b="1" dirty="0" err="1"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কর</a:t>
            </a:r>
            <a:r>
              <a:rPr lang="en-US" sz="6600" b="1" dirty="0" smtClean="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a:t>
            </a:r>
            <a:endParaRPr lang="en-US" b="1" dirty="0">
              <a:ln w="9525">
                <a:solidFill>
                  <a:schemeClr val="bg1"/>
                </a:solidFill>
                <a:prstDash val="solid"/>
              </a:ln>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7279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8">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5924699"/>
          </a:xfrm>
          <a:prstGeom prst="rect">
            <a:avLst/>
          </a:prstGeom>
          <a:noFill/>
        </p:spPr>
        <p:txBody>
          <a:bodyPr wrap="square" rtlCol="0">
            <a:spAutoFit/>
          </a:bodyPr>
          <a:lstStyle/>
          <a:p>
            <a:pPr algn="ctr"/>
            <a:r>
              <a:rPr lang="en-US" sz="11500" b="1" u="sng" dirty="0" err="1">
                <a:latin typeface="NikoshLightBAN" panose="02000000000000000000" pitchFamily="2" charset="0"/>
                <a:cs typeface="NikoshLightBAN" panose="02000000000000000000" pitchFamily="2" charset="0"/>
              </a:rPr>
              <a:t>দলীয়</a:t>
            </a:r>
            <a:r>
              <a:rPr lang="en-US" sz="11500" b="1" u="sng" dirty="0">
                <a:latin typeface="NikoshLightBAN" panose="02000000000000000000" pitchFamily="2" charset="0"/>
                <a:cs typeface="NikoshLightBAN" panose="02000000000000000000" pitchFamily="2" charset="0"/>
              </a:rPr>
              <a:t> </a:t>
            </a:r>
            <a:r>
              <a:rPr lang="en-US" sz="11500" b="1" u="sng" dirty="0" err="1">
                <a:latin typeface="NikoshLightBAN" panose="02000000000000000000" pitchFamily="2" charset="0"/>
                <a:cs typeface="NikoshLightBAN" panose="02000000000000000000" pitchFamily="2" charset="0"/>
              </a:rPr>
              <a:t>কাজ</a:t>
            </a:r>
            <a:endParaRPr lang="en-US" sz="11500" b="1" u="sng" dirty="0">
              <a:latin typeface="NikoshLightBAN" panose="02000000000000000000" pitchFamily="2" charset="0"/>
              <a:cs typeface="NikoshLightBAN" panose="02000000000000000000" pitchFamily="2" charset="0"/>
            </a:endParaRPr>
          </a:p>
          <a:p>
            <a:pPr algn="ctr"/>
            <a:r>
              <a:rPr lang="bn-IN" sz="8800" dirty="0">
                <a:latin typeface="NikoshLightBAN" panose="02000000000000000000" pitchFamily="2" charset="0"/>
                <a:cs typeface="NikoshLightBAN" panose="02000000000000000000" pitchFamily="2" charset="0"/>
              </a:rPr>
              <a:t>সূরা </a:t>
            </a:r>
            <a:r>
              <a:rPr lang="bn-BD" sz="8800" dirty="0">
                <a:latin typeface="NikoshLightBAN" panose="02000000000000000000" pitchFamily="2" charset="0"/>
                <a:cs typeface="NikoshLightBAN" panose="02000000000000000000" pitchFamily="2" charset="0"/>
              </a:rPr>
              <a:t>তাওবার ২৫,২৬</a:t>
            </a:r>
            <a:r>
              <a:rPr lang="bn-IN" sz="8800" dirty="0">
                <a:latin typeface="NikoshLightBAN" panose="02000000000000000000" pitchFamily="2" charset="0"/>
                <a:cs typeface="NikoshLightBAN" panose="02000000000000000000" pitchFamily="2" charset="0"/>
              </a:rPr>
              <a:t> ও </a:t>
            </a:r>
            <a:r>
              <a:rPr lang="bn-BD" sz="8800" dirty="0">
                <a:latin typeface="NikoshLightBAN" panose="02000000000000000000" pitchFamily="2" charset="0"/>
                <a:cs typeface="NikoshLightBAN" panose="02000000000000000000" pitchFamily="2" charset="0"/>
              </a:rPr>
              <a:t>২৭</a:t>
            </a:r>
            <a:r>
              <a:rPr lang="bn-IN" sz="8800" dirty="0">
                <a:latin typeface="NikoshLightBAN" panose="02000000000000000000" pitchFamily="2" charset="0"/>
                <a:cs typeface="NikoshLightBAN" panose="02000000000000000000" pitchFamily="2" charset="0"/>
              </a:rPr>
              <a:t> নং আয়াত</a:t>
            </a:r>
            <a:r>
              <a:rPr lang="en-US" sz="8800" dirty="0">
                <a:latin typeface="NikoshLightBAN" panose="02000000000000000000" pitchFamily="2" charset="0"/>
                <a:cs typeface="NikoshLightBAN" panose="02000000000000000000" pitchFamily="2" charset="0"/>
              </a:rPr>
              <a:t> </a:t>
            </a:r>
            <a:r>
              <a:rPr lang="en-US" sz="8800" dirty="0" err="1">
                <a:latin typeface="NikoshLightBAN" panose="02000000000000000000" pitchFamily="2" charset="0"/>
                <a:cs typeface="NikoshLightBAN" panose="02000000000000000000" pitchFamily="2" charset="0"/>
              </a:rPr>
              <a:t>সমুহের</a:t>
            </a:r>
            <a:r>
              <a:rPr lang="en-US" sz="8800" dirty="0">
                <a:latin typeface="NikoshLightBAN" panose="02000000000000000000" pitchFamily="2" charset="0"/>
                <a:cs typeface="NikoshLightBAN" panose="02000000000000000000" pitchFamily="2" charset="0"/>
              </a:rPr>
              <a:t> </a:t>
            </a:r>
            <a:r>
              <a:rPr lang="bn-IN" sz="8800" dirty="0">
                <a:latin typeface="NikoshLightBAN" panose="02000000000000000000" pitchFamily="2" charset="0"/>
                <a:cs typeface="NikoshLightBAN" panose="02000000000000000000" pitchFamily="2" charset="0"/>
              </a:rPr>
              <a:t>ব্যাখ্যা </a:t>
            </a:r>
            <a:r>
              <a:rPr lang="en-US" sz="8800" dirty="0" err="1">
                <a:latin typeface="NikoshLightBAN" panose="02000000000000000000" pitchFamily="2" charset="0"/>
                <a:cs typeface="NikoshLightBAN" panose="02000000000000000000" pitchFamily="2" charset="0"/>
              </a:rPr>
              <a:t>পরস্পর</a:t>
            </a:r>
            <a:r>
              <a:rPr lang="en-US" sz="8800" dirty="0">
                <a:latin typeface="NikoshLightBAN" panose="02000000000000000000" pitchFamily="2" charset="0"/>
                <a:cs typeface="NikoshLightBAN" panose="02000000000000000000" pitchFamily="2" charset="0"/>
              </a:rPr>
              <a:t> </a:t>
            </a:r>
            <a:r>
              <a:rPr lang="bn-IN" sz="8800" dirty="0">
                <a:latin typeface="NikoshLightBAN" panose="02000000000000000000" pitchFamily="2" charset="0"/>
                <a:cs typeface="NikoshLightBAN" panose="02000000000000000000" pitchFamily="2" charset="0"/>
              </a:rPr>
              <a:t>পর্যালোচনা কর। </a:t>
            </a:r>
            <a:endParaRPr lang="en-US" sz="8800" dirty="0">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52699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341" fill="hold">
                                          <p:stCondLst>
                                            <p:cond delay="0"/>
                                          </p:stCondLst>
                                        </p:cTn>
                                        <p:tgtEl>
                                          <p:spTgt spid="5">
                                            <p:txEl>
                                              <p:pRg st="0" end="0"/>
                                            </p:txEl>
                                          </p:spTgt>
                                        </p:tgtEl>
                                        <p:attrNameLst>
                                          <p:attrName>style.rotation</p:attrName>
                                        </p:attrNameLst>
                                      </p:cBhvr>
                                      <p:to>
                                        <p:strVal val="-45.0"/>
                                      </p:to>
                                    </p:set>
                                    <p:anim calcmode="lin" valueType="num">
                                      <p:cBhvr>
                                        <p:cTn id="8" dur="341" fill="hold">
                                          <p:stCondLst>
                                            <p:cond delay="341"/>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by="(-#ppt_w*2)" calcmode="lin" valueType="num">
                                      <p:cBhvr rctx="PPT">
                                        <p:cTn id="16" dur="250" autoRev="1" fill="hold">
                                          <p:stCondLst>
                                            <p:cond delay="0"/>
                                          </p:stCondLst>
                                        </p:cTn>
                                        <p:tgtEl>
                                          <p:spTgt spid="5">
                                            <p:txEl>
                                              <p:pRg st="1" end="1"/>
                                            </p:txEl>
                                          </p:spTgt>
                                        </p:tgtEl>
                                        <p:attrNameLst>
                                          <p:attrName>ppt_w</p:attrName>
                                        </p:attrNameLst>
                                      </p:cBhvr>
                                    </p:anim>
                                    <p:anim by="(#ppt_w*0.50)" calcmode="lin" valueType="num">
                                      <p:cBhvr>
                                        <p:cTn id="17" dur="250" decel="50000" autoRev="1" fill="hold">
                                          <p:stCondLst>
                                            <p:cond delay="0"/>
                                          </p:stCondLst>
                                        </p:cTn>
                                        <p:tgtEl>
                                          <p:spTgt spid="5">
                                            <p:txEl>
                                              <p:pRg st="1" end="1"/>
                                            </p:txEl>
                                          </p:spTgt>
                                        </p:tgtEl>
                                        <p:attrNameLst>
                                          <p:attrName>ppt_x</p:attrName>
                                        </p:attrNameLst>
                                      </p:cBhvr>
                                    </p:anim>
                                    <p:anim from="(-#ppt_h/2)" to="(#ppt_y)" calcmode="lin" valueType="num">
                                      <p:cBhvr>
                                        <p:cTn id="18" dur="500" fill="hold">
                                          <p:stCondLst>
                                            <p:cond delay="0"/>
                                          </p:stCondLst>
                                        </p:cTn>
                                        <p:tgtEl>
                                          <p:spTgt spid="5">
                                            <p:txEl>
                                              <p:pRg st="1" end="1"/>
                                            </p:txEl>
                                          </p:spTgt>
                                        </p:tgtEl>
                                        <p:attrNameLst>
                                          <p:attrName>ppt_y</p:attrName>
                                        </p:attrNameLst>
                                      </p:cBhvr>
                                    </p:anim>
                                    <p:animRot by="21600000">
                                      <p:cBhvr>
                                        <p:cTn id="19" dur="5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
          <p:cNvSpPr/>
          <p:nvPr/>
        </p:nvSpPr>
        <p:spPr>
          <a:xfrm>
            <a:off x="3028014" y="974360"/>
            <a:ext cx="5981075" cy="1835065"/>
          </a:xfrm>
          <a:prstGeom prst="upArrow">
            <a:avLst>
              <a:gd name="adj1" fmla="val 91418"/>
              <a:gd name="adj2" fmla="val 50000"/>
            </a:avLst>
          </a:prstGeom>
          <a:solidFill>
            <a:srgbClr val="0070C0"/>
          </a:solidFill>
          <a:ln w="76200">
            <a:solidFill>
              <a:srgbClr val="B2B2B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ln w="12700">
                  <a:solidFill>
                    <a:schemeClr val="accent5"/>
                  </a:solidFill>
                  <a:prstDash val="solid"/>
                </a:ln>
                <a:solidFill>
                  <a:schemeClr val="bg1"/>
                </a:solidFill>
                <a:latin typeface="NikoshLightBAN" panose="02000000000000000000" pitchFamily="2" charset="0"/>
                <a:cs typeface="NikoshLightBAN" panose="02000000000000000000" pitchFamily="2" charset="0"/>
              </a:rPr>
              <a:t>বাড়ীর </a:t>
            </a:r>
            <a:r>
              <a:rPr lang="bn-IN" sz="6600" b="1" dirty="0" smtClean="0">
                <a:ln w="12700">
                  <a:solidFill>
                    <a:schemeClr val="accent5"/>
                  </a:solidFill>
                  <a:prstDash val="solid"/>
                </a:ln>
                <a:solidFill>
                  <a:schemeClr val="bg1"/>
                </a:solidFill>
                <a:latin typeface="NikoshLightBAN" panose="02000000000000000000" pitchFamily="2" charset="0"/>
                <a:cs typeface="NikoshLightBAN" panose="02000000000000000000" pitchFamily="2" charset="0"/>
              </a:rPr>
              <a:t>কাজ</a:t>
            </a:r>
            <a:endParaRPr lang="en-US" sz="2800" dirty="0">
              <a:solidFill>
                <a:schemeClr val="bg1"/>
              </a:solidFill>
              <a:latin typeface="NikoshLightBAN" panose="02000000000000000000" pitchFamily="2" charset="0"/>
              <a:cs typeface="NikoshLightBAN" panose="02000000000000000000" pitchFamily="2" charset="0"/>
            </a:endParaRPr>
          </a:p>
        </p:txBody>
      </p:sp>
      <p:sp>
        <p:nvSpPr>
          <p:cNvPr id="6" name="TextBox 5"/>
          <p:cNvSpPr txBox="1"/>
          <p:nvPr/>
        </p:nvSpPr>
        <p:spPr>
          <a:xfrm>
            <a:off x="2525844" y="3192906"/>
            <a:ext cx="6985414" cy="2585323"/>
          </a:xfrm>
          <a:prstGeom prst="rect">
            <a:avLst/>
          </a:prstGeom>
          <a:noFill/>
        </p:spPr>
        <p:txBody>
          <a:bodyPr wrap="square" rtlCol="0">
            <a:spAutoFit/>
          </a:bodyPr>
          <a:lstStyle/>
          <a:p>
            <a:pPr algn="ctr"/>
            <a:r>
              <a:rPr lang="en-US" sz="5400" dirty="0" err="1" smtClean="0"/>
              <a:t>ইসলামে</a:t>
            </a:r>
            <a:r>
              <a:rPr lang="en-US" sz="5400" dirty="0" smtClean="0"/>
              <a:t> </a:t>
            </a:r>
            <a:r>
              <a:rPr lang="en-US" sz="5400" dirty="0" err="1" smtClean="0"/>
              <a:t>জিহাদের</a:t>
            </a:r>
            <a:r>
              <a:rPr lang="en-US" sz="5400" dirty="0" smtClean="0"/>
              <a:t> </a:t>
            </a:r>
            <a:r>
              <a:rPr lang="en-US" sz="5400" dirty="0" err="1" smtClean="0"/>
              <a:t>বিধান</a:t>
            </a:r>
            <a:r>
              <a:rPr lang="en-US" sz="5400" dirty="0" smtClean="0"/>
              <a:t> </a:t>
            </a:r>
            <a:r>
              <a:rPr lang="en-US" sz="5400" dirty="0" err="1" smtClean="0"/>
              <a:t>কুরআন</a:t>
            </a:r>
            <a:r>
              <a:rPr lang="en-US" sz="5400" dirty="0" smtClean="0"/>
              <a:t> ও </a:t>
            </a:r>
            <a:r>
              <a:rPr lang="en-US" sz="5400" dirty="0" err="1" smtClean="0"/>
              <a:t>হাদিসের</a:t>
            </a:r>
            <a:r>
              <a:rPr lang="en-US" sz="5400" dirty="0" smtClean="0"/>
              <a:t> </a:t>
            </a:r>
            <a:r>
              <a:rPr lang="en-US" sz="5400" dirty="0" err="1" smtClean="0"/>
              <a:t>আলোকে</a:t>
            </a:r>
            <a:r>
              <a:rPr lang="en-US" sz="5400" dirty="0" smtClean="0"/>
              <a:t> </a:t>
            </a:r>
            <a:r>
              <a:rPr lang="en-US" sz="5400" dirty="0" err="1" smtClean="0"/>
              <a:t>বিশ্লেষণ</a:t>
            </a:r>
            <a:r>
              <a:rPr lang="en-US" sz="5400" dirty="0" smtClean="0"/>
              <a:t> </a:t>
            </a:r>
            <a:r>
              <a:rPr lang="en-US" sz="5400" dirty="0" err="1" smtClean="0"/>
              <a:t>কর</a:t>
            </a:r>
            <a:r>
              <a:rPr lang="en-US" sz="5400" dirty="0" smtClean="0"/>
              <a:t>।</a:t>
            </a:r>
            <a:endParaRPr lang="en-US" sz="5400" dirty="0"/>
          </a:p>
        </p:txBody>
      </p:sp>
    </p:spTree>
    <p:extLst>
      <p:ext uri="{BB962C8B-B14F-4D97-AF65-F5344CB8AC3E}">
        <p14:creationId xmlns:p14="http://schemas.microsoft.com/office/powerpoint/2010/main" val="42290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946" y="3942413"/>
            <a:ext cx="8042030" cy="1446550"/>
          </a:xfrm>
          <a:prstGeom prst="rect">
            <a:avLst/>
          </a:prstGeom>
          <a:solidFill>
            <a:srgbClr val="FF0000"/>
          </a:solidFill>
          <a:ln w="57150">
            <a:solidFill>
              <a:schemeClr val="tx1"/>
            </a:solidFill>
          </a:ln>
          <a:effectLst>
            <a:softEdge rad="317500"/>
          </a:effectLst>
        </p:spPr>
        <p:txBody>
          <a:bodyPr wrap="square" rtlCol="0">
            <a:spAutoFit/>
          </a:bodyPr>
          <a:lstStyle/>
          <a:p>
            <a:pPr algn="ctr"/>
            <a:r>
              <a:rPr lang="bn-IN" sz="8800" dirty="0" smtClean="0">
                <a:latin typeface="NikoshLightBAN" panose="02000000000000000000" pitchFamily="2" charset="0"/>
                <a:cs typeface="NikoshLightBAN" panose="02000000000000000000" pitchFamily="2" charset="0"/>
              </a:rPr>
              <a:t>সবাইকে ধন্যবাদ</a:t>
            </a:r>
            <a:endParaRPr lang="en-US" sz="2400" dirty="0">
              <a:latin typeface="NikoshLightBAN" panose="02000000000000000000" pitchFamily="2" charset="0"/>
              <a:cs typeface="NikoshLightBAN" panose="02000000000000000000" pitchFamily="2" charset="0"/>
            </a:endParaRPr>
          </a:p>
        </p:txBody>
      </p:sp>
      <p:sp>
        <p:nvSpPr>
          <p:cNvPr id="4" name="TextBox 3"/>
          <p:cNvSpPr txBox="1"/>
          <p:nvPr/>
        </p:nvSpPr>
        <p:spPr>
          <a:xfrm>
            <a:off x="3130061" y="5388963"/>
            <a:ext cx="5931877" cy="1107996"/>
          </a:xfrm>
          <a:prstGeom prst="rect">
            <a:avLst/>
          </a:prstGeom>
          <a:solidFill>
            <a:srgbClr val="FF0000"/>
          </a:solidFill>
          <a:ln w="76200">
            <a:solidFill>
              <a:srgbClr val="FFFF00"/>
            </a:solidFill>
          </a:ln>
          <a:effectLst>
            <a:glow rad="228600">
              <a:schemeClr val="accent5">
                <a:satMod val="175000"/>
                <a:alpha val="40000"/>
              </a:schemeClr>
            </a:glow>
            <a:softEdge rad="317500"/>
          </a:effectLst>
          <a:scene3d>
            <a:camera prst="orthographicFront"/>
            <a:lightRig rig="threePt" dir="t"/>
          </a:scene3d>
          <a:sp3d>
            <a:bevelT prst="slope"/>
          </a:sp3d>
        </p:spPr>
        <p:txBody>
          <a:bodyPr wrap="square" rtlCol="0">
            <a:spAutoFit/>
          </a:bodyPr>
          <a:lstStyle/>
          <a:p>
            <a:pPr algn="ctr"/>
            <a:r>
              <a:rPr lang="bn-IN" sz="6600" dirty="0" smtClean="0">
                <a:latin typeface="NikoshLightBAN" panose="02000000000000000000" pitchFamily="2" charset="0"/>
                <a:cs typeface="NikoshLightBAN" panose="02000000000000000000" pitchFamily="2" charset="0"/>
              </a:rPr>
              <a:t>মা</a:t>
            </a:r>
            <a:r>
              <a:rPr lang="bn-BD" sz="6600" dirty="0" smtClean="0">
                <a:latin typeface="NikoshLightBAN" panose="02000000000000000000" pitchFamily="2" charset="0"/>
                <a:cs typeface="NikoshLightBAN" panose="02000000000000000000" pitchFamily="2" charset="0"/>
              </a:rPr>
              <a:t>’</a:t>
            </a:r>
            <a:r>
              <a:rPr lang="bn-IN" sz="6600" dirty="0" smtClean="0">
                <a:latin typeface="NikoshLightBAN" panose="02000000000000000000" pitchFamily="2" charset="0"/>
                <a:cs typeface="NikoshLightBAN" panose="02000000000000000000" pitchFamily="2" charset="0"/>
              </a:rPr>
              <a:t>আস</a:t>
            </a:r>
            <a:r>
              <a:rPr lang="bn-BD" sz="6600" dirty="0" smtClean="0">
                <a:latin typeface="NikoshLightBAN" panose="02000000000000000000" pitchFamily="2" charset="0"/>
                <a:cs typeface="NikoshLightBAN" panose="02000000000000000000" pitchFamily="2" charset="0"/>
              </a:rPr>
              <a:t>্‌</a:t>
            </a:r>
            <a:r>
              <a:rPr lang="bn-IN" sz="6600" dirty="0" smtClean="0">
                <a:latin typeface="NikoshLightBAN" panose="02000000000000000000" pitchFamily="2" charset="0"/>
                <a:cs typeface="NikoshLightBAN" panose="02000000000000000000" pitchFamily="2" charset="0"/>
              </a:rPr>
              <a:t>সালাম</a:t>
            </a:r>
            <a:endParaRPr lang="en-US" sz="2800" dirty="0">
              <a:latin typeface="NikoshLightBAN" panose="02000000000000000000" pitchFamily="2" charset="0"/>
              <a:cs typeface="NikoshLight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3942415"/>
          </a:xfrm>
          <a:prstGeom prst="rect">
            <a:avLst/>
          </a:prstGeom>
        </p:spPr>
      </p:pic>
    </p:spTree>
    <p:extLst>
      <p:ext uri="{BB962C8B-B14F-4D97-AF65-F5344CB8AC3E}">
        <p14:creationId xmlns:p14="http://schemas.microsoft.com/office/powerpoint/2010/main" val="8463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04985" y="1873776"/>
            <a:ext cx="4242218" cy="3252865"/>
          </a:xfrm>
          <a:prstGeom prst="rect">
            <a:avLst/>
          </a:prstGeom>
        </p:spPr>
      </p:pic>
      <p:sp>
        <p:nvSpPr>
          <p:cNvPr id="3" name="TextBox 2"/>
          <p:cNvSpPr txBox="1"/>
          <p:nvPr/>
        </p:nvSpPr>
        <p:spPr>
          <a:xfrm>
            <a:off x="-1" y="150858"/>
            <a:ext cx="12192001" cy="6370975"/>
          </a:xfrm>
          <a:prstGeom prst="rect">
            <a:avLst/>
          </a:prstGeom>
          <a:noFill/>
        </p:spPr>
        <p:txBody>
          <a:bodyPr wrap="square" rtlCol="0">
            <a:spAutoFit/>
          </a:bodyPr>
          <a:lstStyle/>
          <a:p>
            <a:pPr algn="ctr"/>
            <a:r>
              <a:rPr lang="en-US" sz="6600" dirty="0" err="1">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শিক্ষক</a:t>
            </a:r>
            <a:r>
              <a:rPr lang="en-US" sz="6600"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600" dirty="0" err="1">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পরিচিতি</a:t>
            </a:r>
            <a:endParaRPr lang="ar-SA" sz="6600"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endParaRPr>
          </a:p>
          <a:p>
            <a:r>
              <a:rPr lang="bn-BD"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6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হাম্মদ</a:t>
            </a:r>
            <a:r>
              <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ইদ্রিছ</a:t>
            </a:r>
            <a:r>
              <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অধ্যাপক</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(আরবি)</a:t>
            </a:r>
            <a:endParaRPr lang="bn-IN"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বখতিয়ার</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চারপীর</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আউলিয়া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আলিম</a:t>
            </a:r>
            <a:r>
              <a:rPr lang="bn-IN"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মাদরাসা</a:t>
            </a:r>
            <a:endPar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আনোয়ারা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চট্টগ্রাম</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মোবা: </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01</a:t>
            </a: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৬১১৩৫৬১৮৩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endParaRPr>
          </a:p>
          <a:p>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তারিখঃ</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rPr>
              <a:t> ৩১/০৩/২০২০</a:t>
            </a:r>
            <a:endParaRPr lang="ar-SA"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Symbol"/>
            </a:endParaRPr>
          </a:p>
          <a:p>
            <a:r>
              <a:rPr lang="en-US" sz="40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mdidrisali6183@gmail.com</a:t>
            </a:r>
            <a:endParaRPr lang="en-US" sz="6600"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328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266743" y="213555"/>
            <a:ext cx="7244862" cy="1561514"/>
          </a:xfrm>
          <a:prstGeom prst="horizontalScroll">
            <a:avLst/>
          </a:prstGeom>
          <a:solidFill>
            <a:srgbClr val="0070C0"/>
          </a:solidFill>
          <a:ln w="57150">
            <a:solidFill>
              <a:srgbClr val="B2B2B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LightBAN" panose="02000000000000000000" pitchFamily="2" charset="0"/>
                <a:cs typeface="NikoshLightBAN" panose="02000000000000000000" pitchFamily="2" charset="0"/>
              </a:rPr>
              <a:t>পাঠ ঘোষনা</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LightBAN" panose="02000000000000000000" pitchFamily="2" charset="0"/>
              <a:cs typeface="NikoshLightBAN" panose="02000000000000000000" pitchFamily="2" charset="0"/>
            </a:endParaRPr>
          </a:p>
        </p:txBody>
      </p:sp>
      <p:sp>
        <p:nvSpPr>
          <p:cNvPr id="3" name="12-Point Star 2"/>
          <p:cNvSpPr/>
          <p:nvPr/>
        </p:nvSpPr>
        <p:spPr>
          <a:xfrm>
            <a:off x="164123" y="1963712"/>
            <a:ext cx="12027877" cy="4643140"/>
          </a:xfrm>
          <a:prstGeom prst="star12">
            <a:avLst>
              <a:gd name="adj" fmla="val 47154"/>
            </a:avLst>
          </a:prstGeom>
          <a:solidFill>
            <a:srgbClr val="0070C0"/>
          </a:solidFill>
          <a:ln w="76200">
            <a:solidFill>
              <a:srgbClr val="B2B2B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আলিম ২য় বর্ষ</a:t>
            </a:r>
          </a:p>
          <a:p>
            <a:pPr algn="ctr"/>
            <a:r>
              <a:rPr lang="bn-IN"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সূরা আত-তাওবা</a:t>
            </a:r>
          </a:p>
          <a:p>
            <a:pPr algn="ctr"/>
            <a:r>
              <a:rPr lang="bn-IN"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চতুর্থ রুকু</a:t>
            </a:r>
          </a:p>
          <a:p>
            <a:pPr algn="ctr"/>
            <a:r>
              <a:rPr lang="bn-IN"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আয়াত নং- ২৫,২৬,২৭</a:t>
            </a:r>
          </a:p>
          <a:p>
            <a:pPr algn="ctr"/>
            <a:r>
              <a:rPr lang="bn-BD"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হোনায়েনের যু</a:t>
            </a:r>
            <a:r>
              <a:rPr lang="bn-IN"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দ্ধ</a:t>
            </a:r>
            <a:endPar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endParaRPr>
          </a:p>
          <a:p>
            <a:pPr algn="ctr"/>
            <a:r>
              <a:rPr lang="en-US" sz="4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সময়ঃ</a:t>
            </a: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 ৪০ </a:t>
            </a:r>
            <a:r>
              <a:rPr lang="en-US" sz="4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rPr>
              <a:t>মিঃ</a:t>
            </a:r>
            <a:endParaRPr lang="bn-IN"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10051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 calcmode="lin" valueType="num">
                                      <p:cBhvr>
                                        <p:cTn id="4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8" dur="5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p:cTn id="5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p:cTn id="6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1089898"/>
            <a:ext cx="12192000" cy="4678204"/>
          </a:xfrm>
          <a:prstGeom prst="rect">
            <a:avLst/>
          </a:prstGeom>
          <a:noFill/>
        </p:spPr>
        <p:txBody>
          <a:bodyPr wrap="square" rtlCol="0">
            <a:spAutoFit/>
          </a:bodyPr>
          <a:lstStyle/>
          <a:p>
            <a:pPr algn="ctr"/>
            <a:r>
              <a:rPr lang="bn-IN" sz="6600" b="1" dirty="0" smtClean="0">
                <a:solidFill>
                  <a:srgbClr val="0070C0"/>
                </a:solidFill>
                <a:latin typeface="NikoshBAN" panose="02000000000000000000" pitchFamily="2" charset="0"/>
                <a:cs typeface="NikoshBAN" panose="02000000000000000000" pitchFamily="2" charset="0"/>
              </a:rPr>
              <a:t>শিখ</a:t>
            </a:r>
            <a:r>
              <a:rPr lang="en-US" sz="6600" b="1" dirty="0" smtClean="0">
                <a:solidFill>
                  <a:srgbClr val="0070C0"/>
                </a:solidFill>
                <a:latin typeface="NikoshBAN" panose="02000000000000000000" pitchFamily="2" charset="0"/>
                <a:cs typeface="NikoshBAN" panose="02000000000000000000" pitchFamily="2" charset="0"/>
              </a:rPr>
              <a:t>ন</a:t>
            </a:r>
            <a:r>
              <a:rPr lang="bn-IN" sz="6600" b="1" dirty="0" smtClean="0">
                <a:solidFill>
                  <a:srgbClr val="0070C0"/>
                </a:solidFill>
                <a:latin typeface="NikoshBAN" panose="02000000000000000000" pitchFamily="2" charset="0"/>
                <a:cs typeface="NikoshBAN" panose="02000000000000000000" pitchFamily="2" charset="0"/>
              </a:rPr>
              <a:t>ফল</a:t>
            </a:r>
            <a:endParaRPr lang="en-US" sz="6600" b="1" dirty="0">
              <a:solidFill>
                <a:srgbClr val="0070C0"/>
              </a:solidFill>
              <a:latin typeface="NikoshBAN" panose="02000000000000000000" pitchFamily="2" charset="0"/>
              <a:cs typeface="NikoshBAN" panose="02000000000000000000" pitchFamily="2" charset="0"/>
            </a:endParaRPr>
          </a:p>
          <a:p>
            <a:pPr marL="742950" lvl="0" indent="-742950">
              <a:buFont typeface="+mj-lt"/>
              <a:buAutoNum type="arabicPeriod"/>
            </a:pPr>
            <a:r>
              <a:rPr lang="bn-BD" sz="4000" dirty="0" smtClean="0">
                <a:solidFill>
                  <a:schemeClr val="tx1">
                    <a:lumMod val="95000"/>
                    <a:lumOff val="5000"/>
                  </a:schemeClr>
                </a:solidFill>
                <a:latin typeface="NikoshBAN" pitchFamily="2" charset="0"/>
                <a:cs typeface="NikoshBAN" pitchFamily="2" charset="0"/>
              </a:rPr>
              <a:t>হোনাইন</a:t>
            </a:r>
            <a:r>
              <a:rPr lang="en-US" sz="3600" dirty="0" smtClean="0">
                <a:solidFill>
                  <a:schemeClr val="tx1">
                    <a:lumMod val="95000"/>
                    <a:lumOff val="5000"/>
                  </a:schemeClr>
                </a:solidFill>
                <a:latin typeface="NikoshBAN" pitchFamily="2" charset="0"/>
                <a:cs typeface="NikoshBAN" pitchFamily="2" charset="0"/>
              </a:rPr>
              <a:t> </a:t>
            </a:r>
            <a:r>
              <a:rPr lang="en-US" sz="4000" dirty="0" err="1">
                <a:solidFill>
                  <a:schemeClr val="tx1">
                    <a:lumMod val="95000"/>
                    <a:lumOff val="5000"/>
                  </a:schemeClr>
                </a:solidFill>
                <a:latin typeface="NikoshBAN" pitchFamily="2" charset="0"/>
                <a:cs typeface="NikoshBAN" pitchFamily="2" charset="0"/>
              </a:rPr>
              <a:t>এর</a:t>
            </a:r>
            <a:r>
              <a:rPr lang="bn-BD" sz="4000" dirty="0">
                <a:solidFill>
                  <a:schemeClr val="tx1">
                    <a:lumMod val="95000"/>
                    <a:lumOff val="5000"/>
                  </a:schemeClr>
                </a:solidFill>
                <a:latin typeface="NikoshBAN" pitchFamily="2" charset="0"/>
                <a:cs typeface="NikoshBAN" pitchFamily="2" charset="0"/>
              </a:rPr>
              <a:t> </a:t>
            </a:r>
            <a:r>
              <a:rPr lang="en-US" sz="4000" dirty="0" err="1">
                <a:solidFill>
                  <a:schemeClr val="tx1">
                    <a:lumMod val="95000"/>
                    <a:lumOff val="5000"/>
                  </a:schemeClr>
                </a:solidFill>
                <a:latin typeface="NikoshBAN" pitchFamily="2" charset="0"/>
                <a:cs typeface="NikoshBAN" pitchFamily="2" charset="0"/>
              </a:rPr>
              <a:t>অবস্থান</a:t>
            </a:r>
            <a:r>
              <a:rPr lang="en-US" sz="4000" dirty="0">
                <a:solidFill>
                  <a:schemeClr val="tx1">
                    <a:lumMod val="95000"/>
                    <a:lumOff val="5000"/>
                  </a:schemeClr>
                </a:solidFill>
                <a:latin typeface="NikoshBAN" pitchFamily="2" charset="0"/>
                <a:cs typeface="NikoshBAN" pitchFamily="2" charset="0"/>
              </a:rPr>
              <a:t> </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a:t>
            </a:r>
            <a:r>
              <a:rPr lang="bn-BD" sz="4000" dirty="0">
                <a:latin typeface="NikoshBAN" pitchFamily="2" charset="0"/>
                <a:cs typeface="NikoshBAN" pitchFamily="2" charset="0"/>
              </a:rPr>
              <a:t>তে পারবে</a:t>
            </a:r>
            <a:r>
              <a:rPr lang="en-US" sz="4000" dirty="0">
                <a:latin typeface="NikoshBAN" pitchFamily="2" charset="0"/>
                <a:cs typeface="NikoshBAN" pitchFamily="2" charset="0"/>
              </a:rPr>
              <a:t>। এ </a:t>
            </a:r>
            <a:r>
              <a:rPr lang="en-US" sz="4000" dirty="0" err="1">
                <a:latin typeface="NikoshBAN" pitchFamily="2" charset="0"/>
                <a:cs typeface="NikoshBAN" pitchFamily="2" charset="0"/>
              </a:rPr>
              <a:t>যুদ্ধ</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সংগঠিত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হওয়ার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কারণ</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a:t>
            </a:r>
            <a:r>
              <a:rPr lang="en-US" sz="4000" dirty="0">
                <a:latin typeface="NikoshBAN" pitchFamily="2" charset="0"/>
                <a:cs typeface="NikoshBAN" pitchFamily="2" charset="0"/>
              </a:rPr>
              <a:t> </a:t>
            </a:r>
            <a:r>
              <a:rPr lang="en-US" sz="4000" dirty="0" err="1">
                <a:latin typeface="NikoshBAN" pitchFamily="2" charset="0"/>
                <a:cs typeface="NikoshBAN" pitchFamily="2" charset="0"/>
              </a:rPr>
              <a:t>দিতে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পারবে</a:t>
            </a:r>
            <a:r>
              <a:rPr lang="en-US" sz="4000" dirty="0">
                <a:latin typeface="NikoshBAN" pitchFamily="2" charset="0"/>
                <a:cs typeface="NikoshBAN" pitchFamily="2" charset="0"/>
              </a:rPr>
              <a:t>। </a:t>
            </a:r>
          </a:p>
          <a:p>
            <a:pPr marL="742950" lvl="0" indent="-742950">
              <a:buFont typeface="+mj-lt"/>
              <a:buAutoNum type="arabicPeriod"/>
            </a:pPr>
            <a:r>
              <a:rPr lang="bn-BD" sz="4000" dirty="0" smtClean="0">
                <a:latin typeface="NikoshBAN" pitchFamily="2" charset="0"/>
                <a:cs typeface="NikoshBAN" pitchFamily="2" charset="0"/>
              </a:rPr>
              <a:t>হোনাইনের </a:t>
            </a:r>
            <a:r>
              <a:rPr lang="en-US" sz="4000" dirty="0" err="1">
                <a:latin typeface="NikoshBAN" pitchFamily="2" charset="0"/>
                <a:cs typeface="NikoshBAN" pitchFamily="2" charset="0"/>
              </a:rPr>
              <a:t>যুদ্ধে</a:t>
            </a:r>
            <a:r>
              <a:rPr lang="bn-BD" sz="5400" dirty="0">
                <a:solidFill>
                  <a:schemeClr val="tx1">
                    <a:lumMod val="95000"/>
                    <a:lumOff val="5000"/>
                  </a:schemeClr>
                </a:solidFill>
                <a:latin typeface="NikoshBAN" pitchFamily="2" charset="0"/>
                <a:cs typeface="NikoshBAN" pitchFamily="2" charset="0"/>
              </a:rPr>
              <a:t> </a:t>
            </a:r>
            <a:r>
              <a:rPr lang="bn-BD" sz="4000" dirty="0">
                <a:latin typeface="NikoshBAN" pitchFamily="2" charset="0"/>
                <a:cs typeface="NikoshBAN" pitchFamily="2" charset="0"/>
              </a:rPr>
              <a:t>মুসলমানদের বিপর্যয়ের কারণ কি</a:t>
            </a:r>
            <a:r>
              <a:rPr lang="en-US" sz="4000" dirty="0">
                <a:latin typeface="NikoshBAN" pitchFamily="2" charset="0"/>
                <a:cs typeface="NikoshBAN" pitchFamily="2" charset="0"/>
              </a:rPr>
              <a:t>?</a:t>
            </a:r>
            <a:r>
              <a:rPr lang="bn-BD" sz="4000" dirty="0">
                <a:latin typeface="NikoshBAN" pitchFamily="2" charset="0"/>
                <a:cs typeface="NikoshBAN" pitchFamily="2" charset="0"/>
              </a:rPr>
              <a:t> 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a:t>
            </a:r>
            <a:r>
              <a:rPr lang="bn-BD" sz="4000" dirty="0">
                <a:latin typeface="NikoshBAN" pitchFamily="2" charset="0"/>
                <a:cs typeface="NikoshBAN" pitchFamily="2" charset="0"/>
              </a:rPr>
              <a:t>তে পারবে</a:t>
            </a:r>
            <a:r>
              <a:rPr lang="en-US" sz="4000" dirty="0">
                <a:latin typeface="NikoshBAN" pitchFamily="2" charset="0"/>
                <a:cs typeface="NikoshBAN" pitchFamily="2" charset="0"/>
              </a:rPr>
              <a:t>।</a:t>
            </a:r>
          </a:p>
          <a:p>
            <a:pPr marL="742950" lvl="0" indent="-742950">
              <a:buFont typeface="+mj-lt"/>
              <a:buAutoNum type="arabicPeriod"/>
            </a:pPr>
            <a:r>
              <a:rPr lang="en-US" sz="4000" dirty="0" err="1" smtClean="0">
                <a:latin typeface="NikoshBAN" pitchFamily="2" charset="0"/>
                <a:cs typeface="NikoshBAN" pitchFamily="2" charset="0"/>
              </a:rPr>
              <a:t>যুদ্ধে</a:t>
            </a:r>
            <a:r>
              <a:rPr lang="en-US" sz="4000" dirty="0" smtClean="0">
                <a:latin typeface="NikoshBAN" pitchFamily="2" charset="0"/>
                <a:cs typeface="NikoshBAN" pitchFamily="2" charset="0"/>
              </a:rPr>
              <a:t> </a:t>
            </a:r>
            <a:r>
              <a:rPr lang="bn-IN" sz="4000" dirty="0">
                <a:latin typeface="NikoshBAN" pitchFamily="2" charset="0"/>
                <a:cs typeface="NikoshBAN" pitchFamily="2" charset="0"/>
              </a:rPr>
              <a:t>সংখ্যার আধিক্য যে মুসলমানদের জয় পরাজয় নির্ভর করে না ,-তার বর্ননা দিতে </a:t>
            </a:r>
            <a:r>
              <a:rPr lang="bn-BD" sz="4000" dirty="0">
                <a:latin typeface="NikoshBAN" pitchFamily="2" charset="0"/>
                <a:cs typeface="NikoshBAN" pitchFamily="2" charset="0"/>
              </a:rPr>
              <a:t> পারবে</a:t>
            </a:r>
            <a:r>
              <a:rPr lang="bn-IN" sz="4000" dirty="0">
                <a:latin typeface="NikoshBAN" pitchFamily="2" charset="0"/>
                <a:cs typeface="NikoshBAN" pitchFamily="2" charset="0"/>
              </a:rPr>
              <a:t>।</a:t>
            </a:r>
            <a:endParaRPr lang="en-US" sz="4000" dirty="0">
              <a:latin typeface="NikoshBAN" pitchFamily="2" charset="0"/>
              <a:cs typeface="NikoshBAN" pitchFamily="2" charset="0"/>
            </a:endParaRPr>
          </a:p>
          <a:p>
            <a:endParaRPr lang="en-US" sz="1600" dirty="0"/>
          </a:p>
        </p:txBody>
      </p:sp>
    </p:spTree>
    <p:extLst>
      <p:ext uri="{BB962C8B-B14F-4D97-AF65-F5344CB8AC3E}">
        <p14:creationId xmlns:p14="http://schemas.microsoft.com/office/powerpoint/2010/main" val="38641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16">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16">
                                            <p:txEl>
                                              <p:pRg st="1" end="1"/>
                                            </p:txEl>
                                          </p:spTgt>
                                        </p:tgtEl>
                                        <p:attrNameLst>
                                          <p:attrName>ppt_w</p:attrName>
                                        </p:attrNameLst>
                                      </p:cBhvr>
                                    </p:anim>
                                    <p:anim by="(#ppt_w*0.50)" calcmode="lin" valueType="num">
                                      <p:cBhvr>
                                        <p:cTn id="14" dur="250" decel="50000" autoRev="1" fill="hold">
                                          <p:stCondLst>
                                            <p:cond delay="0"/>
                                          </p:stCondLst>
                                        </p:cTn>
                                        <p:tgtEl>
                                          <p:spTgt spid="16">
                                            <p:txEl>
                                              <p:pRg st="1" end="1"/>
                                            </p:txEl>
                                          </p:spTgt>
                                        </p:tgtEl>
                                        <p:attrNameLst>
                                          <p:attrName>ppt_x</p:attrName>
                                        </p:attrNameLst>
                                      </p:cBhvr>
                                    </p:anim>
                                    <p:anim from="(-#ppt_h/2)" to="(#ppt_y)" calcmode="lin" valueType="num">
                                      <p:cBhvr>
                                        <p:cTn id="15" dur="500" fill="hold">
                                          <p:stCondLst>
                                            <p:cond delay="0"/>
                                          </p:stCondLst>
                                        </p:cTn>
                                        <p:tgtEl>
                                          <p:spTgt spid="16">
                                            <p:txEl>
                                              <p:pRg st="1" end="1"/>
                                            </p:txEl>
                                          </p:spTgt>
                                        </p:tgtEl>
                                        <p:attrNameLst>
                                          <p:attrName>ppt_y</p:attrName>
                                        </p:attrNameLst>
                                      </p:cBhvr>
                                    </p:anim>
                                    <p:animRot by="21600000">
                                      <p:cBhvr>
                                        <p:cTn id="16" dur="500" fill="hold">
                                          <p:stCondLst>
                                            <p:cond delay="0"/>
                                          </p:stCondLst>
                                        </p:cTn>
                                        <p:tgtEl>
                                          <p:spTgt spid="16">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16">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16">
                                            <p:txEl>
                                              <p:pRg st="2" end="2"/>
                                            </p:txEl>
                                          </p:spTgt>
                                        </p:tgtEl>
                                        <p:attrNameLst>
                                          <p:attrName>ppt_w</p:attrName>
                                        </p:attrNameLst>
                                      </p:cBhvr>
                                    </p:anim>
                                    <p:anim by="(#ppt_w*0.50)" calcmode="lin" valueType="num">
                                      <p:cBhvr>
                                        <p:cTn id="22" dur="250" decel="50000" autoRev="1" fill="hold">
                                          <p:stCondLst>
                                            <p:cond delay="0"/>
                                          </p:stCondLst>
                                        </p:cTn>
                                        <p:tgtEl>
                                          <p:spTgt spid="16">
                                            <p:txEl>
                                              <p:pRg st="2" end="2"/>
                                            </p:txEl>
                                          </p:spTgt>
                                        </p:tgtEl>
                                        <p:attrNameLst>
                                          <p:attrName>ppt_x</p:attrName>
                                        </p:attrNameLst>
                                      </p:cBhvr>
                                    </p:anim>
                                    <p:anim from="(-#ppt_h/2)" to="(#ppt_y)" calcmode="lin" valueType="num">
                                      <p:cBhvr>
                                        <p:cTn id="23" dur="500" fill="hold">
                                          <p:stCondLst>
                                            <p:cond delay="0"/>
                                          </p:stCondLst>
                                        </p:cTn>
                                        <p:tgtEl>
                                          <p:spTgt spid="16">
                                            <p:txEl>
                                              <p:pRg st="2" end="2"/>
                                            </p:txEl>
                                          </p:spTgt>
                                        </p:tgtEl>
                                        <p:attrNameLst>
                                          <p:attrName>ppt_y</p:attrName>
                                        </p:attrNameLst>
                                      </p:cBhvr>
                                    </p:anim>
                                    <p:animRot by="21600000">
                                      <p:cBhvr>
                                        <p:cTn id="24" dur="500" fill="hold">
                                          <p:stCondLst>
                                            <p:cond delay="0"/>
                                          </p:stCondLst>
                                        </p:cTn>
                                        <p:tgtEl>
                                          <p:spTgt spid="16">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16">
                                            <p:txEl>
                                              <p:pRg st="3" end="3"/>
                                            </p:txEl>
                                          </p:spTgt>
                                        </p:tgtEl>
                                        <p:attrNameLst>
                                          <p:attrName>style.visibility</p:attrName>
                                        </p:attrNameLst>
                                      </p:cBhvr>
                                      <p:to>
                                        <p:strVal val="visible"/>
                                      </p:to>
                                    </p:set>
                                    <p:anim by="(-#ppt_w*2)" calcmode="lin" valueType="num">
                                      <p:cBhvr rctx="PPT">
                                        <p:cTn id="29" dur="250" autoRev="1" fill="hold">
                                          <p:stCondLst>
                                            <p:cond delay="0"/>
                                          </p:stCondLst>
                                        </p:cTn>
                                        <p:tgtEl>
                                          <p:spTgt spid="16">
                                            <p:txEl>
                                              <p:pRg st="3" end="3"/>
                                            </p:txEl>
                                          </p:spTgt>
                                        </p:tgtEl>
                                        <p:attrNameLst>
                                          <p:attrName>ppt_w</p:attrName>
                                        </p:attrNameLst>
                                      </p:cBhvr>
                                    </p:anim>
                                    <p:anim by="(#ppt_w*0.50)" calcmode="lin" valueType="num">
                                      <p:cBhvr>
                                        <p:cTn id="30" dur="250" decel="50000" autoRev="1" fill="hold">
                                          <p:stCondLst>
                                            <p:cond delay="0"/>
                                          </p:stCondLst>
                                        </p:cTn>
                                        <p:tgtEl>
                                          <p:spTgt spid="16">
                                            <p:txEl>
                                              <p:pRg st="3" end="3"/>
                                            </p:txEl>
                                          </p:spTgt>
                                        </p:tgtEl>
                                        <p:attrNameLst>
                                          <p:attrName>ppt_x</p:attrName>
                                        </p:attrNameLst>
                                      </p:cBhvr>
                                    </p:anim>
                                    <p:anim from="(-#ppt_h/2)" to="(#ppt_y)" calcmode="lin" valueType="num">
                                      <p:cBhvr>
                                        <p:cTn id="31" dur="500" fill="hold">
                                          <p:stCondLst>
                                            <p:cond delay="0"/>
                                          </p:stCondLst>
                                        </p:cTn>
                                        <p:tgtEl>
                                          <p:spTgt spid="16">
                                            <p:txEl>
                                              <p:pRg st="3" end="3"/>
                                            </p:txEl>
                                          </p:spTgt>
                                        </p:tgtEl>
                                        <p:attrNameLst>
                                          <p:attrName>ppt_y</p:attrName>
                                        </p:attrNameLst>
                                      </p:cBhvr>
                                    </p:anim>
                                    <p:animRot by="21600000">
                                      <p:cBhvr>
                                        <p:cTn id="32" dur="500" fill="hold">
                                          <p:stCondLst>
                                            <p:cond delay="0"/>
                                          </p:stCondLst>
                                        </p:cTn>
                                        <p:tgtEl>
                                          <p:spTgt spid="1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5648" t="38395" r="11002" b="21072"/>
          <a:stretch>
            <a:fillRect/>
          </a:stretch>
        </p:blipFill>
        <p:spPr bwMode="auto">
          <a:xfrm>
            <a:off x="2001210" y="695632"/>
            <a:ext cx="7959725" cy="6162368"/>
          </a:xfrm>
          <a:prstGeom prst="rect">
            <a:avLst/>
          </a:prstGeom>
          <a:noFill/>
          <a:ln w="9525">
            <a:noFill/>
            <a:miter lim="800000"/>
            <a:headEnd/>
            <a:tailEnd/>
          </a:ln>
          <a:effectLst/>
        </p:spPr>
      </p:pic>
      <p:sp>
        <p:nvSpPr>
          <p:cNvPr id="3" name="Rectangle 2"/>
          <p:cNvSpPr/>
          <p:nvPr/>
        </p:nvSpPr>
        <p:spPr>
          <a:xfrm>
            <a:off x="8746732" y="4744388"/>
            <a:ext cx="1214203" cy="6145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anose="02000000000000000000" pitchFamily="2" charset="0"/>
                <a:cs typeface="NikoshBAN" panose="02000000000000000000" pitchFamily="2" charset="0"/>
              </a:rPr>
              <a:t>হোনায়েন</a:t>
            </a:r>
            <a:endParaRPr lang="en-US" sz="2400" dirty="0">
              <a:solidFill>
                <a:schemeClr val="tx1"/>
              </a:solidFill>
              <a:latin typeface="NikoshBAN" panose="02000000000000000000" pitchFamily="2" charset="0"/>
              <a:cs typeface="NikoshBAN" panose="02000000000000000000" pitchFamily="2" charset="0"/>
            </a:endParaRPr>
          </a:p>
        </p:txBody>
      </p:sp>
      <p:cxnSp>
        <p:nvCxnSpPr>
          <p:cNvPr id="6" name="Straight Arrow Connector 5"/>
          <p:cNvCxnSpPr/>
          <p:nvPr/>
        </p:nvCxnSpPr>
        <p:spPr>
          <a:xfrm flipH="1">
            <a:off x="8461919" y="5051686"/>
            <a:ext cx="323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42018" y="0"/>
            <a:ext cx="2878111" cy="707886"/>
          </a:xfrm>
          <a:prstGeom prst="rect">
            <a:avLst/>
          </a:prstGeom>
          <a:noFill/>
        </p:spPr>
        <p:txBody>
          <a:bodyPr wrap="square" rtlCol="0">
            <a:spAutoFit/>
          </a:bodyPr>
          <a:lstStyle/>
          <a:p>
            <a:r>
              <a:rPr lang="en-US" sz="4000" b="1" dirty="0" err="1" smtClean="0">
                <a:latin typeface="NikoshBAN" panose="02000000000000000000" pitchFamily="2" charset="0"/>
                <a:cs typeface="NikoshBAN" panose="02000000000000000000" pitchFamily="2" charset="0"/>
              </a:rPr>
              <a:t>হোনায়েন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প্রান্তর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35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25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594" y="0"/>
            <a:ext cx="9700648" cy="830997"/>
          </a:xfrm>
          <a:prstGeom prst="rect">
            <a:avLst/>
          </a:prstGeom>
          <a:noFill/>
        </p:spPr>
        <p:txBody>
          <a:bodyPr wrap="square" rtlCol="0">
            <a:spAutoFit/>
          </a:bodyPr>
          <a:lstStyle/>
          <a:p>
            <a:r>
              <a:rPr lang="bn-IN" sz="4800" dirty="0" smtClean="0">
                <a:solidFill>
                  <a:srgbClr val="FF0000"/>
                </a:solidFill>
                <a:latin typeface="NikoshLightBAN" panose="02000000000000000000" pitchFamily="2" charset="0"/>
                <a:cs typeface="NikoshLightBAN" panose="02000000000000000000" pitchFamily="2" charset="0"/>
              </a:rPr>
              <a:t>সূরা তাওবার ২৫,২৬,২৭ নং আয়াতের শানে নুযূলঃ</a:t>
            </a:r>
            <a:endParaRPr lang="en-US" sz="4800" dirty="0">
              <a:solidFill>
                <a:srgbClr val="FF0000"/>
              </a:solidFill>
              <a:latin typeface="NikoshLightBAN" panose="02000000000000000000" pitchFamily="2" charset="0"/>
              <a:cs typeface="NikoshLightBAN" panose="02000000000000000000" pitchFamily="2" charset="0"/>
            </a:endParaRPr>
          </a:p>
        </p:txBody>
      </p:sp>
      <p:sp>
        <p:nvSpPr>
          <p:cNvPr id="4" name="TextBox 3"/>
          <p:cNvSpPr txBox="1"/>
          <p:nvPr/>
        </p:nvSpPr>
        <p:spPr>
          <a:xfrm>
            <a:off x="0" y="1079290"/>
            <a:ext cx="12057088" cy="6001643"/>
          </a:xfrm>
          <a:prstGeom prst="rect">
            <a:avLst/>
          </a:prstGeom>
          <a:noFill/>
        </p:spPr>
        <p:txBody>
          <a:bodyPr wrap="square" rtlCol="0">
            <a:spAutoFit/>
          </a:bodyPr>
          <a:lstStyle/>
          <a:p>
            <a:pPr algn="just"/>
            <a:r>
              <a:rPr lang="bn-IN" sz="3200" b="1" dirty="0" smtClean="0">
                <a:latin typeface="NikoshBAN" panose="02000000000000000000" pitchFamily="2" charset="0"/>
                <a:cs typeface="NikoshBAN" panose="02000000000000000000" pitchFamily="2" charset="0"/>
              </a:rPr>
              <a:t>রবী ইবনে আব্বাস (রাঃ) বলেন, ৮ম হিজরীর ১০ই শাওয়াল হোনাইনের হাওয়াজিন ও সাকীফ গোত্রদ্বয় ধারনা করে মুসলমানগন মক্কা আক্রমন করলে তাদের অস্থিত্ব বিপন্ন হতে পারে। অতএব, মুসলমানদের সে সুযোগ দেয়া ঠিক হবে না । তাই তারা বিভিন্ন জাতি গোষ্ঠী থেকে সৈন্য সংগ্রহ করতে থাকে। এ সংবাদ রাসুল (দঃ) নিকট পৌঁছলে কাল বিলম্ব না করে  ১০ হাজার সাথী ও দুই হাজার নও মুসলিমদের সাথে নিয়ে হুনাইন অভিমূখে যাত্রা করেন। পক্ষান্তরে কাফিরদের সংখ্যা ছিল মাত্র চার হাজার। সংখ্যাধিক্যের কারনে মুসলমানদের মধ্যে গর্ব চলে আসে। কতিপয় সাহাবী বিশেষ করে হযরত সালামা (রাঃ) বলে</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উঠলেন</a:t>
            </a:r>
            <a:r>
              <a:rPr lang="ar-AE" sz="3200" b="1" dirty="0" smtClean="0">
                <a:latin typeface="NikoshBAN" panose="02000000000000000000" pitchFamily="2" charset="0"/>
                <a:cs typeface="NikoshBAN" pitchFamily="2" charset="0"/>
              </a:rPr>
              <a:t>-  </a:t>
            </a:r>
            <a:r>
              <a:rPr lang="bn-IN" sz="3200" b="1" dirty="0" smtClean="0">
                <a:latin typeface="NikoshBAN" panose="02000000000000000000" pitchFamily="2" charset="0"/>
                <a:cs typeface="NikoshBAN" panose="02000000000000000000" pitchFamily="2" charset="0"/>
              </a:rPr>
              <a:t> </a:t>
            </a:r>
            <a:r>
              <a:rPr lang="ar-AE" sz="3200" b="1" dirty="0" smtClean="0">
                <a:latin typeface="NikoshBAN" panose="02000000000000000000" pitchFamily="2" charset="0"/>
                <a:cs typeface="Arial" panose="020B0604020202020204" pitchFamily="34" charset="0"/>
              </a:rPr>
              <a:t>-</a:t>
            </a:r>
            <a:r>
              <a:rPr lang="ar-SA" sz="3200" b="1" dirty="0" smtClean="0">
                <a:solidFill>
                  <a:prstClr val="black"/>
                </a:solidFill>
                <a:latin typeface="NikoshBAN" panose="02000000000000000000" pitchFamily="2" charset="0"/>
                <a:cs typeface="Arial" panose="020B0604020202020204" pitchFamily="34" charset="0"/>
              </a:rPr>
              <a:t> </a:t>
            </a:r>
            <a:r>
              <a:rPr lang="ar-AE" sz="3200" b="1" dirty="0" smtClean="0">
                <a:solidFill>
                  <a:prstClr val="black"/>
                </a:solidFill>
                <a:latin typeface="NikoshBAN" panose="02000000000000000000" pitchFamily="2" charset="0"/>
                <a:cs typeface="Arial" panose="020B0604020202020204" pitchFamily="34" charset="0"/>
              </a:rPr>
              <a:t>لن </a:t>
            </a:r>
            <a:r>
              <a:rPr lang="ar-AE" sz="3200" b="1" dirty="0">
                <a:solidFill>
                  <a:prstClr val="black"/>
                </a:solidFill>
                <a:latin typeface="NikoshBAN" panose="02000000000000000000" pitchFamily="2" charset="0"/>
                <a:cs typeface="Arial" panose="020B0604020202020204" pitchFamily="34" charset="0"/>
              </a:rPr>
              <a:t>نغلب </a:t>
            </a:r>
            <a:r>
              <a:rPr lang="ar-AE" sz="3200" b="1" dirty="0" smtClean="0">
                <a:solidFill>
                  <a:prstClr val="black"/>
                </a:solidFill>
                <a:latin typeface="NikoshBAN" panose="02000000000000000000" pitchFamily="2" charset="0"/>
                <a:cs typeface="Arial" panose="020B0604020202020204" pitchFamily="34" charset="0"/>
              </a:rPr>
              <a:t>اليو</a:t>
            </a:r>
            <a:r>
              <a:rPr lang="ar-SA" sz="3200" b="1" dirty="0" smtClean="0">
                <a:solidFill>
                  <a:prstClr val="black"/>
                </a:solidFill>
                <a:latin typeface="NikoshBAN" panose="02000000000000000000" pitchFamily="2" charset="0"/>
                <a:cs typeface="Arial" panose="020B0604020202020204" pitchFamily="34" charset="0"/>
              </a:rPr>
              <a:t> </a:t>
            </a:r>
            <a:r>
              <a:rPr lang="ar-AE" sz="3200" b="1" dirty="0" smtClean="0">
                <a:solidFill>
                  <a:prstClr val="black"/>
                </a:solidFill>
                <a:latin typeface="NikoshBAN" panose="02000000000000000000" pitchFamily="2" charset="0"/>
                <a:cs typeface="NikoshBAN" pitchFamily="2" charset="0"/>
              </a:rPr>
              <a:t>م</a:t>
            </a:r>
            <a:r>
              <a:rPr lang="bn-BD"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অর্থা</a:t>
            </a:r>
            <a:r>
              <a:rPr lang="en-US" sz="3200" b="1" dirty="0" smtClean="0">
                <a:solidFill>
                  <a:prstClr val="black"/>
                </a:solidFill>
                <a:latin typeface="NikoshBAN" panose="02000000000000000000" pitchFamily="2" charset="0"/>
                <a:cs typeface="NikoshBAN" panose="02000000000000000000" pitchFamily="2" charset="0"/>
              </a:rPr>
              <a:t>ৎ ,</a:t>
            </a:r>
            <a:r>
              <a:rPr lang="en-US" sz="3200" b="1" dirty="0" err="1" smtClean="0">
                <a:solidFill>
                  <a:prstClr val="black"/>
                </a:solidFill>
                <a:latin typeface="NikoshBAN" panose="02000000000000000000" pitchFamily="2" charset="0"/>
                <a:cs typeface="NikoshBAN" panose="02000000000000000000" pitchFamily="2" charset="0"/>
              </a:rPr>
              <a:t>আজ</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আমরা</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পরাস্ত</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হব</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না</a:t>
            </a:r>
            <a:r>
              <a:rPr lang="en-US" sz="3200" b="1" dirty="0" smtClean="0">
                <a:solidFill>
                  <a:prstClr val="black"/>
                </a:solidFill>
                <a:latin typeface="NikoshBAN" panose="02000000000000000000" pitchFamily="2" charset="0"/>
                <a:cs typeface="NikoshBAN" panose="02000000000000000000" pitchFamily="2" charset="0"/>
              </a:rPr>
              <a:t>। এ </a:t>
            </a:r>
            <a:r>
              <a:rPr lang="en-US" sz="3200" b="1" dirty="0" err="1" smtClean="0">
                <a:solidFill>
                  <a:prstClr val="black"/>
                </a:solidFill>
                <a:latin typeface="NikoshBAN" panose="02000000000000000000" pitchFamily="2" charset="0"/>
                <a:cs typeface="NikoshBAN" panose="02000000000000000000" pitchFamily="2" charset="0"/>
              </a:rPr>
              <a:t>কথাটি</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আল্লাহ</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তায়ালার</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নিকট</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পছন্দ</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হল</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না</a:t>
            </a:r>
            <a:r>
              <a:rPr lang="en-US" sz="3200" b="1" dirty="0" smtClean="0">
                <a:solidFill>
                  <a:prstClr val="black"/>
                </a:solidFill>
                <a:latin typeface="NikoshBAN" panose="02000000000000000000" pitchFamily="2" charset="0"/>
                <a:cs typeface="NikoshBAN" panose="02000000000000000000" pitchFamily="2" charset="0"/>
              </a:rPr>
              <a:t>।</a:t>
            </a:r>
            <a:r>
              <a:rPr lang="bn-IN"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কেননা</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তারা</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আল্লা</a:t>
            </a:r>
            <a:r>
              <a:rPr lang="bn-IN" sz="3200" b="1" dirty="0" smtClean="0">
                <a:solidFill>
                  <a:prstClr val="black"/>
                </a:solidFill>
                <a:latin typeface="NikoshBAN" panose="02000000000000000000" pitchFamily="2" charset="0"/>
                <a:cs typeface="NikoshBAN" panose="02000000000000000000" pitchFamily="2" charset="0"/>
              </a:rPr>
              <a:t>হ</a:t>
            </a:r>
            <a:r>
              <a:rPr lang="en-US" sz="3200" b="1" dirty="0" err="1" smtClean="0">
                <a:solidFill>
                  <a:prstClr val="black"/>
                </a:solidFill>
                <a:latin typeface="NikoshBAN" panose="02000000000000000000" pitchFamily="2" charset="0"/>
                <a:cs typeface="NikoshBAN" panose="02000000000000000000" pitchFamily="2" charset="0"/>
              </a:rPr>
              <a:t>কে</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বাদ</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দিয়া</a:t>
            </a:r>
            <a:r>
              <a:rPr lang="en-US" sz="3200" b="1" dirty="0" smtClean="0">
                <a:solidFill>
                  <a:prstClr val="black"/>
                </a:solidFill>
                <a:latin typeface="NikoshBAN" panose="02000000000000000000" pitchFamily="2" charset="0"/>
                <a:cs typeface="NikoshBAN" panose="02000000000000000000" pitchFamily="2" charset="0"/>
              </a:rPr>
              <a:t> </a:t>
            </a:r>
            <a:r>
              <a:rPr lang="bn-IN" sz="3200" b="1" dirty="0" smtClean="0">
                <a:solidFill>
                  <a:prstClr val="black"/>
                </a:solidFill>
                <a:latin typeface="NikoshBAN" panose="02000000000000000000" pitchFamily="2" charset="0"/>
                <a:cs typeface="NikoshBAN" panose="02000000000000000000" pitchFamily="2" charset="0"/>
              </a:rPr>
              <a:t>সৈন্যের উপর নির্ভর করেছিল।যার ফলে মুসলমানগন প্রাথমিক পর্যায় পর্যুদস্ত হল। পরে রাসূল (দঃ) এর দোয়ার ফলে আল্লাহ তায়ালা আট হাজার ফেরেশতা অবতীর্ন করে মুসলমানদেরকে সাহায্য করেন এবং তাঁদের উপর স্বীয়  প্রশান্তি  নাযিল করেন। পরিশেষে, মুসলমানগন এ যুদ্ধে জয়লাভ করেন।</a:t>
            </a:r>
            <a:endParaRPr lang="en-US" sz="3200" b="1" dirty="0">
              <a:latin typeface="NikoshBAN" panose="02000000000000000000" pitchFamily="2" charset="0"/>
              <a:cs typeface="NikoshBAN" panose="02000000000000000000" pitchFamily="2" charset="0"/>
            </a:endParaRPr>
          </a:p>
          <a:p>
            <a:pPr algn="just"/>
            <a:r>
              <a:rPr lang="ar-AE" sz="3200" b="1" dirty="0" smtClean="0">
                <a:latin typeface="NikoshBAN" panose="02000000000000000000" pitchFamily="2" charset="0"/>
                <a:cs typeface="NikoshBAN"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58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250" autoRev="1" fill="hold">
                                          <p:stCondLst>
                                            <p:cond delay="0"/>
                                          </p:stCondLst>
                                        </p:cTn>
                                        <p:tgtEl>
                                          <p:spTgt spid="4"/>
                                        </p:tgtEl>
                                        <p:attrNameLst>
                                          <p:attrName>ppt_w</p:attrName>
                                        </p:attrNameLst>
                                      </p:cBhvr>
                                    </p:anim>
                                    <p:anim by="(#ppt_w*0.50)" calcmode="lin" valueType="num">
                                      <p:cBhvr>
                                        <p:cTn id="13" dur="250" decel="50000" autoRev="1" fill="hold">
                                          <p:stCondLst>
                                            <p:cond delay="0"/>
                                          </p:stCondLst>
                                        </p:cTn>
                                        <p:tgtEl>
                                          <p:spTgt spid="4"/>
                                        </p:tgtEl>
                                        <p:attrNameLst>
                                          <p:attrName>ppt_x</p:attrName>
                                        </p:attrNameLst>
                                      </p:cBhvr>
                                    </p:anim>
                                    <p:anim from="(-#ppt_h/2)" to="(#ppt_y)" calcmode="lin" valueType="num">
                                      <p:cBhvr>
                                        <p:cTn id="14" dur="500" fill="hold">
                                          <p:stCondLst>
                                            <p:cond delay="0"/>
                                          </p:stCondLst>
                                        </p:cTn>
                                        <p:tgtEl>
                                          <p:spTgt spid="4"/>
                                        </p:tgtEl>
                                        <p:attrNameLst>
                                          <p:attrName>ppt_y</p:attrName>
                                        </p:attrNameLst>
                                      </p:cBhvr>
                                    </p:anim>
                                    <p:animRot by="21600000">
                                      <p:cBhvr>
                                        <p:cTn id="15"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3156836" y="314142"/>
            <a:ext cx="5900737" cy="1271771"/>
          </a:xfrm>
          <a:prstGeom prst="star8">
            <a:avLst>
              <a:gd name="adj" fmla="val 50000"/>
            </a:avLst>
          </a:prstGeom>
          <a:solidFill>
            <a:srgbClr val="0070C0"/>
          </a:solidFill>
          <a:ln w="57150">
            <a:solidFill>
              <a:srgbClr val="B2B2B2"/>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LightBAN" panose="02000000000000000000" pitchFamily="2" charset="0"/>
                <a:cs typeface="NikoshLightBAN" panose="02000000000000000000" pitchFamily="2" charset="0"/>
              </a:rPr>
              <a:t>পাঠ উপস্থাপন</a:t>
            </a:r>
            <a:endParaRPr lang="en-US" sz="6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NikoshLightBAN" panose="02000000000000000000" pitchFamily="2" charset="0"/>
              <a:cs typeface="NikoshLight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7" y="2232244"/>
            <a:ext cx="6057900" cy="44243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87" y="2499937"/>
            <a:ext cx="5611008" cy="3048425"/>
          </a:xfrm>
          <a:prstGeom prst="rect">
            <a:avLst/>
          </a:prstGeom>
        </p:spPr>
      </p:pic>
      <p:sp>
        <p:nvSpPr>
          <p:cNvPr id="6" name="TextBox 5"/>
          <p:cNvSpPr txBox="1"/>
          <p:nvPr/>
        </p:nvSpPr>
        <p:spPr>
          <a:xfrm>
            <a:off x="4059562" y="1585913"/>
            <a:ext cx="4743450" cy="646331"/>
          </a:xfrm>
          <a:prstGeom prst="rect">
            <a:avLst/>
          </a:prstGeom>
          <a:noFill/>
        </p:spPr>
        <p:txBody>
          <a:bodyPr wrap="square" rtlCol="0">
            <a:spAutoFit/>
          </a:bodyPr>
          <a:lstStyle/>
          <a:p>
            <a:r>
              <a:rPr lang="en-US" sz="3600" dirty="0" smtClean="0">
                <a:solidFill>
                  <a:srgbClr val="0070C0"/>
                </a:solidFill>
                <a:latin typeface="NikoshLightBAN" panose="02000000000000000000" pitchFamily="2" charset="0"/>
                <a:cs typeface="NikoshLightBAN" panose="02000000000000000000" pitchFamily="2" charset="0"/>
              </a:rPr>
              <a:t>২৫ </a:t>
            </a:r>
            <a:r>
              <a:rPr lang="en-US" sz="3600" dirty="0" err="1" smtClean="0">
                <a:solidFill>
                  <a:srgbClr val="0070C0"/>
                </a:solidFill>
                <a:latin typeface="NikoshLightBAN" panose="02000000000000000000" pitchFamily="2" charset="0"/>
                <a:cs typeface="NikoshLightBAN" panose="02000000000000000000" pitchFamily="2" charset="0"/>
              </a:rPr>
              <a:t>নং</a:t>
            </a:r>
            <a:r>
              <a:rPr lang="en-US" sz="3600" dirty="0" smtClean="0">
                <a:solidFill>
                  <a:srgbClr val="0070C0"/>
                </a:solidFill>
                <a:latin typeface="NikoshLightBAN" panose="02000000000000000000" pitchFamily="2" charset="0"/>
                <a:cs typeface="NikoshLightBAN" panose="02000000000000000000" pitchFamily="2" charset="0"/>
              </a:rPr>
              <a:t> </a:t>
            </a:r>
            <a:r>
              <a:rPr lang="en-US" sz="3600" dirty="0" err="1" smtClean="0">
                <a:solidFill>
                  <a:srgbClr val="0070C0"/>
                </a:solidFill>
                <a:latin typeface="NikoshLightBAN" panose="02000000000000000000" pitchFamily="2" charset="0"/>
                <a:cs typeface="NikoshLightBAN" panose="02000000000000000000" pitchFamily="2" charset="0"/>
              </a:rPr>
              <a:t>আয়াতের</a:t>
            </a:r>
            <a:r>
              <a:rPr lang="en-US" sz="3600" dirty="0" smtClean="0">
                <a:solidFill>
                  <a:srgbClr val="0070C0"/>
                </a:solidFill>
                <a:latin typeface="NikoshLightBAN" panose="02000000000000000000" pitchFamily="2" charset="0"/>
                <a:cs typeface="NikoshLightBAN" panose="02000000000000000000" pitchFamily="2" charset="0"/>
              </a:rPr>
              <a:t> </a:t>
            </a:r>
            <a:r>
              <a:rPr lang="en-US" sz="3600" dirty="0" err="1" smtClean="0">
                <a:solidFill>
                  <a:srgbClr val="0070C0"/>
                </a:solidFill>
                <a:latin typeface="NikoshLightBAN" panose="02000000000000000000" pitchFamily="2" charset="0"/>
                <a:cs typeface="NikoshLightBAN" panose="02000000000000000000" pitchFamily="2" charset="0"/>
              </a:rPr>
              <a:t>অনুবাদঃ</a:t>
            </a:r>
            <a:endParaRPr lang="en-US" sz="3600" dirty="0">
              <a:solidFill>
                <a:srgbClr val="0070C0"/>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48345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27" y="1538022"/>
            <a:ext cx="4706007" cy="37819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26" y="2190576"/>
            <a:ext cx="6519862" cy="2476846"/>
          </a:xfrm>
          <a:prstGeom prst="rect">
            <a:avLst/>
          </a:prstGeom>
        </p:spPr>
      </p:pic>
      <p:sp>
        <p:nvSpPr>
          <p:cNvPr id="4" name="TextBox 3"/>
          <p:cNvSpPr txBox="1"/>
          <p:nvPr/>
        </p:nvSpPr>
        <p:spPr>
          <a:xfrm>
            <a:off x="3476548" y="768581"/>
            <a:ext cx="4648121" cy="769441"/>
          </a:xfrm>
          <a:prstGeom prst="rect">
            <a:avLst/>
          </a:prstGeom>
          <a:noFill/>
        </p:spPr>
        <p:txBody>
          <a:bodyPr wrap="square" rtlCol="0">
            <a:spAutoFit/>
          </a:bodyPr>
          <a:lstStyle/>
          <a:p>
            <a:r>
              <a:rPr lang="bn-IN" sz="4400" dirty="0" smtClean="0">
                <a:solidFill>
                  <a:srgbClr val="0070C0"/>
                </a:solidFill>
                <a:latin typeface="NikoshBAN" pitchFamily="2" charset="0"/>
                <a:cs typeface="NikoshBAN" pitchFamily="2" charset="0"/>
              </a:rPr>
              <a:t>২</a:t>
            </a:r>
            <a:r>
              <a:rPr lang="en-US" sz="4400" dirty="0" smtClean="0">
                <a:solidFill>
                  <a:srgbClr val="0070C0"/>
                </a:solidFill>
                <a:latin typeface="NikoshBAN" pitchFamily="2" charset="0"/>
                <a:cs typeface="NikoshBAN" pitchFamily="2" charset="0"/>
              </a:rPr>
              <a:t>৬</a:t>
            </a:r>
            <a:r>
              <a:rPr lang="bn-IN" sz="4400" dirty="0" smtClean="0">
                <a:solidFill>
                  <a:srgbClr val="0070C0"/>
                </a:solidFill>
                <a:latin typeface="NikoshBAN" pitchFamily="2" charset="0"/>
                <a:cs typeface="NikoshBAN" pitchFamily="2" charset="0"/>
              </a:rPr>
              <a:t> নং আয়তের </a:t>
            </a:r>
            <a:r>
              <a:rPr lang="en-US" sz="4400" dirty="0" err="1" smtClean="0">
                <a:solidFill>
                  <a:srgbClr val="0070C0"/>
                </a:solidFill>
                <a:latin typeface="NikoshBAN" pitchFamily="2" charset="0"/>
                <a:cs typeface="NikoshBAN" pitchFamily="2" charset="0"/>
              </a:rPr>
              <a:t>অনুবাদঃ</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691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40" y="2023891"/>
            <a:ext cx="4725059" cy="24387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999" y="2304917"/>
            <a:ext cx="6134100" cy="1876687"/>
          </a:xfrm>
          <a:prstGeom prst="rect">
            <a:avLst/>
          </a:prstGeom>
        </p:spPr>
      </p:pic>
      <p:sp>
        <p:nvSpPr>
          <p:cNvPr id="4" name="TextBox 3"/>
          <p:cNvSpPr txBox="1"/>
          <p:nvPr/>
        </p:nvSpPr>
        <p:spPr>
          <a:xfrm>
            <a:off x="3729896" y="1254449"/>
            <a:ext cx="4634615" cy="769441"/>
          </a:xfrm>
          <a:prstGeom prst="rect">
            <a:avLst/>
          </a:prstGeom>
          <a:noFill/>
        </p:spPr>
        <p:txBody>
          <a:bodyPr wrap="square" rtlCol="0">
            <a:spAutoFit/>
          </a:bodyPr>
          <a:lstStyle/>
          <a:p>
            <a:r>
              <a:rPr lang="bn-IN" sz="4400" dirty="0" smtClean="0">
                <a:solidFill>
                  <a:srgbClr val="0070C0"/>
                </a:solidFill>
                <a:latin typeface="NikoshLightBAN" panose="02000000000000000000" pitchFamily="2" charset="0"/>
                <a:cs typeface="NikoshLightBAN" panose="02000000000000000000" pitchFamily="2" charset="0"/>
              </a:rPr>
              <a:t>২৭ নং আয়াতের অনুবাদঃ</a:t>
            </a:r>
            <a:endParaRPr lang="en-US" sz="4400" dirty="0">
              <a:solidFill>
                <a:srgbClr val="0070C0"/>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8458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482</Words>
  <Application>Microsoft Office PowerPoint</Application>
  <PresentationFormat>Widescreen</PresentationFormat>
  <Paragraphs>70</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NikoshBAN</vt:lpstr>
      <vt:lpstr>NikoshLightBAN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207</cp:revision>
  <dcterms:created xsi:type="dcterms:W3CDTF">2016-10-29T02:34:07Z</dcterms:created>
  <dcterms:modified xsi:type="dcterms:W3CDTF">2020-03-31T14:16:12Z</dcterms:modified>
</cp:coreProperties>
</file>