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7" r:id="rId2"/>
    <p:sldId id="260" r:id="rId3"/>
    <p:sldId id="261" r:id="rId4"/>
    <p:sldId id="263" r:id="rId5"/>
    <p:sldId id="264" r:id="rId6"/>
    <p:sldId id="287" r:id="rId7"/>
    <p:sldId id="259" r:id="rId8"/>
    <p:sldId id="280" r:id="rId9"/>
    <p:sldId id="271" r:id="rId10"/>
    <p:sldId id="272" r:id="rId11"/>
    <p:sldId id="273" r:id="rId12"/>
    <p:sldId id="281" r:id="rId13"/>
    <p:sldId id="274" r:id="rId14"/>
    <p:sldId id="282" r:id="rId15"/>
    <p:sldId id="275" r:id="rId16"/>
    <p:sldId id="278" r:id="rId17"/>
    <p:sldId id="286" r:id="rId18"/>
    <p:sldId id="270" r:id="rId19"/>
    <p:sldId id="268" r:id="rId20"/>
    <p:sldId id="285" r:id="rId21"/>
    <p:sldId id="276" r:id="rId22"/>
    <p:sldId id="26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 autoAdjust="0"/>
    <p:restoredTop sz="94081" autoAdjust="0"/>
  </p:normalViewPr>
  <p:slideViewPr>
    <p:cSldViewPr>
      <p:cViewPr varScale="1">
        <p:scale>
          <a:sx n="94" d="100"/>
          <a:sy n="94" d="100"/>
        </p:scale>
        <p:origin x="1114" y="72"/>
      </p:cViewPr>
      <p:guideLst/>
    </p:cSldViewPr>
  </p:slideViewPr>
  <p:outlineViewPr>
    <p:cViewPr>
      <p:scale>
        <a:sx n="33" d="100"/>
        <a:sy n="33" d="100"/>
      </p:scale>
      <p:origin x="0" y="-6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A1EBFD-15D6-48A0-AF9F-F667CFD6C0BC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9E34D8-4230-4CE9-BE28-AE9DF6DC8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354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9E34D8-4230-4CE9-BE28-AE9DF6DC8C7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7345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9E34D8-4230-4CE9-BE28-AE9DF6DC8C7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0850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9E34D8-4230-4CE9-BE28-AE9DF6DC8C7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5442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9E34D8-4230-4CE9-BE28-AE9DF6DC8C7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7126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9E34D8-4230-4CE9-BE28-AE9DF6DC8C7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6956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9E34D8-4230-4CE9-BE28-AE9DF6DC8C7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5480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9E34D8-4230-4CE9-BE28-AE9DF6DC8C7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0779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9E34D8-4230-4CE9-BE28-AE9DF6DC8C7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340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tile tx="-635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g"/><Relationship Id="rId3" Type="http://schemas.openxmlformats.org/officeDocument/2006/relationships/image" Target="../media/image14.jpg"/><Relationship Id="rId7" Type="http://schemas.openxmlformats.org/officeDocument/2006/relationships/image" Target="../media/image18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g"/><Relationship Id="rId5" Type="http://schemas.openxmlformats.org/officeDocument/2006/relationships/image" Target="../media/image16.jpg"/><Relationship Id="rId4" Type="http://schemas.openxmlformats.org/officeDocument/2006/relationships/image" Target="../media/image15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jpg"/><Relationship Id="rId5" Type="http://schemas.openxmlformats.org/officeDocument/2006/relationships/image" Target="../media/image24.jpg"/><Relationship Id="rId4" Type="http://schemas.openxmlformats.org/officeDocument/2006/relationships/image" Target="../media/image23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g"/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9.jpg"/><Relationship Id="rId4" Type="http://schemas.openxmlformats.org/officeDocument/2006/relationships/image" Target="../media/image28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g"/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3.jpg"/><Relationship Id="rId4" Type="http://schemas.openxmlformats.org/officeDocument/2006/relationships/image" Target="../media/image32.jp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jpg"/><Relationship Id="rId3" Type="http://schemas.openxmlformats.org/officeDocument/2006/relationships/image" Target="../media/image34.jpg"/><Relationship Id="rId7" Type="http://schemas.openxmlformats.org/officeDocument/2006/relationships/image" Target="../media/image38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7.jpg"/><Relationship Id="rId5" Type="http://schemas.openxmlformats.org/officeDocument/2006/relationships/image" Target="../media/image36.jpg"/><Relationship Id="rId4" Type="http://schemas.openxmlformats.org/officeDocument/2006/relationships/image" Target="../media/image35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2.jpg"/><Relationship Id="rId5" Type="http://schemas.openxmlformats.org/officeDocument/2006/relationships/image" Target="../media/image41.jpg"/><Relationship Id="rId4" Type="http://schemas.openxmlformats.org/officeDocument/2006/relationships/image" Target="../media/image33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jpg"/><Relationship Id="rId2" Type="http://schemas.openxmlformats.org/officeDocument/2006/relationships/image" Target="../media/image43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228600"/>
            <a:ext cx="8686800" cy="6400800"/>
          </a:xfrm>
          <a:prstGeom prst="rect">
            <a:avLst/>
          </a:prstGeom>
          <a:noFill/>
          <a:ln w="76200">
            <a:solidFill>
              <a:srgbClr val="7030A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>
              <a:bevelT w="82550" h="38100" prst="coolSlant"/>
            </a:sp3d>
          </a:bodyPr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 rot="19727188">
            <a:off x="236875" y="367487"/>
            <a:ext cx="8670246" cy="4906103"/>
          </a:xfrm>
          <a:prstGeom prst="ellipse">
            <a:avLst/>
          </a:prstGeom>
          <a:noFill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IN" sz="96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b="1" dirty="0" err="1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sz="96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9600" b="1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1500" y="116632"/>
            <a:ext cx="8382000" cy="6624735"/>
          </a:xfrm>
          <a:prstGeom prst="rect">
            <a:avLst/>
          </a:prstGeom>
          <a:noFill/>
          <a:ln w="101600">
            <a:solidFill>
              <a:srgbClr val="92D05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>
              <a:bevelT w="82550" h="38100" prst="coolSlant"/>
            </a:sp3d>
          </a:bodyPr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>
          <a:xfrm>
            <a:off x="184265" y="-48070"/>
            <a:ext cx="4533900" cy="687143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3763" y="3429000"/>
            <a:ext cx="1775493" cy="199493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587"/>
          <a:stretch/>
        </p:blipFill>
        <p:spPr>
          <a:xfrm>
            <a:off x="4387812" y="-48070"/>
            <a:ext cx="4610023" cy="6929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4524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0.02408 L -0.64184 0.0240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083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1.85185E-6 L 0.6125 0.00185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625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533400" y="4953000"/>
            <a:ext cx="8229600" cy="1524000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বৃষ্টি এলো –বহু প্রতীক্ষিত বৃষ্টি !-পদ্মা মেঘনার</a:t>
            </a:r>
          </a:p>
          <a:p>
            <a:pPr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দুপাশে আবাদি গ্রামে,বৃষ্টি এলো পুবের হাওয়ায়,                         বিদগ্ধ আকাশ,মাঠ ঢেকে গেল কাজল ছায়ায়;  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" y="67573"/>
            <a:ext cx="9011729" cy="6714227"/>
          </a:xfrm>
          <a:prstGeom prst="rect">
            <a:avLst/>
          </a:prstGeom>
          <a:noFill/>
          <a:ln w="101600">
            <a:solidFill>
              <a:srgbClr val="00B05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28600" y="211347"/>
            <a:ext cx="8727058" cy="6418053"/>
          </a:xfrm>
          <a:prstGeom prst="rect">
            <a:avLst/>
          </a:prstGeom>
          <a:noFill/>
          <a:ln w="101600">
            <a:solidFill>
              <a:srgbClr val="7030A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381000"/>
            <a:ext cx="3124201" cy="215222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4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599" y="381000"/>
            <a:ext cx="3124201" cy="215222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4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599" y="2702597"/>
            <a:ext cx="3124201" cy="209800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4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709"/>
          <a:stretch/>
        </p:blipFill>
        <p:spPr>
          <a:xfrm>
            <a:off x="1243507" y="2658301"/>
            <a:ext cx="3124201" cy="209800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4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2693" y="952645"/>
            <a:ext cx="4038600" cy="302505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4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728" y="945512"/>
            <a:ext cx="4038600" cy="303218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4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970479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5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5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5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28600"/>
            <a:ext cx="8686800" cy="6400800"/>
          </a:xfrm>
          <a:prstGeom prst="rect">
            <a:avLst/>
          </a:prstGeom>
          <a:noFill/>
          <a:ln w="76200">
            <a:solidFill>
              <a:srgbClr val="7030A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990600" y="4876800"/>
            <a:ext cx="7162800" cy="1099868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বিদ্যুৎ-রূপসী পরি মেঘে মেঘে হয়েছে সওয়ার। 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07"/>
          <a:stretch/>
        </p:blipFill>
        <p:spPr>
          <a:xfrm>
            <a:off x="376418" y="910244"/>
            <a:ext cx="4117091" cy="34994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4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909" y="914400"/>
            <a:ext cx="4117091" cy="34994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4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Rectangle 5"/>
          <p:cNvSpPr/>
          <p:nvPr/>
        </p:nvSpPr>
        <p:spPr>
          <a:xfrm>
            <a:off x="76200" y="84826"/>
            <a:ext cx="8991600" cy="6696974"/>
          </a:xfrm>
          <a:prstGeom prst="rect">
            <a:avLst/>
          </a:prstGeom>
          <a:noFill/>
          <a:ln w="101600">
            <a:solidFill>
              <a:srgbClr val="00B05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238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228600"/>
            <a:ext cx="8686800" cy="6400800"/>
          </a:xfrm>
          <a:prstGeom prst="rect">
            <a:avLst/>
          </a:prstGeom>
          <a:noFill/>
          <a:ln w="76200">
            <a:solidFill>
              <a:srgbClr val="7030A0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76200" y="76200"/>
            <a:ext cx="8991600" cy="6705600"/>
          </a:xfrm>
          <a:prstGeom prst="rect">
            <a:avLst/>
          </a:prstGeom>
          <a:noFill/>
          <a:ln w="101600">
            <a:solidFill>
              <a:srgbClr val="00B05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908594" y="5414666"/>
            <a:ext cx="6321006" cy="1101306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দিক দিগন্তের পথে অপরূপ আভা দেখে তার  </a:t>
            </a:r>
          </a:p>
          <a:p>
            <a:pPr algn="ctr"/>
            <a:r>
              <a:rPr lang="bn-IN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বর্ষণমুখর দিনে অরণ্যের কেয়া শিহরায় , 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484875"/>
            <a:ext cx="3886200" cy="46205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4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484876"/>
            <a:ext cx="4042195" cy="462052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4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903" y="1118478"/>
            <a:ext cx="3833004" cy="370997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4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3307" y="1199592"/>
            <a:ext cx="4038601" cy="370997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4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762265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5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0999" y="5334000"/>
            <a:ext cx="8382001" cy="1219200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রৌদ্র-দগ্ধ ধানক্ষেত আজ তার স্পর্শ পেতে চায়, নদীর ফাটলে বন্যা আনে পূর্ণ প্রাণের জোয়ার।   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" y="76200"/>
            <a:ext cx="8991600" cy="6705600"/>
          </a:xfrm>
          <a:prstGeom prst="rect">
            <a:avLst/>
          </a:prstGeom>
          <a:noFill/>
          <a:ln w="101600">
            <a:solidFill>
              <a:srgbClr val="00B05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1000" y="362937"/>
            <a:ext cx="4118725" cy="238026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4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24400" y="362937"/>
            <a:ext cx="4038600" cy="238026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4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99" y="2895601"/>
            <a:ext cx="4118725" cy="228599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Rectangle 7"/>
          <p:cNvSpPr/>
          <p:nvPr/>
        </p:nvSpPr>
        <p:spPr>
          <a:xfrm>
            <a:off x="228600" y="228600"/>
            <a:ext cx="8686800" cy="6400800"/>
          </a:xfrm>
          <a:prstGeom prst="rect">
            <a:avLst/>
          </a:prstGeom>
          <a:noFill/>
          <a:ln w="76200">
            <a:solidFill>
              <a:srgbClr val="7030A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248"/>
          <a:stretch/>
        </p:blipFill>
        <p:spPr>
          <a:xfrm>
            <a:off x="4724400" y="2895602"/>
            <a:ext cx="4038600" cy="228599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801164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76200"/>
            <a:ext cx="8991600" cy="6705600"/>
          </a:xfrm>
          <a:prstGeom prst="rect">
            <a:avLst/>
          </a:prstGeom>
          <a:noFill/>
          <a:ln w="101600">
            <a:solidFill>
              <a:srgbClr val="00B05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92D050"/>
                </a:solidFill>
              </a:ln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228600"/>
            <a:ext cx="8686800" cy="6400800"/>
          </a:xfrm>
          <a:prstGeom prst="rect">
            <a:avLst/>
          </a:prstGeom>
          <a:noFill/>
          <a:ln w="101600">
            <a:solidFill>
              <a:srgbClr val="7030A0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92D050"/>
                </a:solidFill>
              </a:ln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66800" y="5445018"/>
            <a:ext cx="7010400" cy="990600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রুগ্ন বৃদ্ধ ভিখারির রগ-উঠা হাতের মতন </a:t>
            </a:r>
          </a:p>
          <a:p>
            <a:pPr algn="ctr"/>
            <a:r>
              <a:rPr lang="bn-IN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রুক্ষ মাঠ আসমান শোনে সেই বর্ষণের সুর, 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380999"/>
            <a:ext cx="3751168" cy="237117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4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2971800"/>
            <a:ext cx="3751169" cy="230878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4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809" y="2971800"/>
            <a:ext cx="3736791" cy="230878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4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809" y="381001"/>
            <a:ext cx="3736791" cy="237117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4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976124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9000"/>
                            </p:stCondLst>
                            <p:childTnLst>
                              <p:par>
                                <p:cTn id="2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4681537"/>
            <a:ext cx="7620000" cy="881063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তৃষিত বনের সাথে জেগে ওঠে তৃষ্ণাতপ্ত মন,                    পাড়ি দিয়ে যেতে চায় বহু পথ, প্রান্তর বন্ধুর,        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" y="76200"/>
            <a:ext cx="8991600" cy="6705600"/>
          </a:xfrm>
          <a:prstGeom prst="rect">
            <a:avLst/>
          </a:prstGeom>
          <a:noFill/>
          <a:ln w="101600">
            <a:solidFill>
              <a:srgbClr val="00B05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549" y="152400"/>
            <a:ext cx="2895600" cy="21865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4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632" y="2450006"/>
            <a:ext cx="2881434" cy="20910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4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4604" y="122944"/>
            <a:ext cx="2540796" cy="229760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4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0" name="Rectangle 9"/>
          <p:cNvSpPr/>
          <p:nvPr/>
        </p:nvSpPr>
        <p:spPr>
          <a:xfrm>
            <a:off x="533400" y="5590547"/>
            <a:ext cx="7620000" cy="1033464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যেখানে বিস্মৃত দিন পড়ে আছে নিঃসঙ্গ নির্জন ।</a:t>
            </a:r>
          </a:p>
          <a:p>
            <a:pPr algn="ctr"/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সেখানে বর্ষার মেঘ জাগে আজ বিষণ্ণ মেদুর। 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3581" y="194437"/>
            <a:ext cx="2895599" cy="22627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4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2614958"/>
            <a:ext cx="2590799" cy="19578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4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6734" y="2696511"/>
            <a:ext cx="2512466" cy="195707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4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587428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5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5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000"/>
                            </p:stCondLst>
                            <p:childTnLst>
                              <p:par>
                                <p:cTn id="5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5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000"/>
                            </p:stCondLst>
                            <p:childTnLst>
                              <p:par>
                                <p:cTn id="8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200400" y="381000"/>
            <a:ext cx="2590800" cy="762000"/>
          </a:xfrm>
          <a:prstGeom prst="round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শব্দার্থ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727290" y="1524000"/>
            <a:ext cx="3035710" cy="921775"/>
          </a:xfrm>
          <a:prstGeom prst="round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আরোহী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57200" y="2895600"/>
            <a:ext cx="2743200" cy="914400"/>
          </a:xfrm>
          <a:prstGeom prst="round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তৃষ্ণাতপ্ত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57200" y="4267200"/>
            <a:ext cx="2743200" cy="914400"/>
          </a:xfrm>
          <a:prstGeom prst="round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নির্জন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57200" y="1524000"/>
            <a:ext cx="2743200" cy="921776"/>
          </a:xfrm>
          <a:prstGeom prst="round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সওয়ার</a:t>
            </a:r>
            <a:r>
              <a: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710037" y="2895600"/>
            <a:ext cx="3035710" cy="914400"/>
          </a:xfrm>
          <a:prstGeom prst="round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পিপাসায়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কাতর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727290" y="4267200"/>
            <a:ext cx="3035710" cy="914400"/>
          </a:xfrm>
          <a:prstGeom prst="round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জনশূন্য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6200" y="76200"/>
            <a:ext cx="8991600" cy="6705600"/>
          </a:xfrm>
          <a:prstGeom prst="rect">
            <a:avLst/>
          </a:prstGeom>
          <a:noFill/>
          <a:ln w="101600">
            <a:solidFill>
              <a:srgbClr val="00B05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28600" y="241540"/>
            <a:ext cx="8686800" cy="6374920"/>
          </a:xfrm>
          <a:prstGeom prst="rect">
            <a:avLst/>
          </a:prstGeom>
          <a:noFill/>
          <a:ln w="76200">
            <a:solidFill>
              <a:srgbClr val="7030A0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855" t="35883" b="24428"/>
          <a:stretch/>
        </p:blipFill>
        <p:spPr>
          <a:xfrm>
            <a:off x="3429000" y="1295400"/>
            <a:ext cx="2064589" cy="122638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999" y="2667000"/>
            <a:ext cx="2032001" cy="12192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023"/>
          <a:stretch/>
        </p:blipFill>
        <p:spPr>
          <a:xfrm>
            <a:off x="3428999" y="4038600"/>
            <a:ext cx="2064590" cy="125226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6" name="Rounded Rectangle 15"/>
          <p:cNvSpPr/>
          <p:nvPr/>
        </p:nvSpPr>
        <p:spPr>
          <a:xfrm>
            <a:off x="457200" y="5562600"/>
            <a:ext cx="2743200" cy="914400"/>
          </a:xfrm>
          <a:prstGeom prst="round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বন্ধুর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727290" y="5562600"/>
            <a:ext cx="3035710" cy="914400"/>
          </a:xfrm>
          <a:prstGeom prst="round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অসমতল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5410200"/>
            <a:ext cx="2064589" cy="10668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93204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6" grpId="0" animBg="1"/>
      <p:bldP spid="1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84274"/>
            <a:ext cx="9067800" cy="6858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762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52400" y="68126"/>
            <a:ext cx="8763000" cy="65532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762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‘‘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14600" y="229929"/>
            <a:ext cx="4038600" cy="830997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800" dirty="0" err="1" smtClean="0"/>
              <a:t>পাঠ</a:t>
            </a:r>
            <a:r>
              <a:rPr lang="en-US" sz="4800" dirty="0"/>
              <a:t> </a:t>
            </a:r>
            <a:r>
              <a:rPr lang="en-US" sz="4800" dirty="0" err="1" smtClean="0"/>
              <a:t>পরিচিতি</a:t>
            </a:r>
            <a:r>
              <a:rPr lang="en-US" sz="4800" dirty="0" smtClean="0"/>
              <a:t>‘‘</a:t>
            </a:r>
            <a:endParaRPr lang="en-US" sz="4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1176605"/>
            <a:ext cx="4038600" cy="267507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203050"/>
            <a:ext cx="3962400" cy="262218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42900" y="4083040"/>
            <a:ext cx="8382000" cy="224676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/>
              <a:t>প্রকৃতিতে</a:t>
            </a:r>
            <a:r>
              <a:rPr lang="en-US" sz="2800" dirty="0" smtClean="0"/>
              <a:t> </a:t>
            </a:r>
            <a:r>
              <a:rPr lang="en-US" sz="2800" dirty="0" err="1" smtClean="0"/>
              <a:t>বর্ষা</a:t>
            </a:r>
            <a:r>
              <a:rPr lang="en-US" sz="2800" dirty="0" smtClean="0"/>
              <a:t> </a:t>
            </a:r>
            <a:r>
              <a:rPr lang="en-US" sz="2800" dirty="0" err="1" smtClean="0"/>
              <a:t>আসে</a:t>
            </a:r>
            <a:r>
              <a:rPr lang="en-US" sz="2800" dirty="0" smtClean="0"/>
              <a:t> </a:t>
            </a:r>
            <a:r>
              <a:rPr lang="en-US" sz="2800" dirty="0" err="1" smtClean="0"/>
              <a:t>প্রনের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স্পন্দন</a:t>
            </a:r>
            <a:r>
              <a:rPr lang="en-US" sz="2800" dirty="0" smtClean="0"/>
              <a:t> </a:t>
            </a:r>
            <a:r>
              <a:rPr lang="en-US" sz="2800" dirty="0" err="1" smtClean="0"/>
              <a:t>নিয়ে</a:t>
            </a:r>
            <a:r>
              <a:rPr lang="en-US" sz="2800" dirty="0" smtClean="0"/>
              <a:t> । </a:t>
            </a:r>
            <a:r>
              <a:rPr lang="en-US" sz="2800" dirty="0" err="1" smtClean="0"/>
              <a:t>আর</a:t>
            </a:r>
            <a:r>
              <a:rPr lang="en-US" sz="2800" dirty="0" smtClean="0"/>
              <a:t> </a:t>
            </a:r>
            <a:r>
              <a:rPr lang="en-US" sz="2800" dirty="0" err="1" smtClean="0"/>
              <a:t>বৃষ্টিই</a:t>
            </a:r>
            <a:r>
              <a:rPr lang="en-US" sz="2800" dirty="0" smtClean="0"/>
              <a:t> </a:t>
            </a:r>
            <a:r>
              <a:rPr lang="en-US" sz="2800" dirty="0" err="1" smtClean="0"/>
              <a:t>বর্ষার</a:t>
            </a:r>
            <a:r>
              <a:rPr lang="en-US" sz="2800" dirty="0" smtClean="0"/>
              <a:t> </a:t>
            </a:r>
            <a:r>
              <a:rPr lang="en-US" sz="2800" dirty="0" err="1" smtClean="0"/>
              <a:t>প্রাণ</a:t>
            </a:r>
            <a:r>
              <a:rPr lang="en-US" sz="2800" dirty="0" smtClean="0"/>
              <a:t> ।এ </a:t>
            </a:r>
            <a:r>
              <a:rPr lang="en-US" sz="2800" dirty="0" err="1" smtClean="0"/>
              <a:t>সময়</a:t>
            </a:r>
            <a:r>
              <a:rPr lang="en-US" sz="2800" dirty="0" smtClean="0"/>
              <a:t> </a:t>
            </a:r>
            <a:r>
              <a:rPr lang="en-US" sz="2800" dirty="0" err="1" smtClean="0"/>
              <a:t>নদীর</a:t>
            </a:r>
            <a:r>
              <a:rPr lang="en-US" sz="2800" dirty="0" smtClean="0"/>
              <a:t> </a:t>
            </a:r>
            <a:r>
              <a:rPr lang="en-US" sz="2800" dirty="0" err="1" smtClean="0"/>
              <a:t>দু</a:t>
            </a:r>
            <a:r>
              <a:rPr lang="en-US" sz="2800" dirty="0" smtClean="0"/>
              <a:t> </a:t>
            </a:r>
            <a:r>
              <a:rPr lang="en-US" sz="2800" dirty="0" err="1" smtClean="0"/>
              <a:t>ধারে</a:t>
            </a:r>
            <a:r>
              <a:rPr lang="en-US" sz="2800" dirty="0" smtClean="0"/>
              <a:t> </a:t>
            </a:r>
            <a:r>
              <a:rPr lang="en-US" sz="2800" dirty="0" err="1" smtClean="0"/>
              <a:t>প্লাবন</a:t>
            </a:r>
            <a:r>
              <a:rPr lang="en-US" sz="2800" dirty="0" smtClean="0"/>
              <a:t> </a:t>
            </a:r>
            <a:r>
              <a:rPr lang="en-US" sz="2800" dirty="0" err="1" smtClean="0"/>
              <a:t>দেখা</a:t>
            </a:r>
            <a:r>
              <a:rPr lang="en-US" sz="2800" dirty="0" smtClean="0"/>
              <a:t> </a:t>
            </a:r>
            <a:r>
              <a:rPr lang="en-US" sz="2800" dirty="0" err="1" smtClean="0"/>
              <a:t>দেয়</a:t>
            </a:r>
            <a:r>
              <a:rPr lang="en-US" sz="2800" dirty="0" smtClean="0"/>
              <a:t>, </a:t>
            </a:r>
            <a:r>
              <a:rPr lang="en-US" sz="2800" dirty="0" err="1" smtClean="0"/>
              <a:t>বর্ষায়</a:t>
            </a:r>
            <a:r>
              <a:rPr lang="en-US" sz="2800" dirty="0" smtClean="0"/>
              <a:t> </a:t>
            </a:r>
            <a:r>
              <a:rPr lang="en-US" sz="2800" dirty="0" err="1" smtClean="0"/>
              <a:t>ফুলফোটে,রুক্ষমাটি</a:t>
            </a:r>
            <a:r>
              <a:rPr lang="en-US" sz="2800" dirty="0" smtClean="0"/>
              <a:t> </a:t>
            </a:r>
            <a:r>
              <a:rPr lang="en-US" sz="2800" dirty="0" err="1" smtClean="0"/>
              <a:t>বৃষ্টিতে</a:t>
            </a:r>
            <a:r>
              <a:rPr lang="en-US" sz="2800" dirty="0" smtClean="0"/>
              <a:t> </a:t>
            </a:r>
            <a:r>
              <a:rPr lang="en-US" sz="2800" dirty="0" err="1" smtClean="0"/>
              <a:t>প্রান</a:t>
            </a:r>
            <a:r>
              <a:rPr lang="en-US" sz="2800" dirty="0" smtClean="0"/>
              <a:t> </a:t>
            </a:r>
            <a:r>
              <a:rPr lang="en-US" sz="2800" dirty="0" err="1" smtClean="0"/>
              <a:t>জুড়ায়</a:t>
            </a:r>
            <a:r>
              <a:rPr lang="en-US" sz="2800" dirty="0" smtClean="0"/>
              <a:t>। </a:t>
            </a:r>
            <a:r>
              <a:rPr lang="en-US" sz="2800" dirty="0" err="1" smtClean="0"/>
              <a:t>মানুষের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মনে</a:t>
            </a:r>
            <a:r>
              <a:rPr lang="en-US" sz="2800" dirty="0" smtClean="0"/>
              <a:t> </a:t>
            </a:r>
            <a:r>
              <a:rPr lang="en-US" sz="2800" dirty="0" err="1" smtClean="0"/>
              <a:t>পড়ে</a:t>
            </a:r>
            <a:r>
              <a:rPr lang="en-US" sz="2800" dirty="0" smtClean="0"/>
              <a:t> </a:t>
            </a:r>
            <a:r>
              <a:rPr lang="en-US" sz="2800" dirty="0" err="1" smtClean="0"/>
              <a:t>তার</a:t>
            </a:r>
            <a:r>
              <a:rPr lang="en-US" sz="2800" dirty="0" smtClean="0"/>
              <a:t> </a:t>
            </a:r>
            <a:r>
              <a:rPr lang="en-US" sz="2800" dirty="0" err="1" smtClean="0"/>
              <a:t>পুড়ানো</a:t>
            </a:r>
            <a:r>
              <a:rPr lang="en-US" sz="2800" dirty="0" smtClean="0"/>
              <a:t> </a:t>
            </a:r>
            <a:r>
              <a:rPr lang="en-US" sz="2800" dirty="0" err="1" smtClean="0"/>
              <a:t>স্মৃতির</a:t>
            </a:r>
            <a:r>
              <a:rPr lang="en-US" sz="2800" dirty="0" smtClean="0"/>
              <a:t> </a:t>
            </a:r>
            <a:r>
              <a:rPr lang="en-US" sz="2800" dirty="0" err="1" smtClean="0"/>
              <a:t>কথা</a:t>
            </a:r>
            <a:r>
              <a:rPr lang="en-US" sz="2800" dirty="0" smtClean="0"/>
              <a:t> ।এ </a:t>
            </a:r>
            <a:r>
              <a:rPr lang="en-US" sz="2800" dirty="0" err="1" smtClean="0"/>
              <a:t>বৃষ্টি</a:t>
            </a:r>
            <a:r>
              <a:rPr lang="en-US" sz="2800" dirty="0" smtClean="0"/>
              <a:t> </a:t>
            </a:r>
            <a:r>
              <a:rPr lang="en-US" sz="2800" dirty="0" err="1" smtClean="0"/>
              <a:t>কখনোও</a:t>
            </a:r>
            <a:r>
              <a:rPr lang="en-US" sz="2800" dirty="0" smtClean="0"/>
              <a:t> </a:t>
            </a:r>
            <a:r>
              <a:rPr lang="en-US" sz="2800" dirty="0" err="1" smtClean="0"/>
              <a:t>বিষন্ন</a:t>
            </a:r>
            <a:r>
              <a:rPr lang="en-US" sz="2800" dirty="0" smtClean="0"/>
              <a:t> </a:t>
            </a:r>
            <a:r>
              <a:rPr lang="en-US" sz="2800" dirty="0" err="1" smtClean="0"/>
              <a:t>করে</a:t>
            </a:r>
            <a:r>
              <a:rPr lang="en-US" sz="2800" dirty="0" smtClean="0"/>
              <a:t> </a:t>
            </a:r>
            <a:r>
              <a:rPr lang="en-US" sz="2800" dirty="0" err="1" smtClean="0"/>
              <a:t>মন,একাকি</a:t>
            </a:r>
            <a:r>
              <a:rPr lang="en-US" sz="2800" dirty="0" smtClean="0"/>
              <a:t> </a:t>
            </a:r>
            <a:r>
              <a:rPr lang="en-US" sz="2800" dirty="0" err="1" smtClean="0"/>
              <a:t>জীবনে</a:t>
            </a:r>
            <a:r>
              <a:rPr lang="en-US" sz="2800" dirty="0" smtClean="0"/>
              <a:t> </a:t>
            </a:r>
            <a:r>
              <a:rPr lang="en-US" sz="2800" dirty="0" err="1" smtClean="0"/>
              <a:t>বিড়হ</a:t>
            </a:r>
            <a:r>
              <a:rPr lang="en-US" sz="2800" dirty="0" smtClean="0"/>
              <a:t> </a:t>
            </a:r>
            <a:r>
              <a:rPr lang="en-US" sz="2800" dirty="0" err="1" smtClean="0"/>
              <a:t>বাড়ায়</a:t>
            </a:r>
            <a:r>
              <a:rPr lang="en-US" sz="2800" dirty="0" smtClean="0"/>
              <a:t>।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186992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76200"/>
            <a:ext cx="8991600" cy="6705600"/>
          </a:xfrm>
          <a:prstGeom prst="rect">
            <a:avLst/>
          </a:prstGeom>
          <a:noFill/>
          <a:ln w="101600">
            <a:solidFill>
              <a:srgbClr val="92D05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2743200" y="304800"/>
            <a:ext cx="3733800" cy="8382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100" y="1219200"/>
            <a:ext cx="5334000" cy="24765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5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Rectangle 6"/>
          <p:cNvSpPr/>
          <p:nvPr/>
        </p:nvSpPr>
        <p:spPr>
          <a:xfrm>
            <a:off x="228600" y="228600"/>
            <a:ext cx="8686800" cy="6400800"/>
          </a:xfrm>
          <a:prstGeom prst="rect">
            <a:avLst/>
          </a:prstGeom>
          <a:noFill/>
          <a:ln w="76200">
            <a:solidFill>
              <a:srgbClr val="7030A0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11079" y="3848100"/>
            <a:ext cx="4191000" cy="24384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10" name="Rectangle 9"/>
          <p:cNvSpPr/>
          <p:nvPr/>
        </p:nvSpPr>
        <p:spPr>
          <a:xfrm>
            <a:off x="4772526" y="3848100"/>
            <a:ext cx="4038600" cy="24384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(খ)</a:t>
            </a:r>
            <a:r>
              <a:rPr lang="bn-IN" sz="2800" dirty="0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 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:-</a:t>
            </a:r>
            <a:r>
              <a:rPr lang="bn-IN" sz="2800" dirty="0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err="1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রৌদ্র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দগ্ধ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ধানক্ষেত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বৃষ্টির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স্পর্শ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পেতে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চায়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কেন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1" y="4191000"/>
            <a:ext cx="399247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(খ)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</a:rPr>
              <a:t>দল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:-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দু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পাশে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অবাদি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গ্রমে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বৃষ্টি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এল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পুবের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হাওয়ায়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বলতে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কবি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কি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বুঝাতে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চেয়েছেন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?</a:t>
            </a:r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6472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76200"/>
            <a:ext cx="8991600" cy="6705600"/>
          </a:xfrm>
          <a:prstGeom prst="rect">
            <a:avLst/>
          </a:prstGeom>
          <a:noFill/>
          <a:ln w="101600">
            <a:solidFill>
              <a:srgbClr val="00B05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3276600" y="357996"/>
            <a:ext cx="2895600" cy="937404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মূল্যায়ণ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22695" y="3136566"/>
            <a:ext cx="8298610" cy="1524000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সওয়ার শব্দের অর্থ কী ?</a:t>
            </a:r>
          </a:p>
          <a:p>
            <a:pPr algn="ctr"/>
            <a:r>
              <a:rPr lang="bn-IN" sz="28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(ক)উপরে উঠা  (খ)আহরণ  (গ)আরোহী  (ঘ)বসানো   </a:t>
            </a: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48574" y="1444926"/>
            <a:ext cx="8295735" cy="1526874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‘সাত সাগরের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মাঝি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ফররুখ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আহমদের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কোন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ধরনের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রচনা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(ক) প্রবন্ধ    (খ) নাটক    (গ) উপন্যাস   (ঘ) কাব্যগ্রন্থ</a:t>
            </a: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8600" y="228600"/>
            <a:ext cx="8686800" cy="6400799"/>
          </a:xfrm>
          <a:prstGeom prst="rect">
            <a:avLst/>
          </a:prstGeom>
          <a:noFill/>
          <a:ln w="76200">
            <a:solidFill>
              <a:srgbClr val="7030A0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Up Arrow 11"/>
          <p:cNvSpPr/>
          <p:nvPr/>
        </p:nvSpPr>
        <p:spPr>
          <a:xfrm>
            <a:off x="2147483647" y="4038600"/>
            <a:ext cx="202338" cy="483051"/>
          </a:xfrm>
          <a:prstGeom prst="upArrow">
            <a:avLst/>
          </a:prstGeom>
          <a:solidFill>
            <a:srgbClr val="FF00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্র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Oval 5"/>
          <p:cNvSpPr/>
          <p:nvPr/>
        </p:nvSpPr>
        <p:spPr>
          <a:xfrm>
            <a:off x="5196300" y="2359326"/>
            <a:ext cx="2139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962400" y="3733801"/>
            <a:ext cx="2286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09600" y="4879594"/>
            <a:ext cx="7848600" cy="138499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৩/  </a:t>
            </a:r>
            <a:r>
              <a:rPr lang="en-US" sz="28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কবি</a:t>
            </a:r>
            <a:r>
              <a:rPr lang="en-US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বিদুৎকে</a:t>
            </a:r>
            <a:r>
              <a:rPr lang="en-US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কার</a:t>
            </a:r>
            <a:r>
              <a:rPr lang="en-US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সঙ্গে</a:t>
            </a:r>
            <a:r>
              <a:rPr lang="en-US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তুলনা</a:t>
            </a:r>
            <a:r>
              <a:rPr lang="en-US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করেছেন</a:t>
            </a:r>
            <a:r>
              <a:rPr lang="en-US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?                                        </a:t>
            </a:r>
            <a:r>
              <a:rPr lang="en-US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(ক)  </a:t>
            </a:r>
            <a:r>
              <a:rPr lang="en-US" sz="28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কন্যার</a:t>
            </a:r>
            <a:r>
              <a:rPr lang="en-US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(খ)   </a:t>
            </a:r>
            <a:r>
              <a:rPr lang="en-US" sz="28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পরী</a:t>
            </a:r>
            <a:r>
              <a:rPr lang="en-US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                             (গ)     </a:t>
            </a:r>
            <a:r>
              <a:rPr lang="en-US" sz="28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আলোর</a:t>
            </a:r>
            <a:r>
              <a:rPr lang="en-US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    (ঘ)    </a:t>
            </a:r>
            <a:r>
              <a:rPr lang="en-US" sz="28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বৃষ্টির</a:t>
            </a:r>
            <a:endParaRPr lang="en-US" sz="28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6" name="Oval 15"/>
          <p:cNvSpPr/>
          <p:nvPr/>
        </p:nvSpPr>
        <p:spPr>
          <a:xfrm>
            <a:off x="2895600" y="5418253"/>
            <a:ext cx="228600" cy="3076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182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9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81069"/>
            <a:ext cx="8686800" cy="6448331"/>
          </a:xfrm>
          <a:prstGeom prst="rect">
            <a:avLst/>
          </a:prstGeom>
          <a:noFill/>
          <a:ln w="76200">
            <a:solidFill>
              <a:srgbClr val="7030A0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8669" y="52434"/>
            <a:ext cx="8991600" cy="6705600"/>
          </a:xfrm>
          <a:prstGeom prst="rect">
            <a:avLst/>
          </a:prstGeom>
          <a:noFill/>
          <a:ln w="101600">
            <a:solidFill>
              <a:srgbClr val="00B05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Callout 9"/>
          <p:cNvSpPr/>
          <p:nvPr/>
        </p:nvSpPr>
        <p:spPr>
          <a:xfrm>
            <a:off x="1981200" y="381000"/>
            <a:ext cx="4953000" cy="762000"/>
          </a:xfrm>
          <a:prstGeom prst="wedgeEllipseCallout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solidFill>
              <a:srgbClr val="7030A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accent1">
                    <a:lumMod val="75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bn-IN" sz="4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solidFill>
                <a:schemeClr val="accent6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176" y="4697656"/>
            <a:ext cx="2133600" cy="1381320"/>
          </a:xfrm>
          <a:prstGeom prst="rect">
            <a:avLst/>
          </a:prstGeom>
          <a:ln>
            <a:solidFill>
              <a:srgbClr val="7030A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3" name="Rectangle 2"/>
          <p:cNvSpPr/>
          <p:nvPr/>
        </p:nvSpPr>
        <p:spPr>
          <a:xfrm>
            <a:off x="2401130" y="1600573"/>
            <a:ext cx="6599743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2400" b="1" dirty="0" err="1" smtClean="0">
                <a:ln/>
                <a:solidFill>
                  <a:schemeClr val="accent3"/>
                </a:solidFill>
              </a:rPr>
              <a:t>বীণামিত্র</a:t>
            </a:r>
            <a:r>
              <a:rPr lang="en-US" sz="2400" b="1" dirty="0" smtClean="0">
                <a:ln/>
                <a:solidFill>
                  <a:schemeClr val="accent3"/>
                </a:solidFill>
              </a:rPr>
              <a:t>                                                 </a:t>
            </a:r>
            <a:r>
              <a:rPr lang="en-US" sz="2400" b="1" dirty="0" err="1" smtClean="0">
                <a:ln/>
                <a:solidFill>
                  <a:schemeClr val="accent3"/>
                </a:solidFill>
              </a:rPr>
              <a:t>সিনিয়র</a:t>
            </a:r>
            <a:r>
              <a:rPr lang="en-US" sz="24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en-US" sz="2400" b="1" dirty="0" err="1" smtClean="0">
                <a:ln/>
                <a:solidFill>
                  <a:schemeClr val="accent3"/>
                </a:solidFill>
              </a:rPr>
              <a:t>শিক্ষিকা</a:t>
            </a:r>
            <a:r>
              <a:rPr lang="en-US" sz="2400" b="1" dirty="0" smtClean="0">
                <a:ln/>
                <a:solidFill>
                  <a:schemeClr val="accent3"/>
                </a:solidFill>
              </a:rPr>
              <a:t>                                 </a:t>
            </a:r>
            <a:r>
              <a:rPr lang="en-US" sz="2400" b="1" dirty="0" err="1" smtClean="0">
                <a:ln/>
                <a:solidFill>
                  <a:schemeClr val="accent3"/>
                </a:solidFill>
              </a:rPr>
              <a:t>নলিনীসাস</a:t>
            </a:r>
            <a:r>
              <a:rPr lang="en-US" sz="24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en-US" sz="2400" b="1" dirty="0" err="1" smtClean="0">
                <a:ln/>
                <a:solidFill>
                  <a:schemeClr val="accent3"/>
                </a:solidFill>
              </a:rPr>
              <a:t>মাধ্যমিক</a:t>
            </a:r>
            <a:r>
              <a:rPr lang="en-US" sz="2400" b="1" dirty="0" smtClean="0">
                <a:ln/>
                <a:solidFill>
                  <a:schemeClr val="accent3"/>
                </a:solidFill>
              </a:rPr>
              <a:t>   </a:t>
            </a:r>
            <a:r>
              <a:rPr lang="en-US" sz="2400" b="1" dirty="0" err="1" smtClean="0">
                <a:ln/>
                <a:solidFill>
                  <a:schemeClr val="accent3"/>
                </a:solidFill>
              </a:rPr>
              <a:t>বালিকা</a:t>
            </a:r>
            <a:r>
              <a:rPr lang="en-US" sz="24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en-US" sz="2400" b="1" dirty="0" err="1" smtClean="0">
                <a:ln/>
                <a:solidFill>
                  <a:schemeClr val="accent3"/>
                </a:solidFill>
              </a:rPr>
              <a:t>বিদ্যালয়</a:t>
            </a:r>
            <a:r>
              <a:rPr lang="en-US" sz="2400" b="1" dirty="0" smtClean="0">
                <a:ln/>
                <a:solidFill>
                  <a:schemeClr val="accent3"/>
                </a:solidFill>
              </a:rPr>
              <a:t>       </a:t>
            </a:r>
            <a:r>
              <a:rPr lang="en-US" sz="2400" b="1" dirty="0" err="1" smtClean="0">
                <a:ln/>
                <a:solidFill>
                  <a:schemeClr val="accent3"/>
                </a:solidFill>
              </a:rPr>
              <a:t>ভোলা</a:t>
            </a:r>
            <a:r>
              <a:rPr lang="en-US" sz="24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en-US" sz="2400" b="1" dirty="0" err="1" smtClean="0">
                <a:ln/>
                <a:solidFill>
                  <a:schemeClr val="accent3"/>
                </a:solidFill>
              </a:rPr>
              <a:t>সদর</a:t>
            </a:r>
            <a:r>
              <a:rPr lang="en-US" sz="24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en-US" sz="2400" b="1" dirty="0" err="1" smtClean="0">
                <a:ln/>
                <a:solidFill>
                  <a:schemeClr val="accent3"/>
                </a:solidFill>
              </a:rPr>
              <a:t>ভোলা</a:t>
            </a:r>
            <a:r>
              <a:rPr lang="en-US" sz="2400" b="1" dirty="0" smtClean="0">
                <a:ln/>
                <a:solidFill>
                  <a:schemeClr val="accent3"/>
                </a:solidFill>
              </a:rPr>
              <a:t>‘</a:t>
            </a:r>
            <a:endParaRPr lang="en-US" sz="2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95901" y="4589737"/>
            <a:ext cx="5410200" cy="181588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2800" b="1" dirty="0" err="1" smtClean="0">
                <a:ln/>
                <a:solidFill>
                  <a:schemeClr val="accent5">
                    <a:lumMod val="75000"/>
                  </a:schemeClr>
                </a:solidFill>
              </a:rPr>
              <a:t>শ্রেণী</a:t>
            </a:r>
            <a:r>
              <a:rPr lang="en-US" sz="2800" b="1" dirty="0" smtClean="0">
                <a:ln/>
                <a:solidFill>
                  <a:schemeClr val="accent5">
                    <a:lumMod val="75000"/>
                  </a:schemeClr>
                </a:solidFill>
              </a:rPr>
              <a:t>:-</a:t>
            </a:r>
            <a:r>
              <a:rPr lang="en-US" sz="2800" b="1" dirty="0" err="1" smtClean="0">
                <a:ln/>
                <a:solidFill>
                  <a:schemeClr val="accent5">
                    <a:lumMod val="75000"/>
                  </a:schemeClr>
                </a:solidFill>
              </a:rPr>
              <a:t>নবম-দশম</a:t>
            </a:r>
            <a:r>
              <a:rPr lang="en-US" sz="2800" b="1" dirty="0" smtClean="0">
                <a:ln/>
                <a:solidFill>
                  <a:schemeClr val="accent5">
                    <a:lumMod val="75000"/>
                  </a:schemeClr>
                </a:solidFill>
              </a:rPr>
              <a:t>               </a:t>
            </a:r>
            <a:r>
              <a:rPr lang="en-US" sz="2800" b="1" dirty="0" err="1" smtClean="0">
                <a:ln/>
                <a:solidFill>
                  <a:schemeClr val="accent5">
                    <a:lumMod val="75000"/>
                  </a:schemeClr>
                </a:solidFill>
              </a:rPr>
              <a:t>বিষয়</a:t>
            </a:r>
            <a:r>
              <a:rPr lang="en-US" sz="2800" b="1" dirty="0" smtClean="0">
                <a:ln/>
                <a:solidFill>
                  <a:schemeClr val="accent5">
                    <a:lumMod val="75000"/>
                  </a:schemeClr>
                </a:solidFill>
              </a:rPr>
              <a:t>:- বাংলা১ম </a:t>
            </a:r>
            <a:r>
              <a:rPr lang="en-US" sz="2800" b="1" dirty="0" err="1" smtClean="0">
                <a:ln/>
                <a:solidFill>
                  <a:schemeClr val="accent5">
                    <a:lumMod val="75000"/>
                  </a:schemeClr>
                </a:solidFill>
              </a:rPr>
              <a:t>পত্র</a:t>
            </a:r>
            <a:r>
              <a:rPr lang="en-US" sz="2800" b="1" dirty="0" smtClean="0">
                <a:ln/>
                <a:solidFill>
                  <a:schemeClr val="accent5">
                    <a:lumMod val="75000"/>
                  </a:schemeClr>
                </a:solidFill>
              </a:rPr>
              <a:t> (</a:t>
            </a:r>
            <a:r>
              <a:rPr lang="en-US" sz="2800" b="1" dirty="0" err="1" smtClean="0">
                <a:ln/>
                <a:solidFill>
                  <a:schemeClr val="accent5">
                    <a:lumMod val="75000"/>
                  </a:schemeClr>
                </a:solidFill>
              </a:rPr>
              <a:t>পদ্যাংশ</a:t>
            </a:r>
            <a:r>
              <a:rPr lang="en-US" sz="2800" b="1" dirty="0" smtClean="0">
                <a:ln/>
                <a:solidFill>
                  <a:schemeClr val="accent5">
                    <a:lumMod val="75000"/>
                  </a:schemeClr>
                </a:solidFill>
              </a:rPr>
              <a:t>)              </a:t>
            </a:r>
            <a:r>
              <a:rPr lang="en-US" sz="2800" b="1" dirty="0" err="1" smtClean="0">
                <a:ln/>
                <a:solidFill>
                  <a:schemeClr val="accent5">
                    <a:lumMod val="75000"/>
                  </a:schemeClr>
                </a:solidFill>
              </a:rPr>
              <a:t>আজকের</a:t>
            </a:r>
            <a:r>
              <a:rPr lang="en-US" sz="2800" b="1" dirty="0" smtClean="0">
                <a:ln/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b="1" dirty="0" err="1" smtClean="0">
                <a:ln/>
                <a:solidFill>
                  <a:schemeClr val="accent5">
                    <a:lumMod val="75000"/>
                  </a:schemeClr>
                </a:solidFill>
              </a:rPr>
              <a:t>পাঠ</a:t>
            </a:r>
            <a:r>
              <a:rPr lang="en-US" sz="2800" b="1" dirty="0" smtClean="0">
                <a:ln/>
                <a:solidFill>
                  <a:schemeClr val="accent5">
                    <a:lumMod val="75000"/>
                  </a:schemeClr>
                </a:solidFill>
              </a:rPr>
              <a:t> :- “</a:t>
            </a:r>
            <a:r>
              <a:rPr lang="en-US" sz="2800" b="1" dirty="0" err="1" smtClean="0">
                <a:ln/>
                <a:solidFill>
                  <a:schemeClr val="accent5">
                    <a:lumMod val="75000"/>
                  </a:schemeClr>
                </a:solidFill>
              </a:rPr>
              <a:t>বৃষ্টি</a:t>
            </a:r>
            <a:r>
              <a:rPr lang="en-US" sz="2800" b="1" dirty="0" smtClean="0">
                <a:ln/>
                <a:solidFill>
                  <a:schemeClr val="accent5">
                    <a:lumMod val="75000"/>
                  </a:schemeClr>
                </a:solidFill>
              </a:rPr>
              <a:t>”      সময়-৫০ </a:t>
            </a:r>
            <a:r>
              <a:rPr lang="en-US" sz="2800" b="1" dirty="0" err="1" smtClean="0">
                <a:ln/>
                <a:solidFill>
                  <a:schemeClr val="accent5">
                    <a:lumMod val="75000"/>
                  </a:schemeClr>
                </a:solidFill>
              </a:rPr>
              <a:t>মিনিট</a:t>
            </a:r>
            <a:endParaRPr lang="en-US" sz="2800" b="1" cap="none" spc="0" dirty="0">
              <a:ln/>
              <a:solidFill>
                <a:schemeClr val="accent5">
                  <a:lumMod val="75000"/>
                </a:schemeClr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038600" y="3778677"/>
            <a:ext cx="2996333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600" b="1" dirty="0" err="1" smtClean="0">
                <a:ln/>
                <a:solidFill>
                  <a:schemeClr val="accent4"/>
                </a:solidFill>
              </a:rPr>
              <a:t>পাঠ</a:t>
            </a:r>
            <a:r>
              <a:rPr lang="en-US" sz="3600" b="1" dirty="0" smtClean="0">
                <a:ln/>
                <a:solidFill>
                  <a:schemeClr val="accent4"/>
                </a:solidFill>
              </a:rPr>
              <a:t> </a:t>
            </a:r>
            <a:r>
              <a:rPr lang="en-US" sz="3600" b="1" dirty="0" err="1" smtClean="0">
                <a:ln/>
                <a:solidFill>
                  <a:schemeClr val="accent4"/>
                </a:solidFill>
              </a:rPr>
              <a:t>পরিচিতি</a:t>
            </a:r>
            <a:endParaRPr lang="en-US" sz="36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335" y="1475035"/>
            <a:ext cx="1914525" cy="2390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2728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76200"/>
            <a:ext cx="9008852" cy="6705600"/>
          </a:xfrm>
          <a:prstGeom prst="rect">
            <a:avLst/>
          </a:prstGeom>
          <a:noFill/>
          <a:ln w="101600">
            <a:solidFill>
              <a:srgbClr val="00B05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11347" y="228600"/>
            <a:ext cx="8725619" cy="6400800"/>
          </a:xfrm>
          <a:prstGeom prst="rect">
            <a:avLst/>
          </a:prstGeom>
          <a:noFill/>
          <a:ln w="76200">
            <a:solidFill>
              <a:srgbClr val="7030A0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920151" y="381000"/>
            <a:ext cx="7385649" cy="1915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bn-IN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উদ্দীপকটি পড় এবং ৪ থেকে ৬ নম্বর প্রশ্নের উত্তর দাও ? </a:t>
            </a:r>
          </a:p>
          <a:p>
            <a:pPr algn="ctr"/>
            <a:r>
              <a:rPr lang="bn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গুরুগর্জনে নীপমঞ্জরী শিহরে , </a:t>
            </a:r>
          </a:p>
          <a:p>
            <a:pPr algn="ctr"/>
            <a:r>
              <a:rPr lang="bn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শিখী দম্পতি কেকা কল্লোলে বিহরে                                                   দিগবধূচিত হরষা </a:t>
            </a:r>
          </a:p>
          <a:p>
            <a:pPr algn="ctr"/>
            <a:r>
              <a:rPr lang="bn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ঘনগৌরবে আসে উম্মাদ বরষা  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50151" y="2411022"/>
            <a:ext cx="7385649" cy="1219200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n-IN" sz="24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24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 উদ্দীপকের সাথে তোমার পাঠ্যবইয়ের কোন কবিতার ভাবগত মিল রয়েছে ? </a:t>
            </a:r>
          </a:p>
          <a:p>
            <a:pPr algn="ctr"/>
            <a:r>
              <a:rPr lang="bn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(ক)আমার সন্তান  (খ)পল্লিজননী  (গ) বৃষ্টি  (ঘ)আমার পরিচয়</a:t>
            </a:r>
          </a:p>
          <a:p>
            <a:pPr algn="ctr"/>
            <a:endParaRPr lang="bn-IN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Up Arrow 5"/>
          <p:cNvSpPr/>
          <p:nvPr/>
        </p:nvSpPr>
        <p:spPr>
          <a:xfrm>
            <a:off x="4829624" y="2971800"/>
            <a:ext cx="275776" cy="402444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3657600"/>
            <a:ext cx="7385649" cy="1071971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n-IN" sz="24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24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৫। নীপমঞ্জুরী ‘বৃষ্টি’ কবিতার কোন চরিত্রের  প্রতীক  ? </a:t>
            </a:r>
          </a:p>
          <a:p>
            <a:pPr algn="ctr"/>
            <a:r>
              <a:rPr lang="bn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(ক)তৃষিত বন  (খ)কাজল ছায়া   (গ) বৃষ্টি  (ঘ) কেয়া</a:t>
            </a:r>
          </a:p>
          <a:p>
            <a:pPr algn="ctr"/>
            <a:r>
              <a:rPr lang="bn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endParaRPr lang="bn-IN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" y="4800600"/>
            <a:ext cx="7385649" cy="163571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n-IN" sz="24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24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৬। উদ্দীপকের গুরুগর্জনের মধ্য দিয়ে ‘বৃষ্টি’ কবিতায় বোঝায়--   </a:t>
            </a:r>
            <a:endParaRPr lang="bn-IN" sz="2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0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!) কাজল ছায়াকে  !!) কালো মেঘকে !!!) বিদ্যুৎ রূপসী পরীকে  </a:t>
            </a:r>
          </a:p>
          <a:p>
            <a:pPr algn="ctr"/>
            <a:r>
              <a:rPr lang="bn-IN" sz="20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(ক) !  (খ) !!   (গ) !!  , !!!  (ঘ) ! , !! </a:t>
            </a:r>
          </a:p>
          <a:p>
            <a:pPr algn="ctr"/>
            <a:endParaRPr lang="bn-IN" sz="2400" dirty="0">
              <a:solidFill>
                <a:schemeClr val="accent1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4791049" y="3200400"/>
            <a:ext cx="228600" cy="3262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257800" y="4357589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267200" y="5786307"/>
            <a:ext cx="2286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087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10" grpId="0" animBg="1"/>
      <p:bldP spid="8" grpId="0" animBg="1"/>
      <p:bldP spid="9" grpId="0" animBg="1"/>
      <p:bldP spid="1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reparation 3"/>
          <p:cNvSpPr/>
          <p:nvPr/>
        </p:nvSpPr>
        <p:spPr>
          <a:xfrm>
            <a:off x="3352801" y="467870"/>
            <a:ext cx="6629399" cy="895709"/>
          </a:xfrm>
          <a:prstGeom prst="flowChartPreparation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6200" y="76200"/>
            <a:ext cx="8991600" cy="6705600"/>
          </a:xfrm>
          <a:prstGeom prst="rect">
            <a:avLst/>
          </a:prstGeom>
          <a:noFill/>
          <a:ln w="101600">
            <a:solidFill>
              <a:srgbClr val="00B05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28600" y="228600"/>
            <a:ext cx="8686800" cy="6324600"/>
          </a:xfrm>
          <a:prstGeom prst="rect">
            <a:avLst/>
          </a:prstGeom>
          <a:noFill/>
          <a:ln w="101600">
            <a:solidFill>
              <a:srgbClr val="7030A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42900" y="5257801"/>
            <a:ext cx="8458200" cy="107721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 err="1" smtClean="0"/>
              <a:t>বৃষ্টির</a:t>
            </a:r>
            <a:r>
              <a:rPr lang="en-US" sz="3200" dirty="0" smtClean="0"/>
              <a:t> </a:t>
            </a:r>
            <a:r>
              <a:rPr lang="en-US" sz="3200" dirty="0" err="1" smtClean="0"/>
              <a:t>দিনে</a:t>
            </a:r>
            <a:r>
              <a:rPr lang="en-US" sz="3200" dirty="0" smtClean="0"/>
              <a:t> </a:t>
            </a:r>
            <a:r>
              <a:rPr lang="en-US" sz="3200" dirty="0" err="1" smtClean="0"/>
              <a:t>প্রকৃতির</a:t>
            </a:r>
            <a:r>
              <a:rPr lang="en-US" sz="3200" dirty="0" smtClean="0"/>
              <a:t> </a:t>
            </a:r>
            <a:r>
              <a:rPr lang="en-US" sz="3200" dirty="0" err="1" smtClean="0"/>
              <a:t>অবস্তা</a:t>
            </a:r>
            <a:r>
              <a:rPr lang="en-US" sz="3200" dirty="0" smtClean="0"/>
              <a:t> </a:t>
            </a:r>
            <a:r>
              <a:rPr lang="en-US" sz="3200" dirty="0" err="1" smtClean="0"/>
              <a:t>কেমনহয়</a:t>
            </a:r>
            <a:r>
              <a:rPr lang="en-US" sz="3200" dirty="0" smtClean="0"/>
              <a:t> </a:t>
            </a:r>
            <a:r>
              <a:rPr lang="en-US" sz="3200" dirty="0" err="1" smtClean="0"/>
              <a:t>কবিতার</a:t>
            </a:r>
            <a:r>
              <a:rPr lang="en-US" sz="3200" dirty="0" smtClean="0"/>
              <a:t> </a:t>
            </a:r>
            <a:r>
              <a:rPr lang="en-US" sz="3200" dirty="0" err="1" smtClean="0"/>
              <a:t>সাথে</a:t>
            </a:r>
            <a:r>
              <a:rPr lang="en-US" sz="3200" dirty="0" smtClean="0"/>
              <a:t> </a:t>
            </a:r>
            <a:r>
              <a:rPr lang="en-US" sz="3200" dirty="0" err="1" smtClean="0"/>
              <a:t>মিলরেখে</a:t>
            </a:r>
            <a:r>
              <a:rPr lang="en-US" sz="3200" dirty="0" smtClean="0"/>
              <a:t> </a:t>
            </a:r>
            <a:r>
              <a:rPr lang="en-US" sz="3200" dirty="0" err="1" smtClean="0"/>
              <a:t>একটি</a:t>
            </a:r>
            <a:r>
              <a:rPr lang="en-US" sz="3200" dirty="0" smtClean="0"/>
              <a:t> </a:t>
            </a:r>
            <a:r>
              <a:rPr lang="en-US" sz="3200" dirty="0" err="1" smtClean="0"/>
              <a:t>অনুচ্ছেদ</a:t>
            </a:r>
            <a:r>
              <a:rPr lang="en-US" sz="3200" dirty="0" smtClean="0"/>
              <a:t> </a:t>
            </a:r>
            <a:r>
              <a:rPr lang="en-US" sz="3200" dirty="0" err="1" smtClean="0"/>
              <a:t>তৈরি</a:t>
            </a:r>
            <a:r>
              <a:rPr lang="en-US" sz="3200" dirty="0" smtClean="0"/>
              <a:t> </a:t>
            </a:r>
            <a:r>
              <a:rPr lang="en-US" sz="3200" dirty="0" err="1" smtClean="0"/>
              <a:t>কর</a:t>
            </a:r>
            <a:r>
              <a:rPr lang="en-US" sz="3200" dirty="0" smtClean="0"/>
              <a:t> ?</a:t>
            </a:r>
            <a:endParaRPr lang="en-US" sz="3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524000"/>
            <a:ext cx="7848600" cy="359744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4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275940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5912" y="12031"/>
            <a:ext cx="8991600" cy="6705600"/>
          </a:xfrm>
          <a:prstGeom prst="rect">
            <a:avLst/>
          </a:prstGeom>
          <a:noFill/>
          <a:ln w="101600">
            <a:solidFill>
              <a:srgbClr val="00B05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lowchart: Terminator 2"/>
          <p:cNvSpPr/>
          <p:nvPr/>
        </p:nvSpPr>
        <p:spPr>
          <a:xfrm>
            <a:off x="1068853" y="85356"/>
            <a:ext cx="6853894" cy="2276844"/>
          </a:xfrm>
          <a:prstGeom prst="flowChartTerminator">
            <a:avLst/>
          </a:prstGeom>
          <a:noFill/>
          <a:ln>
            <a:noFill/>
          </a:ln>
          <a:scene3d>
            <a:camera prst="perspectiveContrastingRightFacing"/>
            <a:lightRig rig="threePt" dir="t"/>
          </a:scene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9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96254"/>
            <a:ext cx="8686800" cy="6400799"/>
          </a:xfrm>
          <a:prstGeom prst="rect">
            <a:avLst/>
          </a:prstGeom>
          <a:noFill/>
          <a:ln w="76200">
            <a:solidFill>
              <a:srgbClr val="7030A0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112" y="2605133"/>
            <a:ext cx="7315200" cy="3648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699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3" presetClass="emph" presetSubtype="6" repeatCount="indefinite" fill="hold" grpId="1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1126" y="1662064"/>
            <a:ext cx="6602278" cy="368627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Rectangle 1"/>
          <p:cNvSpPr/>
          <p:nvPr/>
        </p:nvSpPr>
        <p:spPr>
          <a:xfrm>
            <a:off x="1981200" y="457200"/>
            <a:ext cx="5029200" cy="685800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</a:t>
            </a:r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57300" y="5703439"/>
            <a:ext cx="6629400" cy="685800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bn-IN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 দেখে বলো আকাশ থে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পড়ছে</a:t>
            </a:r>
            <a:r>
              <a:rPr lang="bn-IN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747" y="1480356"/>
            <a:ext cx="5290008" cy="3962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1433465"/>
            <a:ext cx="5288279" cy="399695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9" name="Rectangle 8"/>
          <p:cNvSpPr/>
          <p:nvPr/>
        </p:nvSpPr>
        <p:spPr>
          <a:xfrm>
            <a:off x="76200" y="76200"/>
            <a:ext cx="8991600" cy="6705600"/>
          </a:xfrm>
          <a:prstGeom prst="rect">
            <a:avLst/>
          </a:prstGeom>
          <a:noFill/>
          <a:ln w="101600">
            <a:solidFill>
              <a:srgbClr val="00B05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8600" y="228600"/>
            <a:ext cx="8686800" cy="6400800"/>
          </a:xfrm>
          <a:prstGeom prst="rect">
            <a:avLst/>
          </a:prstGeom>
          <a:noFill/>
          <a:ln w="76200">
            <a:solidFill>
              <a:srgbClr val="7030A0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018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6200" y="76200"/>
            <a:ext cx="8991600" cy="6705600"/>
          </a:xfrm>
          <a:prstGeom prst="rect">
            <a:avLst/>
          </a:prstGeom>
          <a:noFill/>
          <a:ln w="101600">
            <a:solidFill>
              <a:srgbClr val="00B05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147493" y="-50760"/>
            <a:ext cx="6858000" cy="2438400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000" b="1" dirty="0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</a:t>
            </a:r>
            <a:r>
              <a:rPr lang="en-US" sz="6000" b="1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কেরপাঠ</a:t>
            </a: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IN" sz="6000" b="1" dirty="0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b="1" dirty="0">
              <a:solidFill>
                <a:schemeClr val="tx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066800" y="1582201"/>
            <a:ext cx="4800600" cy="990600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5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400" b="1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কবিতা-“বৃষ্টি”</a:t>
            </a:r>
            <a:endParaRPr lang="en-US" sz="5400" b="1" dirty="0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876301" y="5552773"/>
            <a:ext cx="4343400" cy="561975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b="1" dirty="0" smtClean="0">
                <a:solidFill>
                  <a:schemeClr val="bg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কবি-ফররুখ আহমদ </a:t>
            </a:r>
            <a:endParaRPr lang="en-US" sz="4400" b="1" dirty="0">
              <a:solidFill>
                <a:schemeClr val="bg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" y="228600"/>
            <a:ext cx="8686800" cy="6400800"/>
          </a:xfrm>
          <a:prstGeom prst="rect">
            <a:avLst/>
          </a:prstGeom>
          <a:noFill/>
          <a:ln w="76200">
            <a:solidFill>
              <a:srgbClr val="7030A0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1" y="609599"/>
            <a:ext cx="2900426" cy="549211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3067" y="2705325"/>
            <a:ext cx="2498805" cy="234839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138687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76200"/>
            <a:ext cx="8991600" cy="6705600"/>
          </a:xfrm>
          <a:prstGeom prst="rect">
            <a:avLst/>
          </a:prstGeom>
          <a:noFill/>
          <a:ln w="101600">
            <a:solidFill>
              <a:srgbClr val="00B05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457200" y="1905000"/>
            <a:ext cx="8229600" cy="99060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ctr">
              <a:buFont typeface="Wingdings" panose="05000000000000000000" pitchFamily="2" charset="2"/>
              <a:buChar char="q"/>
            </a:pP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কবি পরিচিতি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পারবে ।    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33400" y="2971800"/>
            <a:ext cx="8229600" cy="99060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ctr">
              <a:buFont typeface="Wingdings" panose="05000000000000000000" pitchFamily="2" charset="2"/>
              <a:buChar char="q"/>
            </a:pP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কবিতাটি শুদ্ধ উচ্চারণে আবৃত্তি করতে পারবে 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33400" y="5105400"/>
            <a:ext cx="8153400" cy="99060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ctr">
              <a:buFont typeface="Wingdings" panose="05000000000000000000" pitchFamily="2" charset="2"/>
              <a:buChar char="q"/>
            </a:pP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কবিতার বিষয়বস্তু বর্ণনা করতে পারবে 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743200" y="762000"/>
            <a:ext cx="3733800" cy="990600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 </a:t>
            </a:r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" y="228600"/>
            <a:ext cx="8686800" cy="6400800"/>
          </a:xfrm>
          <a:prstGeom prst="rect">
            <a:avLst/>
          </a:prstGeom>
          <a:noFill/>
          <a:ln w="76200">
            <a:solidFill>
              <a:srgbClr val="7030A0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533400" y="4038600"/>
            <a:ext cx="8153400" cy="99060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ctr">
              <a:buFont typeface="Wingdings" panose="05000000000000000000" pitchFamily="2" charset="2"/>
              <a:buChar char="q"/>
            </a:pP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শব্দের অর্থ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অনুচ্ছেদ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5780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609600"/>
            <a:ext cx="4038600" cy="76944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dirty="0" err="1" smtClean="0"/>
              <a:t>পাঠ</a:t>
            </a:r>
            <a:r>
              <a:rPr lang="en-US" sz="4400" dirty="0" smtClean="0"/>
              <a:t> </a:t>
            </a:r>
            <a:r>
              <a:rPr lang="en-US" sz="4400" dirty="0" err="1" smtClean="0"/>
              <a:t>উপস্থাপনা</a:t>
            </a:r>
            <a:endParaRPr lang="en-US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600200"/>
            <a:ext cx="6324600" cy="4648200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1751324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560" y="457200"/>
            <a:ext cx="2687540" cy="325496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Rounded Rectangle 3"/>
          <p:cNvSpPr/>
          <p:nvPr/>
        </p:nvSpPr>
        <p:spPr>
          <a:xfrm>
            <a:off x="3581400" y="1355081"/>
            <a:ext cx="5202836" cy="1311919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জন্মঃ</a:t>
            </a:r>
            <a:r>
              <a:rPr lang="bn-IN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১৯১৮সালের ১০ই জুন মাগুরা জেলার মাঝআইল গ্রামে।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581400" y="2747828"/>
            <a:ext cx="5187846" cy="985972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পিতা</a:t>
            </a:r>
            <a:r>
              <a:rPr lang="bn-IN" sz="28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খান</a:t>
            </a:r>
            <a:r>
              <a:rPr lang="bn-IN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সাবের সৈয়দ হাতেম আলী। 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1642" y="78014"/>
            <a:ext cx="8962572" cy="6691086"/>
          </a:xfrm>
          <a:prstGeom prst="rect">
            <a:avLst/>
          </a:prstGeom>
          <a:noFill/>
          <a:ln w="101600">
            <a:solidFill>
              <a:srgbClr val="00B05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28600" y="228600"/>
            <a:ext cx="8668657" cy="6389914"/>
          </a:xfrm>
          <a:prstGeom prst="rect">
            <a:avLst/>
          </a:prstGeom>
          <a:noFill/>
          <a:ln w="76200">
            <a:solidFill>
              <a:srgbClr val="7030A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ine Callout 2 10"/>
          <p:cNvSpPr/>
          <p:nvPr/>
        </p:nvSpPr>
        <p:spPr>
          <a:xfrm>
            <a:off x="4038600" y="538023"/>
            <a:ext cx="3819072" cy="454451"/>
          </a:xfrm>
          <a:prstGeom prst="borderCallout2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ফররুখ  আহমদ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81000" y="3774972"/>
            <a:ext cx="8388246" cy="1940028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u="sng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 জীবনঃ</a:t>
            </a:r>
          </a:p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solidFill>
                  <a:schemeClr val="bg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মাধ্যমিক-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খুলনা জেলা স্কুল। </a:t>
            </a:r>
            <a:r>
              <a:rPr lang="bn-IN" sz="2800" dirty="0" smtClean="0">
                <a:solidFill>
                  <a:schemeClr val="bg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উচ্চমাধ্যমিক-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রিপন কলেজ কলকাতা ।   </a:t>
            </a:r>
            <a:r>
              <a:rPr lang="bn-IN" sz="2800" dirty="0" smtClean="0">
                <a:solidFill>
                  <a:schemeClr val="bg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স্নাতক-</a:t>
            </a:r>
            <a:r>
              <a:rPr lang="bn-IN" sz="2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প্রথমে কলকাতার স্কটিশ চার্চ কলেজে দর্শনে অনার্স এবং পরে</a:t>
            </a:r>
          </a:p>
          <a:p>
            <a:pPr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সেন্টপল কলেজে ইংরেজিতে অনার্স অধ্যয়ন । 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582490" y="5767877"/>
            <a:ext cx="8388246" cy="694425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n-IN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800" dirty="0" smtClean="0">
                <a:solidFill>
                  <a:schemeClr val="bg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কর্ম জীবন-</a:t>
            </a:r>
            <a:r>
              <a:rPr lang="bn-I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১৯৪৭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১৯৭২ সাল পর্যন্ত ঢাকা বেতারে স্টাফ রাইটার ছিলেন।   </a:t>
            </a:r>
          </a:p>
          <a:p>
            <a:pPr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475666" y="1143060"/>
            <a:ext cx="5181600" cy="3132826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u="sng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সাহিত্য সাধনাঃ </a:t>
            </a:r>
          </a:p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কাব্যগ্রন্থ –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সাত সাগরের মাঝি,সিরাজাম মুনীরা,মুহূর্তের কবিতা,হাতেমতায়ী ইত্যাদি। </a:t>
            </a:r>
            <a:r>
              <a:rPr lang="bn-IN" sz="2400" dirty="0" smtClean="0">
                <a:solidFill>
                  <a:schemeClr val="bg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কাব্যনাট্য----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নৌফেল ও হাতেম ।  </a:t>
            </a:r>
            <a:r>
              <a:rPr lang="bn-IN" sz="2400" dirty="0" smtClean="0">
                <a:solidFill>
                  <a:schemeClr val="bg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শিশুতোষগ্রন্থ -</a:t>
            </a:r>
            <a:r>
              <a:rPr lang="bn-IN" sz="2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পাখির বাসা,হরফের ছড়া,  হাবেদা মরুর কাহিনী, ছড়ার আসর,নতুন লেখা ইত্যাদি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400050" y="4127719"/>
            <a:ext cx="8001000" cy="1524475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পুরস্কারঃ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 একাডেমি সাহিত্য পুরস্কার,আদমজী পুরস্কার,ইউনেস্কো পুরস্কার,একুশে পদকসহ(মরণোত্তর) অনেক পুরষ্কারে ভূষিত হন। 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82490" y="5734138"/>
            <a:ext cx="8001000" cy="749581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মৃত্যুঃ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১৯ শে অক্টোবর,১৯৭৪ সালে ।   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4515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"/>
                            </p:stCondLst>
                            <p:childTnLst>
                              <p:par>
                                <p:cTn id="2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8000"/>
                            </p:stCondLst>
                            <p:childTnLst>
                              <p:par>
                                <p:cTn id="2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53" presetClass="exit" presetSubtype="3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53" presetClass="exit" presetSubtype="3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53" presetClass="exit" presetSubtype="3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000"/>
                            </p:stCondLst>
                            <p:childTnLst>
                              <p:par>
                                <p:cTn id="6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500"/>
                            </p:stCondLst>
                            <p:childTnLst>
                              <p:par>
                                <p:cTn id="7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6" grpId="0" animBg="1"/>
      <p:bldP spid="6" grpId="1" animBg="1"/>
      <p:bldP spid="11" grpId="0" animBg="1"/>
      <p:bldP spid="12" grpId="0" animBg="1"/>
      <p:bldP spid="12" grpId="1" animBg="1"/>
      <p:bldP spid="14" grpId="0" animBg="1"/>
      <p:bldP spid="14" grpId="1" animBg="1"/>
      <p:bldP spid="15" grpId="0" animBg="1"/>
      <p:bldP spid="16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0"/>
            <a:ext cx="9296400" cy="6781800"/>
          </a:xfrm>
          <a:prstGeom prst="rect">
            <a:avLst/>
          </a:prstGeom>
          <a:noFill/>
          <a:ln w="101600">
            <a:solidFill>
              <a:srgbClr val="00B05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52400" y="152400"/>
            <a:ext cx="9058467" cy="6477000"/>
          </a:xfrm>
          <a:prstGeom prst="rect">
            <a:avLst/>
          </a:prstGeom>
          <a:noFill/>
          <a:ln w="76200">
            <a:solidFill>
              <a:srgbClr val="7030A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Callout 4"/>
          <p:cNvSpPr/>
          <p:nvPr/>
        </p:nvSpPr>
        <p:spPr>
          <a:xfrm>
            <a:off x="1226890" y="1266607"/>
            <a:ext cx="3200400" cy="1219200"/>
          </a:xfrm>
          <a:prstGeom prst="wedgeEllipseCallou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17156" y="4819214"/>
            <a:ext cx="8220269" cy="685800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ফররুখ আহমদ ঢাকা বেতারে  কোন পদে নিয়োজিত ছিলেন ?                                                                                                                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4800" y="5658197"/>
            <a:ext cx="8220269" cy="698269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n-IN" sz="24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</a:p>
          <a:p>
            <a:pPr algn="ctr"/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IN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পাখির বাসা ফররুখ আহমদের কোন ধরনের রচনা ?</a:t>
            </a:r>
          </a:p>
          <a:p>
            <a:pPr algn="ctr"/>
            <a:endParaRPr lang="bn-IN" sz="24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                                                           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343313"/>
            <a:ext cx="3429000" cy="364631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5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317156" y="4142811"/>
            <a:ext cx="7848600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১/ </a:t>
            </a:r>
            <a:r>
              <a:rPr lang="en-US" sz="2800" dirty="0" err="1" smtClean="0"/>
              <a:t>বর্ষার</a:t>
            </a:r>
            <a:r>
              <a:rPr lang="en-US" sz="2800" dirty="0" smtClean="0"/>
              <a:t> </a:t>
            </a:r>
            <a:r>
              <a:rPr lang="en-US" sz="2800" dirty="0" err="1" smtClean="0"/>
              <a:t>সময়</a:t>
            </a:r>
            <a:r>
              <a:rPr lang="en-US" sz="2800" dirty="0" smtClean="0"/>
              <a:t> </a:t>
            </a:r>
            <a:r>
              <a:rPr lang="en-US" sz="2800" dirty="0" err="1" smtClean="0"/>
              <a:t>আকাশের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অবস্থা</a:t>
            </a:r>
            <a:r>
              <a:rPr lang="en-US" sz="2800" dirty="0" smtClean="0"/>
              <a:t> </a:t>
            </a:r>
            <a:r>
              <a:rPr lang="en-US" sz="2800" dirty="0" err="1" smtClean="0"/>
              <a:t>কেমন</a:t>
            </a:r>
            <a:r>
              <a:rPr lang="en-US" sz="2800" dirty="0" smtClean="0"/>
              <a:t> </a:t>
            </a:r>
            <a:r>
              <a:rPr lang="en-US" sz="2800" dirty="0" err="1" smtClean="0"/>
              <a:t>হয়</a:t>
            </a:r>
            <a:r>
              <a:rPr lang="en-US" sz="2800" dirty="0" smtClean="0"/>
              <a:t> 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36630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76200"/>
            <a:ext cx="8991600" cy="6705600"/>
          </a:xfrm>
          <a:prstGeom prst="rect">
            <a:avLst/>
          </a:prstGeom>
          <a:noFill/>
          <a:ln w="101600">
            <a:solidFill>
              <a:srgbClr val="00B05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3918284" y="1595526"/>
            <a:ext cx="5029200" cy="4450512"/>
          </a:xfrm>
          <a:prstGeom prst="round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বৃষ্টি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এলো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–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বহু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প্রতীক্ষিত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বৃষ্টি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!-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পদ্মা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মেঘনার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দুপাশে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আবাদি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গ্রামে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বৃষ্টি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এলো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পুবের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হাওয়ায়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                       </a:t>
            </a:r>
            <a:r>
              <a:rPr lang="bn-IN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বিদ্গধ আকাশ, মাঠ ঢেকে গেল কাজল ছায়ায় ;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</a:t>
            </a:r>
            <a:r>
              <a:rPr lang="bn-IN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</a:t>
            </a:r>
            <a:r>
              <a:rPr lang="bn-IN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বিদ্যুৎ - রূপসী প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রী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মেঘে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মেঘে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সাওয়ায়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                       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দিকদিগন্তের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পথে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অপরূপ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আভা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দেখে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বর্ষন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মুখর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দিনে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অরন্যের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কেয়া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শিহরায়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রৌদ্রে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–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দগ্ধ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ধানক্ষেত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স্পর্শ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পেতে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চায়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                             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নদীর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ফাটলে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বন্যা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আনে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পূর্ন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প্রনের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জোয়ার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 ---------------------- 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নীরব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84516" y="388188"/>
            <a:ext cx="3211183" cy="914400"/>
          </a:xfrm>
          <a:prstGeom prst="roundRect">
            <a:avLst/>
          </a:prstGeom>
          <a:noFill/>
          <a:ln w="38100"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সরবপাঠ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96163" y="231777"/>
            <a:ext cx="1905000" cy="613611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বৃষ্টি </a:t>
            </a:r>
          </a:p>
        </p:txBody>
      </p:sp>
      <p:sp>
        <p:nvSpPr>
          <p:cNvPr id="9" name="Rectangle 8"/>
          <p:cNvSpPr/>
          <p:nvPr/>
        </p:nvSpPr>
        <p:spPr>
          <a:xfrm>
            <a:off x="5305926" y="845388"/>
            <a:ext cx="2438400" cy="609600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ফররুখ আহমদ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228600" y="228600"/>
            <a:ext cx="8686800" cy="6400800"/>
          </a:xfrm>
          <a:prstGeom prst="rect">
            <a:avLst/>
          </a:prstGeom>
          <a:noFill/>
          <a:ln w="101600">
            <a:solidFill>
              <a:srgbClr val="7030A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302588"/>
            <a:ext cx="3753852" cy="5250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8251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2102</TotalTime>
  <Words>742</Words>
  <Application>Microsoft Office PowerPoint</Application>
  <PresentationFormat>On-screen Show (4:3)</PresentationFormat>
  <Paragraphs>105</Paragraphs>
  <Slides>22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Calibri</vt:lpstr>
      <vt:lpstr>Georgia</vt:lpstr>
      <vt:lpstr>NikoshBAN</vt:lpstr>
      <vt:lpstr>Trebuchet MS</vt:lpstr>
      <vt:lpstr>Wingdings</vt:lpstr>
      <vt:lpstr>Slipstream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 Asif khan</dc:creator>
  <cp:lastModifiedBy>dipakkumar1980@outlook.com</cp:lastModifiedBy>
  <cp:revision>310</cp:revision>
  <dcterms:created xsi:type="dcterms:W3CDTF">2006-08-16T00:00:00Z</dcterms:created>
  <dcterms:modified xsi:type="dcterms:W3CDTF">2020-03-31T10:05:51Z</dcterms:modified>
</cp:coreProperties>
</file>