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75" r:id="rId4"/>
    <p:sldId id="260" r:id="rId5"/>
    <p:sldId id="261" r:id="rId6"/>
    <p:sldId id="272" r:id="rId7"/>
    <p:sldId id="276" r:id="rId8"/>
    <p:sldId id="274" r:id="rId9"/>
    <p:sldId id="277" r:id="rId10"/>
    <p:sldId id="282" r:id="rId11"/>
    <p:sldId id="28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5C394-037D-416E-9CA0-08C7CC25419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74E1C-589B-4D6C-817D-68900A19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9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74E1C-589B-4D6C-817D-68900A19B3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2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53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458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80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5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24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4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2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9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5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3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6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9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15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66800" y="152400"/>
            <a:ext cx="6553200" cy="1219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524000"/>
            <a:ext cx="8001000" cy="4559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38728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0500" y="1752600"/>
            <a:ext cx="8763000" cy="30469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তড়িৎ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বিশ্লেষণ কি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অ্যানোড ও ক্যাথোডে সংঘটিত বিক্রিয়া লিখ?</a:t>
            </a:r>
          </a:p>
          <a:p>
            <a:pPr algn="ctr">
              <a:buFont typeface="Arial" charset="0"/>
              <a:buNone/>
            </a:pPr>
            <a:endParaRPr lang="bn-BD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Horizontal Scroll 14"/>
          <p:cNvSpPr/>
          <p:nvPr/>
        </p:nvSpPr>
        <p:spPr>
          <a:xfrm>
            <a:off x="1104900" y="0"/>
            <a:ext cx="6934200" cy="1524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01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85801"/>
            <a:ext cx="3657600" cy="33766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100133"/>
            <a:ext cx="2971800" cy="2552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447800" y="4321314"/>
            <a:ext cx="18288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 চিত্র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4321314"/>
            <a:ext cx="14478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 চিত্র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5486400"/>
            <a:ext cx="7225145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খ চিত্রে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দুটির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পার্থক্য 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21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1143000" y="-14785"/>
            <a:ext cx="6477000" cy="184358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57400"/>
            <a:ext cx="7620000" cy="3829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5814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  <a:solidFill>
            <a:srgbClr val="00B050"/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1981200"/>
            <a:ext cx="7086600" cy="3810000"/>
          </a:xfrm>
          <a:solidFill>
            <a:srgbClr val="FF0000"/>
          </a:solidFill>
          <a:ln w="38100"/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n-IN" b="1" u="sng" dirty="0" smtClean="0">
              <a:latin typeface="NikoshBAN" pitchFamily="2" charset="0"/>
              <a:cs typeface="NikoshBAN" pitchFamily="2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IN" sz="4000" b="1" u="sng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u="sng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4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47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bn-IN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7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bn-BD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রসায়ন </a:t>
            </a:r>
            <a:r>
              <a:rPr lang="bn-BD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শক্তি</a:t>
            </a:r>
            <a:endParaRPr lang="en-US" sz="47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n-IN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		</a:t>
            </a:r>
            <a:r>
              <a:rPr lang="en-US" sz="47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৫০ </a:t>
            </a:r>
            <a:r>
              <a:rPr lang="en-US" sz="4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7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518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6934200" cy="12954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চিত্রগুলো লক্ষ্য কর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93" y="1828800"/>
            <a:ext cx="2667000" cy="3530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701349"/>
            <a:ext cx="3447187" cy="3657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12" b="4664"/>
          <a:stretch/>
        </p:blipFill>
        <p:spPr>
          <a:xfrm>
            <a:off x="3048000" y="2057400"/>
            <a:ext cx="2055126" cy="34870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13824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6482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bn-BD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তড়িৎ বিশ্লেষণ ও তড়িৎ বিশ্লেষ্যের বিশ্লিষ্ট হওয়ার কৌশল</a:t>
            </a:r>
            <a:endParaRPr lang="en-US" sz="9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881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558800"/>
            <a:ext cx="7848600" cy="1371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763000" cy="35052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তড়িৎ বিশ্লেষণ কি তা বলতে পারবে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bn-BD" sz="4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গ্যালভানিক কোষ ও তড়িৎ বিশ্লেষ্য কোষের পার্থক্য বলতে পারবে।</a:t>
            </a:r>
            <a:endParaRPr lang="en-US" sz="4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অ্যানোড ও ক্যাথোড কি তা বলতে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অ্যানোড ও </a:t>
            </a: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ক্যাথোডে সংঘটিত বিক্রিয়া বর্ণনা করতে পারবে</a:t>
            </a:r>
            <a:endParaRPr lang="en-US" sz="4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078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701925" y="3271793"/>
            <a:ext cx="4277268" cy="21895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0" name="Group 8"/>
          <p:cNvGrpSpPr>
            <a:grpSpLocks/>
          </p:cNvGrpSpPr>
          <p:nvPr/>
        </p:nvGrpSpPr>
        <p:grpSpPr bwMode="auto">
          <a:xfrm>
            <a:off x="2701925" y="2971800"/>
            <a:ext cx="4273550" cy="2514600"/>
            <a:chOff x="2743200" y="1066800"/>
            <a:chExt cx="4274125" cy="358140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743200" y="4648205"/>
              <a:ext cx="426777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749551" y="1066800"/>
              <a:ext cx="0" cy="358140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17325" y="1066800"/>
              <a:ext cx="0" cy="358140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892625" y="4316413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Na</a:t>
            </a:r>
            <a:r>
              <a:rPr lang="en-US" baseline="30000" dirty="0"/>
              <a:t>+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832350" y="3279775"/>
            <a:ext cx="533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Na</a:t>
            </a:r>
            <a:r>
              <a:rPr lang="en-US" baseline="30000"/>
              <a:t>+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381500" y="4044950"/>
            <a:ext cx="533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Na</a:t>
            </a:r>
            <a:r>
              <a:rPr lang="en-US" baseline="30000"/>
              <a:t>+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191000" y="4887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Na</a:t>
            </a:r>
            <a:r>
              <a:rPr lang="en-US" baseline="30000"/>
              <a:t>+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410200" y="4913313"/>
            <a:ext cx="533400" cy="420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Cl</a:t>
            </a:r>
            <a:r>
              <a:rPr lang="en-US" sz="3200" baseline="30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-</a:t>
            </a:r>
            <a:endParaRPr lang="en-US" baseline="300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91000" y="3525838"/>
            <a:ext cx="533400" cy="420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Cl</a:t>
            </a:r>
            <a:r>
              <a:rPr lang="en-US" sz="3200" baseline="30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-</a:t>
            </a:r>
            <a:endParaRPr lang="en-US" baseline="300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17714" y="4202906"/>
            <a:ext cx="533400" cy="420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Cl</a:t>
            </a:r>
            <a:r>
              <a:rPr lang="en-US" sz="3200" baseline="30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-</a:t>
            </a:r>
            <a:endParaRPr lang="en-US" baseline="300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87963" y="3616325"/>
            <a:ext cx="533400" cy="420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Cl</a:t>
            </a:r>
            <a:r>
              <a:rPr lang="en-US" sz="3200" baseline="30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-</a:t>
            </a:r>
            <a:endParaRPr lang="en-US" baseline="300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14800" y="4316413"/>
            <a:ext cx="533400" cy="420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Cl</a:t>
            </a:r>
            <a:r>
              <a:rPr lang="en-US" sz="3200" baseline="30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-</a:t>
            </a:r>
            <a:endParaRPr lang="en-US" baseline="300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2060" name="Group 60"/>
          <p:cNvGrpSpPr>
            <a:grpSpLocks/>
          </p:cNvGrpSpPr>
          <p:nvPr/>
        </p:nvGrpSpPr>
        <p:grpSpPr bwMode="auto">
          <a:xfrm>
            <a:off x="2452688" y="423863"/>
            <a:ext cx="4648200" cy="4611687"/>
            <a:chOff x="2452249" y="424492"/>
            <a:chExt cx="4648201" cy="4611638"/>
          </a:xfrm>
        </p:grpSpPr>
        <p:grpSp>
          <p:nvGrpSpPr>
            <p:cNvPr id="2188" name="Group 42"/>
            <p:cNvGrpSpPr>
              <a:grpSpLocks/>
            </p:cNvGrpSpPr>
            <p:nvPr/>
          </p:nvGrpSpPr>
          <p:grpSpPr bwMode="auto">
            <a:xfrm>
              <a:off x="2452249" y="540329"/>
              <a:ext cx="4648201" cy="4495801"/>
              <a:chOff x="2590799" y="457199"/>
              <a:chExt cx="4495803" cy="4724401"/>
            </a:xfrm>
          </p:grpSpPr>
          <p:grpSp>
            <p:nvGrpSpPr>
              <p:cNvPr id="2191" name="Group 40"/>
              <p:cNvGrpSpPr>
                <a:grpSpLocks/>
              </p:cNvGrpSpPr>
              <p:nvPr/>
            </p:nvGrpSpPr>
            <p:grpSpPr bwMode="auto">
              <a:xfrm>
                <a:off x="3401285" y="1891150"/>
                <a:ext cx="3165785" cy="3290450"/>
                <a:chOff x="3401285" y="1891150"/>
                <a:chExt cx="3165785" cy="3290450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3401517" y="1905250"/>
                  <a:ext cx="457565" cy="3276350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6110054" y="1891905"/>
                  <a:ext cx="457565" cy="3276350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192" name="Group 41"/>
              <p:cNvGrpSpPr>
                <a:grpSpLocks/>
              </p:cNvGrpSpPr>
              <p:nvPr/>
            </p:nvGrpSpPr>
            <p:grpSpPr bwMode="auto">
              <a:xfrm>
                <a:off x="2590799" y="457199"/>
                <a:ext cx="4495803" cy="1828801"/>
                <a:chOff x="2590799" y="457199"/>
                <a:chExt cx="4495803" cy="1828801"/>
              </a:xfrm>
            </p:grpSpPr>
            <p:grpSp>
              <p:nvGrpSpPr>
                <p:cNvPr id="2193" name="Group 33"/>
                <p:cNvGrpSpPr>
                  <a:grpSpLocks/>
                </p:cNvGrpSpPr>
                <p:nvPr/>
              </p:nvGrpSpPr>
              <p:grpSpPr bwMode="auto">
                <a:xfrm>
                  <a:off x="2590799" y="609602"/>
                  <a:ext cx="1981201" cy="1676398"/>
                  <a:chOff x="2590799" y="609602"/>
                  <a:chExt cx="1981201" cy="1676398"/>
                </a:xfrm>
              </p:grpSpPr>
              <p:cxnSp>
                <p:nvCxnSpPr>
                  <p:cNvPr id="17" name="Straight Connector 16"/>
                  <p:cNvCxnSpPr/>
                  <p:nvPr/>
                </p:nvCxnSpPr>
                <p:spPr>
                  <a:xfrm flipH="1">
                    <a:off x="2598476" y="609058"/>
                    <a:ext cx="1973056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H="1" flipV="1">
                    <a:off x="2590799" y="609058"/>
                    <a:ext cx="7677" cy="16765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H="1">
                    <a:off x="2590799" y="2285601"/>
                    <a:ext cx="990366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94" name="Group 34"/>
                <p:cNvGrpSpPr>
                  <a:grpSpLocks/>
                </p:cNvGrpSpPr>
                <p:nvPr/>
              </p:nvGrpSpPr>
              <p:grpSpPr bwMode="auto">
                <a:xfrm>
                  <a:off x="5334000" y="609599"/>
                  <a:ext cx="1752602" cy="1676401"/>
                  <a:chOff x="5334000" y="609599"/>
                  <a:chExt cx="1752602" cy="1676401"/>
                </a:xfrm>
              </p:grpSpPr>
              <p:cxnSp>
                <p:nvCxnSpPr>
                  <p:cNvPr id="21" name="Straight Connector 20"/>
                  <p:cNvCxnSpPr/>
                  <p:nvPr/>
                </p:nvCxnSpPr>
                <p:spPr>
                  <a:xfrm flipH="1">
                    <a:off x="5334651" y="609058"/>
                    <a:ext cx="1751951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>
                    <a:off x="6096235" y="2285601"/>
                    <a:ext cx="99036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H="1" flipV="1">
                    <a:off x="7065106" y="609058"/>
                    <a:ext cx="7677" cy="16765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" name="Rounded Rectangle 39"/>
                <p:cNvSpPr/>
                <p:nvPr/>
              </p:nvSpPr>
              <p:spPr>
                <a:xfrm>
                  <a:off x="4571532" y="457250"/>
                  <a:ext cx="763119" cy="305282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sp>
          <p:nvSpPr>
            <p:cNvPr id="2189" name="TextBox 58"/>
            <p:cNvSpPr txBox="1">
              <a:spLocks noChangeArrowheads="1"/>
            </p:cNvSpPr>
            <p:nvPr/>
          </p:nvSpPr>
          <p:spPr bwMode="auto">
            <a:xfrm>
              <a:off x="4500608" y="500693"/>
              <a:ext cx="2237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b="1"/>
                <a:t>+</a:t>
              </a:r>
            </a:p>
          </p:txBody>
        </p:sp>
        <p:sp>
          <p:nvSpPr>
            <p:cNvPr id="2190" name="TextBox 59"/>
            <p:cNvSpPr txBox="1">
              <a:spLocks noChangeArrowheads="1"/>
            </p:cNvSpPr>
            <p:nvPr/>
          </p:nvSpPr>
          <p:spPr bwMode="auto">
            <a:xfrm>
              <a:off x="4994565" y="424492"/>
              <a:ext cx="2237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400" b="1"/>
                <a:t>-</a:t>
              </a:r>
              <a:endParaRPr lang="en-US" b="1"/>
            </a:p>
          </p:txBody>
        </p:sp>
      </p:grpSp>
      <p:grpSp>
        <p:nvGrpSpPr>
          <p:cNvPr id="2061" name="Group 61"/>
          <p:cNvGrpSpPr>
            <a:grpSpLocks/>
          </p:cNvGrpSpPr>
          <p:nvPr/>
        </p:nvGrpSpPr>
        <p:grpSpPr bwMode="auto">
          <a:xfrm>
            <a:off x="2819401" y="3232437"/>
            <a:ext cx="4076240" cy="2031712"/>
            <a:chOff x="2819400" y="3200400"/>
            <a:chExt cx="4255813" cy="2202880"/>
          </a:xfrm>
        </p:grpSpPr>
        <p:grpSp>
          <p:nvGrpSpPr>
            <p:cNvPr id="2062" name="Group 62"/>
            <p:cNvGrpSpPr>
              <a:grpSpLocks/>
            </p:cNvGrpSpPr>
            <p:nvPr/>
          </p:nvGrpSpPr>
          <p:grpSpPr bwMode="auto">
            <a:xfrm>
              <a:off x="2840180" y="5334008"/>
              <a:ext cx="4092027" cy="69272"/>
              <a:chOff x="2840180" y="5334008"/>
              <a:chExt cx="4092027" cy="69272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>
                <a:off x="2840037" y="5339751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3157517" y="5361986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3490870" y="5361986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3808350" y="5361986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4098843" y="5361986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4449658" y="5368339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4752851" y="5368339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5100491" y="5382633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5470354" y="5403280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5821170" y="5361986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6194208" y="5382633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6454541" y="5333398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6768846" y="5339751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3" name="Group 63"/>
            <p:cNvGrpSpPr>
              <a:grpSpLocks/>
            </p:cNvGrpSpPr>
            <p:nvPr/>
          </p:nvGrpSpPr>
          <p:grpSpPr bwMode="auto">
            <a:xfrm>
              <a:off x="2869171" y="5126185"/>
              <a:ext cx="4092027" cy="69272"/>
              <a:chOff x="2840180" y="5334008"/>
              <a:chExt cx="4092027" cy="69272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>
                <a:off x="2839619" y="5341103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3157099" y="5361751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3490452" y="5361751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3807932" y="5361751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4098425" y="5361751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4449240" y="5368104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4752433" y="5368104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5100073" y="5382397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5469936" y="5403045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5820752" y="5361751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6193790" y="5382397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6454123" y="5334750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6768428" y="5341103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4" name="Group 64"/>
            <p:cNvGrpSpPr>
              <a:grpSpLocks/>
            </p:cNvGrpSpPr>
            <p:nvPr/>
          </p:nvGrpSpPr>
          <p:grpSpPr bwMode="auto">
            <a:xfrm>
              <a:off x="2869171" y="4888468"/>
              <a:ext cx="4092027" cy="69272"/>
              <a:chOff x="2840180" y="5334008"/>
              <a:chExt cx="4092027" cy="69272"/>
            </a:xfrm>
          </p:grpSpPr>
          <p:cxnSp>
            <p:nvCxnSpPr>
              <p:cNvPr id="150" name="Straight Connector 149"/>
              <p:cNvCxnSpPr/>
              <p:nvPr/>
            </p:nvCxnSpPr>
            <p:spPr>
              <a:xfrm>
                <a:off x="2839619" y="5340585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3157099" y="5361233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3490452" y="5361233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3807932" y="5361233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4098425" y="5361233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4449240" y="5367586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4752433" y="5367586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5100073" y="5381879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5469936" y="5402527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5820752" y="5361233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6193790" y="5381879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454123" y="5334232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6768428" y="5340585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5" name="Group 65"/>
            <p:cNvGrpSpPr>
              <a:grpSpLocks/>
            </p:cNvGrpSpPr>
            <p:nvPr/>
          </p:nvGrpSpPr>
          <p:grpSpPr bwMode="auto">
            <a:xfrm>
              <a:off x="2830786" y="4487901"/>
              <a:ext cx="4092027" cy="69272"/>
              <a:chOff x="2840180" y="5334008"/>
              <a:chExt cx="4092027" cy="69272"/>
            </a:xfrm>
          </p:grpSpPr>
          <p:cxnSp>
            <p:nvCxnSpPr>
              <p:cNvPr id="137" name="Straight Connector 136"/>
              <p:cNvCxnSpPr/>
              <p:nvPr/>
            </p:nvCxnSpPr>
            <p:spPr>
              <a:xfrm>
                <a:off x="2839906" y="5340917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3157386" y="5361565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3490739" y="5361565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3808219" y="5361565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4098712" y="5361565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4449527" y="5367918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4752720" y="5367918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5100360" y="5382211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5470223" y="5402859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5821039" y="5361565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6194077" y="5382211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6454410" y="5334564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6768715" y="5340917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6" name="Group 66"/>
            <p:cNvGrpSpPr>
              <a:grpSpLocks/>
            </p:cNvGrpSpPr>
            <p:nvPr/>
          </p:nvGrpSpPr>
          <p:grpSpPr bwMode="auto">
            <a:xfrm>
              <a:off x="2983186" y="4724400"/>
              <a:ext cx="4092027" cy="69272"/>
              <a:chOff x="2840180" y="5334008"/>
              <a:chExt cx="4092027" cy="69272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2839896" y="5341065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3157376" y="5361712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3490729" y="5361712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3808209" y="5361712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4098702" y="5361712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4449517" y="5368065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4752710" y="5368065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5100350" y="5382359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5470213" y="5403006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5821029" y="5361712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6194067" y="5382359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6454400" y="5334712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6768705" y="5341065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7" name="Group 67"/>
            <p:cNvGrpSpPr>
              <a:grpSpLocks/>
            </p:cNvGrpSpPr>
            <p:nvPr/>
          </p:nvGrpSpPr>
          <p:grpSpPr bwMode="auto">
            <a:xfrm>
              <a:off x="2819400" y="4114800"/>
              <a:ext cx="4092027" cy="69272"/>
              <a:chOff x="2840180" y="5334008"/>
              <a:chExt cx="4092027" cy="69272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2840180" y="5340784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3157660" y="5361431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3491013" y="5361431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3808493" y="5361431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4098987" y="5361431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4449801" y="5367784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4752995" y="5367784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5100634" y="5382078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5470498" y="5402725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5821313" y="5361431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194352" y="5382078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6454685" y="5334431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6768990" y="5340784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8" name="Group 68"/>
            <p:cNvGrpSpPr>
              <a:grpSpLocks/>
            </p:cNvGrpSpPr>
            <p:nvPr/>
          </p:nvGrpSpPr>
          <p:grpSpPr bwMode="auto">
            <a:xfrm>
              <a:off x="2895600" y="3810000"/>
              <a:ext cx="4092027" cy="69272"/>
              <a:chOff x="2840180" y="5334008"/>
              <a:chExt cx="4092027" cy="69272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2840175" y="5340643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157655" y="5361290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491008" y="5361290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808488" y="5361290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4098982" y="5361290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4449796" y="5367643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4752990" y="5367643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5100629" y="5381937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5470493" y="5402584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5821308" y="5361290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6194347" y="5381937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6454680" y="5334290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6768985" y="5340643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9" name="Group 69"/>
            <p:cNvGrpSpPr>
              <a:grpSpLocks/>
            </p:cNvGrpSpPr>
            <p:nvPr/>
          </p:nvGrpSpPr>
          <p:grpSpPr bwMode="auto">
            <a:xfrm>
              <a:off x="2872346" y="3505200"/>
              <a:ext cx="4092027" cy="69272"/>
              <a:chOff x="2840180" y="5334008"/>
              <a:chExt cx="4092027" cy="69272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2839619" y="5340502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157099" y="5362737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490452" y="5362737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07932" y="5362737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4098425" y="5362737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4449240" y="5369090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4752433" y="5369090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5100073" y="5383384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5469936" y="5404031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5820752" y="5362737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6193790" y="5383384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6454123" y="5334149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6768428" y="5340502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0" name="Group 70"/>
            <p:cNvGrpSpPr>
              <a:grpSpLocks/>
            </p:cNvGrpSpPr>
            <p:nvPr/>
          </p:nvGrpSpPr>
          <p:grpSpPr bwMode="auto">
            <a:xfrm>
              <a:off x="2819400" y="3200400"/>
              <a:ext cx="4092027" cy="69272"/>
              <a:chOff x="2840180" y="5334008"/>
              <a:chExt cx="4092027" cy="69272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2840180" y="5340361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157660" y="5362596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491013" y="5362596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808493" y="5362596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098987" y="5362596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4449801" y="5368949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4752995" y="5368949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100634" y="5383243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5470498" y="5403890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5821313" y="5362596"/>
                <a:ext cx="163502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6194352" y="5383243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6454685" y="5334008"/>
                <a:ext cx="161915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6768990" y="5340361"/>
                <a:ext cx="163501" cy="0"/>
              </a:xfrm>
              <a:prstGeom prst="line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/>
        </p:nvSpPr>
        <p:spPr>
          <a:xfrm>
            <a:off x="0" y="5943600"/>
            <a:ext cx="91440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 কাজঃ তড়িৎ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বিশ্লেষণ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কোষ কাকে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endParaRPr lang="en-US" sz="4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381000" y="2328141"/>
            <a:ext cx="8153400" cy="618834"/>
            <a:chOff x="-62345" y="2328141"/>
            <a:chExt cx="9511145" cy="618834"/>
          </a:xfrm>
          <a:solidFill>
            <a:srgbClr val="00B050"/>
          </a:solidFill>
        </p:grpSpPr>
        <p:sp>
          <p:nvSpPr>
            <p:cNvPr id="2" name="TextBox 1"/>
            <p:cNvSpPr txBox="1"/>
            <p:nvPr/>
          </p:nvSpPr>
          <p:spPr>
            <a:xfrm>
              <a:off x="8001000" y="2362200"/>
              <a:ext cx="144780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ক্যাথোড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-62345" y="2328141"/>
              <a:ext cx="1510145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অ্যানোড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1219200" y="2607565"/>
              <a:ext cx="2307288" cy="1216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flipV="1">
              <a:off x="6483350" y="2613645"/>
              <a:ext cx="1517650" cy="40942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8046028" y="3753010"/>
            <a:ext cx="1097972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b="1" dirty="0" smtClean="0"/>
              <a:t>বিগলিত </a:t>
            </a:r>
            <a:r>
              <a:rPr lang="en-US" b="1" dirty="0" err="1" smtClean="0"/>
              <a:t>NaCl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934165" y="4082035"/>
            <a:ext cx="1066835" cy="11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97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50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50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1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5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50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8" dur="250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3" dur="25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8" dur="250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3" dur="25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8" dur="25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8" grpId="0"/>
      <p:bldP spid="54" grpId="0"/>
      <p:bldP spid="55" grpId="0"/>
      <p:bldP spid="56" grpId="0"/>
      <p:bldP spid="57" grpId="0"/>
      <p:bldP spid="58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8" y="1905000"/>
            <a:ext cx="2410973" cy="3191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941995"/>
            <a:ext cx="2971800" cy="2843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457199" y="381000"/>
            <a:ext cx="8077201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চিত্র দুটির মধ্যে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লক্ষ্য 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1902" y="5357562"/>
            <a:ext cx="19812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গ্যালভানিক কোষ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5357561"/>
            <a:ext cx="2667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তড়িৎ বিশ্লেষ্য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কোষ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-1" y="6116451"/>
            <a:ext cx="9137073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জোড়ায় কাজঃ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গ্যালভানিক কোষ ও তড়িৎ বিশ্লেষ্য কোষের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পার্থক্য উল্লেখ কর।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396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4800" y="304800"/>
            <a:ext cx="8610600" cy="6347617"/>
            <a:chOff x="0" y="423863"/>
            <a:chExt cx="9327572" cy="6347617"/>
          </a:xfrm>
        </p:grpSpPr>
        <p:sp>
          <p:nvSpPr>
            <p:cNvPr id="159" name="Rectangle 158"/>
            <p:cNvSpPr/>
            <p:nvPr/>
          </p:nvSpPr>
          <p:spPr>
            <a:xfrm>
              <a:off x="2756422" y="3177345"/>
              <a:ext cx="4277268" cy="227201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74" name="Group 8"/>
            <p:cNvGrpSpPr>
              <a:grpSpLocks/>
            </p:cNvGrpSpPr>
            <p:nvPr/>
          </p:nvGrpSpPr>
          <p:grpSpPr bwMode="auto">
            <a:xfrm>
              <a:off x="2743200" y="2971800"/>
              <a:ext cx="4273550" cy="2514600"/>
              <a:chOff x="2743200" y="1066800"/>
              <a:chExt cx="4274125" cy="3581405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743200" y="4648205"/>
                <a:ext cx="4267774" cy="0"/>
              </a:xfrm>
              <a:prstGeom prst="line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749551" y="1066800"/>
                <a:ext cx="0" cy="3581405"/>
              </a:xfrm>
              <a:prstGeom prst="line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017325" y="1066800"/>
                <a:ext cx="0" cy="3581405"/>
              </a:xfrm>
              <a:prstGeom prst="line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cxnSp>
        </p:grp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3892550" y="3369629"/>
              <a:ext cx="533400" cy="369888"/>
            </a:xfrm>
            <a:prstGeom prst="rect">
              <a:avLst/>
            </a:prstGeom>
            <a:ln/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dirty="0"/>
                <a:t>Na</a:t>
              </a:r>
              <a:r>
                <a:rPr lang="en-US" baseline="30000" dirty="0"/>
                <a:t>+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4832350" y="3279775"/>
              <a:ext cx="533400" cy="368300"/>
            </a:xfrm>
            <a:prstGeom prst="rect">
              <a:avLst/>
            </a:prstGeom>
            <a:ln/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dirty="0"/>
                <a:t>Na</a:t>
              </a:r>
              <a:r>
                <a:rPr lang="en-US" baseline="30000" dirty="0"/>
                <a:t>+</a:t>
              </a: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4381500" y="4044950"/>
              <a:ext cx="533400" cy="368300"/>
            </a:xfrm>
            <a:prstGeom prst="rect">
              <a:avLst/>
            </a:prstGeom>
            <a:ln/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/>
                <a:t>Na</a:t>
              </a:r>
              <a:r>
                <a:rPr lang="en-US" baseline="30000"/>
                <a:t>+</a:t>
              </a:r>
            </a:p>
          </p:txBody>
        </p:sp>
        <p:sp>
          <p:nvSpPr>
            <p:cNvPr id="48" name="TextBox 47"/>
            <p:cNvSpPr txBox="1">
              <a:spLocks noChangeArrowheads="1"/>
            </p:cNvSpPr>
            <p:nvPr/>
          </p:nvSpPr>
          <p:spPr bwMode="auto">
            <a:xfrm>
              <a:off x="4191000" y="4887913"/>
              <a:ext cx="533400" cy="369887"/>
            </a:xfrm>
            <a:prstGeom prst="rect">
              <a:avLst/>
            </a:prstGeom>
            <a:ln/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/>
                <a:t>Na</a:t>
              </a:r>
              <a:r>
                <a:rPr lang="en-US" baseline="30000"/>
                <a:t>+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840288" y="3003550"/>
              <a:ext cx="533400" cy="42068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Cl</a:t>
              </a:r>
              <a:r>
                <a:rPr lang="en-US" sz="3200" baseline="30000" dirty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-</a:t>
              </a:r>
              <a:endParaRPr lang="en-US" baseline="30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029200" y="4913313"/>
              <a:ext cx="533400" cy="4206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Cl</a:t>
              </a:r>
              <a:r>
                <a:rPr lang="en-US" sz="3200" baseline="30000" dirty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-</a:t>
              </a:r>
              <a:endParaRPr lang="en-US" baseline="30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287963" y="3616325"/>
              <a:ext cx="533400" cy="42068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Cl</a:t>
              </a:r>
              <a:r>
                <a:rPr lang="en-US" sz="3200" baseline="30000" dirty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-</a:t>
              </a:r>
              <a:endParaRPr lang="en-US" baseline="30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10163" y="4346575"/>
              <a:ext cx="533400" cy="42068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Cl</a:t>
              </a:r>
              <a:r>
                <a:rPr lang="en-US" sz="3200" baseline="30000" dirty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-</a:t>
              </a:r>
              <a:endParaRPr lang="en-US" baseline="30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grpSp>
          <p:nvGrpSpPr>
            <p:cNvPr id="3083" name="Group 60"/>
            <p:cNvGrpSpPr>
              <a:grpSpLocks/>
            </p:cNvGrpSpPr>
            <p:nvPr/>
          </p:nvGrpSpPr>
          <p:grpSpPr bwMode="auto">
            <a:xfrm>
              <a:off x="2452688" y="423863"/>
              <a:ext cx="4648200" cy="4611687"/>
              <a:chOff x="2452249" y="424492"/>
              <a:chExt cx="4648201" cy="4611638"/>
            </a:xfrm>
          </p:grpSpPr>
          <p:grpSp>
            <p:nvGrpSpPr>
              <p:cNvPr id="3211" name="Group 42"/>
              <p:cNvGrpSpPr>
                <a:grpSpLocks/>
              </p:cNvGrpSpPr>
              <p:nvPr/>
            </p:nvGrpSpPr>
            <p:grpSpPr bwMode="auto">
              <a:xfrm>
                <a:off x="2452249" y="540329"/>
                <a:ext cx="4648201" cy="4495801"/>
                <a:chOff x="2590799" y="457199"/>
                <a:chExt cx="4495803" cy="4724401"/>
              </a:xfrm>
            </p:grpSpPr>
            <p:grpSp>
              <p:nvGrpSpPr>
                <p:cNvPr id="3214" name="Group 40"/>
                <p:cNvGrpSpPr>
                  <a:grpSpLocks/>
                </p:cNvGrpSpPr>
                <p:nvPr/>
              </p:nvGrpSpPr>
              <p:grpSpPr bwMode="auto">
                <a:xfrm>
                  <a:off x="3401285" y="1891150"/>
                  <a:ext cx="3165785" cy="3290450"/>
                  <a:chOff x="3401285" y="1891150"/>
                  <a:chExt cx="3165785" cy="3290450"/>
                </a:xfrm>
              </p:grpSpPr>
              <p:sp>
                <p:nvSpPr>
                  <p:cNvPr id="10" name="Rectangle 9"/>
                  <p:cNvSpPr/>
                  <p:nvPr/>
                </p:nvSpPr>
                <p:spPr>
                  <a:xfrm>
                    <a:off x="3401517" y="1905250"/>
                    <a:ext cx="457565" cy="3276350"/>
                  </a:xfrm>
                  <a:prstGeom prst="rect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" name="Rectangle 10"/>
                  <p:cNvSpPr/>
                  <p:nvPr/>
                </p:nvSpPr>
                <p:spPr>
                  <a:xfrm>
                    <a:off x="6110054" y="1891905"/>
                    <a:ext cx="457565" cy="3276350"/>
                  </a:xfrm>
                  <a:prstGeom prst="rect">
                    <a:avLst/>
                  </a:prstGeom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215" name="Group 41"/>
                <p:cNvGrpSpPr>
                  <a:grpSpLocks/>
                </p:cNvGrpSpPr>
                <p:nvPr/>
              </p:nvGrpSpPr>
              <p:grpSpPr bwMode="auto">
                <a:xfrm>
                  <a:off x="2590799" y="457199"/>
                  <a:ext cx="4495803" cy="1828801"/>
                  <a:chOff x="2590799" y="457199"/>
                  <a:chExt cx="4495803" cy="1828801"/>
                </a:xfrm>
              </p:grpSpPr>
              <p:grpSp>
                <p:nvGrpSpPr>
                  <p:cNvPr id="3216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2590799" y="609602"/>
                    <a:ext cx="1981201" cy="1676398"/>
                    <a:chOff x="2590799" y="609602"/>
                    <a:chExt cx="1981201" cy="1676398"/>
                  </a:xfrm>
                </p:grpSpPr>
                <p:cxnSp>
                  <p:nvCxnSpPr>
                    <p:cNvPr id="17" name="Straight Connector 16"/>
                    <p:cNvCxnSpPr/>
                    <p:nvPr/>
                  </p:nvCxnSpPr>
                  <p:spPr>
                    <a:xfrm flipH="1">
                      <a:off x="2598476" y="609058"/>
                      <a:ext cx="1973056" cy="0"/>
                    </a:xfrm>
                    <a:prstGeom prst="line">
                      <a:avLst/>
                    </a:prstGeom>
                    <a:ln/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</p:cxnSp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 flipH="1" flipV="1">
                      <a:off x="2590799" y="609058"/>
                      <a:ext cx="7677" cy="1676543"/>
                    </a:xfrm>
                    <a:prstGeom prst="line">
                      <a:avLst/>
                    </a:prstGeom>
                    <a:ln/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</p:cxnSp>
                <p:cxnSp>
                  <p:nvCxnSpPr>
                    <p:cNvPr id="24" name="Straight Connector 23"/>
                    <p:cNvCxnSpPr/>
                    <p:nvPr/>
                  </p:nvCxnSpPr>
                  <p:spPr>
                    <a:xfrm flipH="1">
                      <a:off x="2590799" y="2285601"/>
                      <a:ext cx="990366" cy="0"/>
                    </a:xfrm>
                    <a:prstGeom prst="line">
                      <a:avLst/>
                    </a:prstGeom>
                    <a:ln/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</p:cxnSp>
              </p:grpSp>
              <p:grpSp>
                <p:nvGrpSpPr>
                  <p:cNvPr id="3217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5334000" y="609599"/>
                    <a:ext cx="1752602" cy="1676401"/>
                    <a:chOff x="5334000" y="609599"/>
                    <a:chExt cx="1752602" cy="1676401"/>
                  </a:xfrm>
                </p:grpSpPr>
                <p:cxnSp>
                  <p:nvCxnSpPr>
                    <p:cNvPr id="21" name="Straight Connector 20"/>
                    <p:cNvCxnSpPr/>
                    <p:nvPr/>
                  </p:nvCxnSpPr>
                  <p:spPr>
                    <a:xfrm flipH="1">
                      <a:off x="5334651" y="609058"/>
                      <a:ext cx="1751951" cy="0"/>
                    </a:xfrm>
                    <a:prstGeom prst="line">
                      <a:avLst/>
                    </a:prstGeom>
                    <a:ln/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</p:cxnSp>
                <p:cxnSp>
                  <p:nvCxnSpPr>
                    <p:cNvPr id="26" name="Straight Connector 25"/>
                    <p:cNvCxnSpPr/>
                    <p:nvPr/>
                  </p:nvCxnSpPr>
                  <p:spPr>
                    <a:xfrm flipH="1">
                      <a:off x="6096235" y="2285601"/>
                      <a:ext cx="990367" cy="0"/>
                    </a:xfrm>
                    <a:prstGeom prst="line">
                      <a:avLst/>
                    </a:prstGeom>
                    <a:ln/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</p:cxn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flipH="1" flipV="1">
                      <a:off x="7065106" y="609058"/>
                      <a:ext cx="7677" cy="1676543"/>
                    </a:xfrm>
                    <a:prstGeom prst="line">
                      <a:avLst/>
                    </a:prstGeom>
                    <a:ln/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</p:cxnSp>
              </p:grpSp>
              <p:sp>
                <p:nvSpPr>
                  <p:cNvPr id="40" name="Rounded Rectangle 39"/>
                  <p:cNvSpPr/>
                  <p:nvPr/>
                </p:nvSpPr>
                <p:spPr>
                  <a:xfrm>
                    <a:off x="4571532" y="457250"/>
                    <a:ext cx="763119" cy="305282"/>
                  </a:xfrm>
                  <a:prstGeom prst="roundRect">
                    <a:avLst/>
                  </a:prstGeom>
                  <a:ln/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3212" name="TextBox 58"/>
              <p:cNvSpPr txBox="1">
                <a:spLocks noChangeArrowheads="1"/>
              </p:cNvSpPr>
              <p:nvPr/>
            </p:nvSpPr>
            <p:spPr bwMode="auto">
              <a:xfrm>
                <a:off x="4500608" y="500693"/>
                <a:ext cx="223792" cy="369332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b="1"/>
                  <a:t>+</a:t>
                </a:r>
              </a:p>
            </p:txBody>
          </p:sp>
          <p:sp>
            <p:nvSpPr>
              <p:cNvPr id="3213" name="TextBox 59"/>
              <p:cNvSpPr txBox="1">
                <a:spLocks noChangeArrowheads="1"/>
              </p:cNvSpPr>
              <p:nvPr/>
            </p:nvSpPr>
            <p:spPr bwMode="auto">
              <a:xfrm>
                <a:off x="4994565" y="424492"/>
                <a:ext cx="223792" cy="461665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sz="2400" b="1"/>
                  <a:t>-</a:t>
                </a:r>
                <a:endParaRPr lang="en-US" b="1"/>
              </a:p>
            </p:txBody>
          </p:sp>
        </p:grpSp>
        <p:grpSp>
          <p:nvGrpSpPr>
            <p:cNvPr id="3084" name="Group 15"/>
            <p:cNvGrpSpPr>
              <a:grpSpLocks/>
            </p:cNvGrpSpPr>
            <p:nvPr/>
          </p:nvGrpSpPr>
          <p:grpSpPr bwMode="auto">
            <a:xfrm>
              <a:off x="2795226" y="3199730"/>
              <a:ext cx="4163219" cy="2132012"/>
              <a:chOff x="2819400" y="3200400"/>
              <a:chExt cx="4255813" cy="2202880"/>
            </a:xfrm>
          </p:grpSpPr>
          <p:grpSp>
            <p:nvGrpSpPr>
              <p:cNvPr id="3085" name="Group 14"/>
              <p:cNvGrpSpPr>
                <a:grpSpLocks/>
              </p:cNvGrpSpPr>
              <p:nvPr/>
            </p:nvGrpSpPr>
            <p:grpSpPr bwMode="auto">
              <a:xfrm>
                <a:off x="2840180" y="5334008"/>
                <a:ext cx="4092027" cy="69272"/>
                <a:chOff x="2840180" y="5334008"/>
                <a:chExt cx="4092027" cy="69272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2840037" y="5339751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157517" y="5361986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3490870" y="5361986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3808350" y="5361986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4098843" y="5361986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4449658" y="5368339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4752851" y="5368339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5100491" y="5382633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5470354" y="5403280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5821170" y="5361986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6194208" y="5382633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6454541" y="5333398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6768846" y="5339751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3086" name="Group 70"/>
              <p:cNvGrpSpPr>
                <a:grpSpLocks/>
              </p:cNvGrpSpPr>
              <p:nvPr/>
            </p:nvGrpSpPr>
            <p:grpSpPr bwMode="auto">
              <a:xfrm>
                <a:off x="2869171" y="5126185"/>
                <a:ext cx="4092027" cy="69272"/>
                <a:chOff x="2840180" y="5334008"/>
                <a:chExt cx="4092027" cy="69272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839619" y="5341103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3157099" y="5361751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3490452" y="5361751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3807932" y="5361751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4098425" y="5361751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4449240" y="5368104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4752433" y="5368104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5100073" y="5382397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5469936" y="5403045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5820752" y="5361751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6193790" y="5382397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6454123" y="5334750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6768428" y="5341103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3087" name="Group 84"/>
              <p:cNvGrpSpPr>
                <a:grpSpLocks/>
              </p:cNvGrpSpPr>
              <p:nvPr/>
            </p:nvGrpSpPr>
            <p:grpSpPr bwMode="auto">
              <a:xfrm>
                <a:off x="2869171" y="4888468"/>
                <a:ext cx="4092027" cy="69272"/>
                <a:chOff x="2840180" y="5334008"/>
                <a:chExt cx="4092027" cy="69272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839619" y="5340585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3157099" y="5361233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3490452" y="5361233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3807932" y="5361233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098425" y="5361233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4449240" y="5367586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4752433" y="5367586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5100073" y="5381879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5469936" y="5402527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5820752" y="5361233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6193790" y="5381879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6454123" y="5334232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6768428" y="5340585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3088" name="Group 128"/>
              <p:cNvGrpSpPr>
                <a:grpSpLocks/>
              </p:cNvGrpSpPr>
              <p:nvPr/>
            </p:nvGrpSpPr>
            <p:grpSpPr bwMode="auto">
              <a:xfrm>
                <a:off x="2830786" y="4487901"/>
                <a:ext cx="4092027" cy="69272"/>
                <a:chOff x="2840180" y="5334008"/>
                <a:chExt cx="4092027" cy="69272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839906" y="5340917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3157386" y="5361565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3490739" y="5361565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3808219" y="5361565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4098712" y="5361565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4449527" y="5367918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4752720" y="5367918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5100360" y="5382211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5470223" y="5402859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5821039" y="5361565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6194077" y="5382211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6454410" y="5334564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6768715" y="5340917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3089" name="Group 142"/>
              <p:cNvGrpSpPr>
                <a:grpSpLocks/>
              </p:cNvGrpSpPr>
              <p:nvPr/>
            </p:nvGrpSpPr>
            <p:grpSpPr bwMode="auto">
              <a:xfrm>
                <a:off x="2983186" y="4724400"/>
                <a:ext cx="4092027" cy="69272"/>
                <a:chOff x="2840180" y="5334008"/>
                <a:chExt cx="4092027" cy="69272"/>
              </a:xfrm>
            </p:grpSpPr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2839896" y="5341065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3157376" y="5361712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3490729" y="5361712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3808209" y="5361712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4098702" y="5361712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4449517" y="5368065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4752710" y="5368065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5100350" y="5382359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5470213" y="5403006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5821029" y="5361712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6194067" y="5382359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6454400" y="5334712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6768705" y="5341065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3090" name="Group 170"/>
              <p:cNvGrpSpPr>
                <a:grpSpLocks/>
              </p:cNvGrpSpPr>
              <p:nvPr/>
            </p:nvGrpSpPr>
            <p:grpSpPr bwMode="auto">
              <a:xfrm>
                <a:off x="2819400" y="4114800"/>
                <a:ext cx="4092027" cy="69272"/>
                <a:chOff x="2840180" y="5334008"/>
                <a:chExt cx="4092027" cy="69272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2840180" y="5340784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3157660" y="5361431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3491013" y="5361431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3808493" y="5361431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4098987" y="5361431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4449801" y="5367784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4752995" y="5367784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5100634" y="5382078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5470498" y="5402725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5821313" y="5361431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194352" y="5382078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6454685" y="5334431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768990" y="5340784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3091" name="Group 184"/>
              <p:cNvGrpSpPr>
                <a:grpSpLocks/>
              </p:cNvGrpSpPr>
              <p:nvPr/>
            </p:nvGrpSpPr>
            <p:grpSpPr bwMode="auto">
              <a:xfrm>
                <a:off x="2895600" y="3810000"/>
                <a:ext cx="4092027" cy="69272"/>
                <a:chOff x="2840180" y="5334008"/>
                <a:chExt cx="4092027" cy="69272"/>
              </a:xfrm>
            </p:grpSpPr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2840175" y="5340643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3157655" y="5361290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3491008" y="5361290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3808488" y="5361290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4098982" y="5361290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4449796" y="5367643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4752990" y="5367643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5100629" y="5381937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5470493" y="5402584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5821308" y="5361290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6194347" y="5381937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6454680" y="5334290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6768985" y="5340643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3092" name="Group 212"/>
              <p:cNvGrpSpPr>
                <a:grpSpLocks/>
              </p:cNvGrpSpPr>
              <p:nvPr/>
            </p:nvGrpSpPr>
            <p:grpSpPr bwMode="auto">
              <a:xfrm>
                <a:off x="2872346" y="3505200"/>
                <a:ext cx="4092027" cy="69272"/>
                <a:chOff x="2840180" y="5334008"/>
                <a:chExt cx="4092027" cy="69272"/>
              </a:xfrm>
            </p:grpSpPr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2839619" y="5340502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3157099" y="5362737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3490452" y="5362737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3807932" y="5362737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4098425" y="5362737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4449240" y="5369090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4752433" y="5369090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5100073" y="5383384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5469936" y="5404031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5820752" y="5362737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6193790" y="5383384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454123" y="5334149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6768428" y="5340502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3093" name="Group 226"/>
              <p:cNvGrpSpPr>
                <a:grpSpLocks/>
              </p:cNvGrpSpPr>
              <p:nvPr/>
            </p:nvGrpSpPr>
            <p:grpSpPr bwMode="auto">
              <a:xfrm>
                <a:off x="2819400" y="3200400"/>
                <a:ext cx="4092027" cy="69272"/>
                <a:chOff x="2840180" y="5334008"/>
                <a:chExt cx="4092027" cy="69272"/>
              </a:xfrm>
            </p:grpSpPr>
            <p:cxnSp>
              <p:nvCxnSpPr>
                <p:cNvPr id="228" name="Straight Connector 227"/>
                <p:cNvCxnSpPr/>
                <p:nvPr/>
              </p:nvCxnSpPr>
              <p:spPr>
                <a:xfrm>
                  <a:off x="2840180" y="5340361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3157660" y="5362596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3491013" y="5362596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3808493" y="5362596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4098987" y="5362596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4449801" y="5368949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4752995" y="5368949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>
                  <a:off x="5100634" y="5383243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5470498" y="5403890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5821313" y="5362596"/>
                  <a:ext cx="16350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6194352" y="5383243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6454685" y="5334008"/>
                  <a:ext cx="161915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6768990" y="5340361"/>
                  <a:ext cx="16350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" name="TextBox 1"/>
            <p:cNvSpPr txBox="1"/>
            <p:nvPr/>
          </p:nvSpPr>
          <p:spPr>
            <a:xfrm>
              <a:off x="2554287" y="5585843"/>
              <a:ext cx="4778375" cy="523220"/>
            </a:xfrm>
            <a:prstGeom prst="rect">
              <a:avLst/>
            </a:prstGeom>
            <a:solidFill>
              <a:srgbClr val="00B050"/>
            </a:soli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তড়িৎ বিশ্লেষ্য 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কোষ</a:t>
              </a:r>
              <a:endParaRPr lang="en-US" sz="28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0" y="6186705"/>
              <a:ext cx="9144000" cy="584775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দলীয় কাজঃ অ্যানোড 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ও ক্যাথোডে সংঘটিত 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বিক্রিয়াগুলো কি হবে চিন্তা কর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3200" dirty="0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8242600" y="3494860"/>
              <a:ext cx="1084972" cy="5847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1600" b="1" dirty="0" smtClean="0"/>
                <a:t>বিগলিত </a:t>
              </a:r>
              <a:r>
                <a:rPr lang="en-US" sz="1600" b="1" dirty="0" err="1" smtClean="0"/>
                <a:t>NaCl</a:t>
              </a:r>
              <a:endParaRPr lang="en-US" sz="16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6958445" y="3789992"/>
              <a:ext cx="1194955" cy="2613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148743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10400" cy="1143000"/>
          </a:xfrm>
          <a:solidFill>
            <a:srgbClr val="00206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অ্যানোড ও ক্যাথোডে সংঘটিত বিক্রিয়া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  <a:solidFill>
            <a:srgbClr val="00B050"/>
          </a:solidFill>
          <a:ln>
            <a:solidFill>
              <a:schemeClr val="bg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n-BD" sz="3600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অ্যানো্ডে বিক্রিয়াঃ</a:t>
            </a:r>
            <a:endParaRPr lang="en-US" sz="3600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sz="9600" dirty="0">
                <a:solidFill>
                  <a:schemeClr val="bg1"/>
                </a:solidFill>
              </a:rPr>
              <a:t>2Cl</a:t>
            </a:r>
            <a:r>
              <a:rPr lang="de-DE" sz="9600" baseline="30000" dirty="0">
                <a:solidFill>
                  <a:schemeClr val="bg1"/>
                </a:solidFill>
              </a:rPr>
              <a:t>-</a:t>
            </a:r>
            <a:r>
              <a:rPr lang="de-DE" sz="9600" dirty="0">
                <a:solidFill>
                  <a:schemeClr val="bg1"/>
                </a:solidFill>
              </a:rPr>
              <a:t> - 2e</a:t>
            </a:r>
            <a:r>
              <a:rPr lang="de-DE" sz="9600" baseline="30000" dirty="0">
                <a:solidFill>
                  <a:schemeClr val="bg1"/>
                </a:solidFill>
              </a:rPr>
              <a:t>-</a:t>
            </a:r>
            <a:r>
              <a:rPr lang="de-DE" sz="9600" dirty="0">
                <a:solidFill>
                  <a:schemeClr val="bg1"/>
                </a:solidFill>
              </a:rPr>
              <a:t> = Cl</a:t>
            </a:r>
            <a:r>
              <a:rPr lang="de-DE" sz="9600" baseline="-25000" dirty="0">
                <a:solidFill>
                  <a:schemeClr val="bg1"/>
                </a:solidFill>
              </a:rPr>
              <a:t>2</a:t>
            </a:r>
            <a:endParaRPr lang="en-US" sz="9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600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ক্যাথোডে বিক্রিয়াঃ</a:t>
            </a:r>
            <a:endParaRPr lang="de-DE" sz="3600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sz="11500" dirty="0" smtClean="0">
                <a:solidFill>
                  <a:schemeClr val="bg1"/>
                </a:solidFill>
              </a:rPr>
              <a:t>Na</a:t>
            </a:r>
            <a:r>
              <a:rPr lang="de-DE" sz="11500" baseline="30000" dirty="0">
                <a:solidFill>
                  <a:schemeClr val="bg1"/>
                </a:solidFill>
              </a:rPr>
              <a:t>+</a:t>
            </a:r>
            <a:r>
              <a:rPr lang="de-DE" sz="11500" dirty="0">
                <a:solidFill>
                  <a:schemeClr val="bg1"/>
                </a:solidFill>
              </a:rPr>
              <a:t> + </a:t>
            </a:r>
            <a:r>
              <a:rPr lang="de-DE" sz="11500" dirty="0" smtClean="0">
                <a:solidFill>
                  <a:schemeClr val="bg1"/>
                </a:solidFill>
              </a:rPr>
              <a:t>e</a:t>
            </a:r>
            <a:r>
              <a:rPr lang="de-DE" sz="11500" baseline="30000" dirty="0" smtClean="0">
                <a:solidFill>
                  <a:schemeClr val="bg1"/>
                </a:solidFill>
              </a:rPr>
              <a:t>- </a:t>
            </a:r>
            <a:r>
              <a:rPr lang="de-DE" sz="11500" dirty="0" smtClean="0">
                <a:solidFill>
                  <a:schemeClr val="bg1"/>
                </a:solidFill>
              </a:rPr>
              <a:t>= Na</a:t>
            </a:r>
            <a:endParaRPr lang="bn-BD" sz="11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1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462</TotalTime>
  <Words>181</Words>
  <Application>Microsoft Office PowerPoint</Application>
  <PresentationFormat>On-screen Show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NikoshBAN</vt:lpstr>
      <vt:lpstr>Vrinda</vt:lpstr>
      <vt:lpstr>Wingdings</vt:lpstr>
      <vt:lpstr>Wingdings 3</vt:lpstr>
      <vt:lpstr>Ion</vt:lpstr>
      <vt:lpstr>PowerPoint Presentation</vt:lpstr>
      <vt:lpstr>পরিচিতি</vt:lpstr>
      <vt:lpstr>চিত্রগুলো লক্ষ্য কর</vt:lpstr>
      <vt:lpstr>তড়িৎ বিশ্লেষণ ও তড়িৎ বিশ্লেষ্যের বিশ্লিষ্ট হওয়ার কৌশল</vt:lpstr>
      <vt:lpstr>PowerPoint Presentation</vt:lpstr>
      <vt:lpstr>PowerPoint Presentation</vt:lpstr>
      <vt:lpstr>PowerPoint Presentation</vt:lpstr>
      <vt:lpstr>PowerPoint Presentation</vt:lpstr>
      <vt:lpstr>অ্যানোড ও ক্যাথোডে সংঘটিত বিক্রিয়া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H.Khan</dc:creator>
  <cp:lastModifiedBy>ELITE</cp:lastModifiedBy>
  <cp:revision>90</cp:revision>
  <dcterms:created xsi:type="dcterms:W3CDTF">2006-08-16T00:00:00Z</dcterms:created>
  <dcterms:modified xsi:type="dcterms:W3CDTF">2020-03-31T02:50:10Z</dcterms:modified>
</cp:coreProperties>
</file>