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77" r:id="rId3"/>
    <p:sldId id="259" r:id="rId4"/>
    <p:sldId id="260" r:id="rId5"/>
    <p:sldId id="273" r:id="rId6"/>
    <p:sldId id="261" r:id="rId7"/>
    <p:sldId id="267" r:id="rId8"/>
    <p:sldId id="275" r:id="rId9"/>
    <p:sldId id="262" r:id="rId10"/>
    <p:sldId id="265" r:id="rId11"/>
    <p:sldId id="268" r:id="rId12"/>
    <p:sldId id="266" r:id="rId13"/>
    <p:sldId id="269" r:id="rId14"/>
    <p:sldId id="274" r:id="rId15"/>
    <p:sldId id="272" r:id="rId16"/>
    <p:sldId id="279" r:id="rId17"/>
    <p:sldId id="278" r:id="rId18"/>
    <p:sldId id="271" r:id="rId19"/>
    <p:sldId id="270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DFF"/>
    <a:srgbClr val="FCF9F6"/>
    <a:srgbClr val="C5FFF4"/>
    <a:srgbClr val="F2E5FF"/>
    <a:srgbClr val="FF69FF"/>
    <a:srgbClr val="CC99FF"/>
    <a:srgbClr val="00FFCC"/>
    <a:srgbClr val="66FFFF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19" autoAdjust="0"/>
    <p:restoredTop sz="99231" autoAdjust="0"/>
  </p:normalViewPr>
  <p:slideViewPr>
    <p:cSldViewPr>
      <p:cViewPr>
        <p:scale>
          <a:sx n="42" d="100"/>
          <a:sy n="42" d="100"/>
        </p:scale>
        <p:origin x="-774" y="-25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5" d="100"/>
        <a:sy n="95" d="100"/>
      </p:scale>
      <p:origin x="0" y="64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1A19F-43D6-4E0A-9855-086E1B631FBD}" type="doc">
      <dgm:prSet loTypeId="urn:microsoft.com/office/officeart/2005/8/layout/radial5" loCatId="relationship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81D643C9-07D6-4696-A787-843C8C7E6D3B}">
      <dgm:prSet phldrT="[Text]"/>
      <dgm:spPr/>
      <dgm:t>
        <a:bodyPr/>
        <a:lstStyle/>
        <a:p>
          <a:r>
            <a:rPr lang="bn-BD" dirty="0" smtClean="0">
              <a:effectLst/>
              <a:latin typeface="NikoshBAN" pitchFamily="2" charset="0"/>
              <a:cs typeface="NikoshBAN" pitchFamily="2" charset="0"/>
            </a:rPr>
            <a:t>নতুন শিখলাম </a:t>
          </a:r>
          <a:endParaRPr lang="en-US" dirty="0">
            <a:effectLst/>
            <a:latin typeface="NikoshBAN" pitchFamily="2" charset="0"/>
            <a:cs typeface="NikoshBAN" pitchFamily="2" charset="0"/>
          </a:endParaRPr>
        </a:p>
      </dgm:t>
    </dgm:pt>
    <dgm:pt modelId="{B474EBBC-2628-4553-9C03-D6F32422CCC4}" type="parTrans" cxnId="{8CF94066-2317-43E4-83C6-D17F89C64685}">
      <dgm:prSet/>
      <dgm:spPr/>
      <dgm:t>
        <a:bodyPr/>
        <a:lstStyle/>
        <a:p>
          <a:endParaRPr lang="en-US"/>
        </a:p>
      </dgm:t>
    </dgm:pt>
    <dgm:pt modelId="{DAE770D3-55C0-4C21-AEBD-7EE32D6513ED}" type="sibTrans" cxnId="{8CF94066-2317-43E4-83C6-D17F89C64685}">
      <dgm:prSet/>
      <dgm:spPr/>
      <dgm:t>
        <a:bodyPr/>
        <a:lstStyle/>
        <a:p>
          <a:endParaRPr lang="en-US"/>
        </a:p>
      </dgm:t>
    </dgm:pt>
    <dgm:pt modelId="{90D1EF15-7BB5-422A-A0B8-4F403E455CE5}">
      <dgm:prSet phldrT="[Text]" custT="1"/>
      <dgm:spPr/>
      <dgm:t>
        <a:bodyPr/>
        <a:lstStyle/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সমান্তরাল</a:t>
          </a:r>
          <a:endParaRPr lang="en-US" sz="4000" dirty="0" smtClean="0">
            <a:effectLst/>
            <a:latin typeface="NikoshBAN" pitchFamily="2" charset="0"/>
            <a:cs typeface="NikoshBAN" pitchFamily="2" charset="0"/>
          </a:endParaRPr>
        </a:p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সরলরেখা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C23FC31C-9C02-4C1C-BADC-F8C3E708C236}" type="parTrans" cxnId="{C4A85860-A13A-4A8B-8180-02C8C3BDD4FC}">
      <dgm:prSet/>
      <dgm:spPr/>
      <dgm:t>
        <a:bodyPr/>
        <a:lstStyle/>
        <a:p>
          <a:endParaRPr lang="en-US">
            <a:effectLst/>
          </a:endParaRPr>
        </a:p>
      </dgm:t>
    </dgm:pt>
    <dgm:pt modelId="{A4A04A04-F53B-457F-95CA-FA7DC1B52C54}" type="sibTrans" cxnId="{C4A85860-A13A-4A8B-8180-02C8C3BDD4FC}">
      <dgm:prSet/>
      <dgm:spPr/>
      <dgm:t>
        <a:bodyPr/>
        <a:lstStyle/>
        <a:p>
          <a:endParaRPr lang="en-US"/>
        </a:p>
      </dgm:t>
    </dgm:pt>
    <dgm:pt modelId="{EE8E37A4-52AD-4374-9817-5C091A80C302}">
      <dgm:prSet phldrT="[Text]" custT="1"/>
      <dgm:spPr/>
      <dgm:t>
        <a:bodyPr/>
        <a:lstStyle/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ছেদক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1C60055F-FF5A-4ED5-B397-D57CEC77FE20}" type="parTrans" cxnId="{8B9744FE-2BB6-4BBA-A5CE-1579EA2D6F0D}">
      <dgm:prSet/>
      <dgm:spPr/>
      <dgm:t>
        <a:bodyPr/>
        <a:lstStyle/>
        <a:p>
          <a:endParaRPr lang="en-US">
            <a:effectLst/>
          </a:endParaRPr>
        </a:p>
      </dgm:t>
    </dgm:pt>
    <dgm:pt modelId="{7C176347-6E70-44C0-88C4-F027E2026EC1}" type="sibTrans" cxnId="{8B9744FE-2BB6-4BBA-A5CE-1579EA2D6F0D}">
      <dgm:prSet/>
      <dgm:spPr/>
      <dgm:t>
        <a:bodyPr/>
        <a:lstStyle/>
        <a:p>
          <a:endParaRPr lang="en-US"/>
        </a:p>
      </dgm:t>
    </dgm:pt>
    <dgm:pt modelId="{8F6B6C1A-8AC7-42D9-ADC8-4A5867D641BE}">
      <dgm:prSet phldrT="[Text]" custT="1"/>
      <dgm:spPr/>
      <dgm:t>
        <a:bodyPr/>
        <a:lstStyle/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একান্তর</a:t>
          </a:r>
          <a:r>
            <a:rPr lang="en-US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কোণ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91BAD295-8122-4425-A39B-F3F81CE8274F}" type="parTrans" cxnId="{8923ABF1-EE48-4601-84A6-145577691B0A}">
      <dgm:prSet/>
      <dgm:spPr/>
      <dgm:t>
        <a:bodyPr/>
        <a:lstStyle/>
        <a:p>
          <a:endParaRPr lang="en-US">
            <a:effectLst/>
          </a:endParaRPr>
        </a:p>
      </dgm:t>
    </dgm:pt>
    <dgm:pt modelId="{F242C67E-1878-4694-8A78-C707DDE7306E}" type="sibTrans" cxnId="{8923ABF1-EE48-4601-84A6-145577691B0A}">
      <dgm:prSet/>
      <dgm:spPr/>
      <dgm:t>
        <a:bodyPr/>
        <a:lstStyle/>
        <a:p>
          <a:endParaRPr lang="en-US"/>
        </a:p>
      </dgm:t>
    </dgm:pt>
    <dgm:pt modelId="{4D4EB95A-5A67-49D2-A4BD-0BE93447225B}">
      <dgm:prSet phldrT="[Text]" custT="1"/>
      <dgm:spPr/>
      <dgm:t>
        <a:bodyPr/>
        <a:lstStyle/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লম্ব</a:t>
          </a:r>
          <a:r>
            <a:rPr lang="en-US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দুরুত্ব</a:t>
          </a:r>
          <a:r>
            <a:rPr lang="bn-BD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0256C6BE-5F44-4CF9-BD13-59CD94DFEF80}" type="parTrans" cxnId="{34216FF6-36CB-4691-BD5C-6B38C6F84646}">
      <dgm:prSet/>
      <dgm:spPr/>
      <dgm:t>
        <a:bodyPr/>
        <a:lstStyle/>
        <a:p>
          <a:endParaRPr lang="en-US">
            <a:effectLst/>
          </a:endParaRPr>
        </a:p>
      </dgm:t>
    </dgm:pt>
    <dgm:pt modelId="{4E669FA9-CBCB-400F-AFFE-DA26646EE13B}" type="sibTrans" cxnId="{34216FF6-36CB-4691-BD5C-6B38C6F84646}">
      <dgm:prSet/>
      <dgm:spPr/>
      <dgm:t>
        <a:bodyPr/>
        <a:lstStyle/>
        <a:p>
          <a:endParaRPr lang="en-US"/>
        </a:p>
      </dgm:t>
    </dgm:pt>
    <dgm:pt modelId="{1A6CDA77-A08E-4683-93E6-5913CD751459}">
      <dgm:prSet custT="1"/>
      <dgm:spPr/>
      <dgm:t>
        <a:bodyPr/>
        <a:lstStyle/>
        <a:p>
          <a:r>
            <a:rPr lang="bn-BD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অন্তঃস্থ</a:t>
          </a:r>
          <a:r>
            <a:rPr lang="en-US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কোণ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DF0FC897-30AE-4368-BDBA-5157422F251D}" type="parTrans" cxnId="{2F554A0C-01FB-4DFB-A87C-B590CB5CEE00}">
      <dgm:prSet/>
      <dgm:spPr/>
      <dgm:t>
        <a:bodyPr/>
        <a:lstStyle/>
        <a:p>
          <a:endParaRPr lang="en-US">
            <a:effectLst/>
          </a:endParaRPr>
        </a:p>
      </dgm:t>
    </dgm:pt>
    <dgm:pt modelId="{0428A572-5D9C-4398-886C-48E28DE54253}" type="sibTrans" cxnId="{2F554A0C-01FB-4DFB-A87C-B590CB5CEE00}">
      <dgm:prSet/>
      <dgm:spPr/>
      <dgm:t>
        <a:bodyPr/>
        <a:lstStyle/>
        <a:p>
          <a:endParaRPr lang="en-US"/>
        </a:p>
      </dgm:t>
    </dgm:pt>
    <dgm:pt modelId="{5E9E33CB-71DE-49B3-9807-CE6F42ECA9E4}">
      <dgm:prSet custT="1"/>
      <dgm:spPr/>
      <dgm:t>
        <a:bodyPr/>
        <a:lstStyle/>
        <a:p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অনুরুপ</a:t>
          </a:r>
          <a:r>
            <a:rPr lang="en-US" sz="4000" dirty="0" smtClean="0">
              <a:effectLst/>
              <a:latin typeface="NikoshBAN" pitchFamily="2" charset="0"/>
              <a:cs typeface="NikoshBAN" pitchFamily="2" charset="0"/>
            </a:rPr>
            <a:t> </a:t>
          </a:r>
          <a:r>
            <a:rPr lang="en-US" sz="4000" dirty="0" err="1" smtClean="0">
              <a:effectLst/>
              <a:latin typeface="NikoshBAN" pitchFamily="2" charset="0"/>
              <a:cs typeface="NikoshBAN" pitchFamily="2" charset="0"/>
            </a:rPr>
            <a:t>কোণ</a:t>
          </a:r>
          <a:endParaRPr lang="en-US" sz="4000" dirty="0">
            <a:effectLst/>
            <a:latin typeface="NikoshBAN" pitchFamily="2" charset="0"/>
            <a:cs typeface="NikoshBAN" pitchFamily="2" charset="0"/>
          </a:endParaRPr>
        </a:p>
      </dgm:t>
    </dgm:pt>
    <dgm:pt modelId="{140BDE50-38D2-475F-8D08-557826DA3F28}" type="parTrans" cxnId="{DA987C2F-339E-4869-AFCB-06E05DFE240F}">
      <dgm:prSet/>
      <dgm:spPr/>
      <dgm:t>
        <a:bodyPr/>
        <a:lstStyle/>
        <a:p>
          <a:endParaRPr lang="en-US">
            <a:effectLst/>
          </a:endParaRPr>
        </a:p>
      </dgm:t>
    </dgm:pt>
    <dgm:pt modelId="{45601BA2-B18A-494E-A039-3CF22A3E9B91}" type="sibTrans" cxnId="{DA987C2F-339E-4869-AFCB-06E05DFE240F}">
      <dgm:prSet/>
      <dgm:spPr/>
      <dgm:t>
        <a:bodyPr/>
        <a:lstStyle/>
        <a:p>
          <a:endParaRPr lang="en-US"/>
        </a:p>
      </dgm:t>
    </dgm:pt>
    <dgm:pt modelId="{3CA9C366-909A-461E-BDC9-C8C18A737712}" type="pres">
      <dgm:prSet presAssocID="{49D1A19F-43D6-4E0A-9855-086E1B631F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1EA08D-DF4D-4B3A-88B4-8B8C7BCF8893}" type="pres">
      <dgm:prSet presAssocID="{81D643C9-07D6-4696-A787-843C8C7E6D3B}" presName="centerShape" presStyleLbl="node0" presStyleIdx="0" presStyleCnt="1" custScaleX="127437" custScaleY="122106"/>
      <dgm:spPr/>
      <dgm:t>
        <a:bodyPr/>
        <a:lstStyle/>
        <a:p>
          <a:endParaRPr lang="en-US"/>
        </a:p>
      </dgm:t>
    </dgm:pt>
    <dgm:pt modelId="{2B3E77F0-EB7C-42BB-9881-21A0A7A8019F}" type="pres">
      <dgm:prSet presAssocID="{C23FC31C-9C02-4C1C-BADC-F8C3E708C236}" presName="parTrans" presStyleLbl="sibTrans2D1" presStyleIdx="0" presStyleCnt="6"/>
      <dgm:spPr/>
      <dgm:t>
        <a:bodyPr/>
        <a:lstStyle/>
        <a:p>
          <a:endParaRPr lang="en-US"/>
        </a:p>
      </dgm:t>
    </dgm:pt>
    <dgm:pt modelId="{A07EFB3C-07B0-46B1-B089-8D5C14FC96E1}" type="pres">
      <dgm:prSet presAssocID="{C23FC31C-9C02-4C1C-BADC-F8C3E708C23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DCA1F05-16BA-433B-B035-4D3C4DD209ED}" type="pres">
      <dgm:prSet presAssocID="{90D1EF15-7BB5-422A-A0B8-4F403E455CE5}" presName="node" presStyleLbl="node1" presStyleIdx="0" presStyleCnt="6" custScaleX="164092" custScaleY="80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BFFE3-C879-47C2-BB6B-188738245D62}" type="pres">
      <dgm:prSet presAssocID="{1C60055F-FF5A-4ED5-B397-D57CEC77FE20}" presName="parTrans" presStyleLbl="sibTrans2D1" presStyleIdx="1" presStyleCnt="6"/>
      <dgm:spPr/>
      <dgm:t>
        <a:bodyPr/>
        <a:lstStyle/>
        <a:p>
          <a:endParaRPr lang="en-US"/>
        </a:p>
      </dgm:t>
    </dgm:pt>
    <dgm:pt modelId="{9F8D230C-38DF-405A-AB39-87F5C12C4C3E}" type="pres">
      <dgm:prSet presAssocID="{1C60055F-FF5A-4ED5-B397-D57CEC77FE2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0ECE089E-F5DE-4741-8637-2E901B53B990}" type="pres">
      <dgm:prSet presAssocID="{EE8E37A4-52AD-4374-9817-5C091A80C302}" presName="node" presStyleLbl="node1" presStyleIdx="1" presStyleCnt="6" custScaleX="102488" custScaleY="75413" custRadScaleRad="116837" custRadScaleInc="15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D65CF-E5BF-41ED-9DD7-5D01732A127C}" type="pres">
      <dgm:prSet presAssocID="{140BDE50-38D2-475F-8D08-557826DA3F2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258C8405-F2B6-4D0D-AA1E-C96E15DE0B4C}" type="pres">
      <dgm:prSet presAssocID="{140BDE50-38D2-475F-8D08-557826DA3F2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D9DB9BB-C27E-4FE1-A15C-1593FF17104F}" type="pres">
      <dgm:prSet presAssocID="{5E9E33CB-71DE-49B3-9807-CE6F42ECA9E4}" presName="node" presStyleLbl="node1" presStyleIdx="2" presStyleCnt="6" custScaleX="131434" custRadScaleRad="110677" custRadScaleInc="-10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8C06F-76C0-4BF2-B5B7-A52A496C36E5}" type="pres">
      <dgm:prSet presAssocID="{DF0FC897-30AE-4368-BDBA-5157422F251D}" presName="parTrans" presStyleLbl="sibTrans2D1" presStyleIdx="3" presStyleCnt="6"/>
      <dgm:spPr/>
      <dgm:t>
        <a:bodyPr/>
        <a:lstStyle/>
        <a:p>
          <a:endParaRPr lang="en-US"/>
        </a:p>
      </dgm:t>
    </dgm:pt>
    <dgm:pt modelId="{20C4BC37-60DB-4EF3-838F-6BC4A742A9F1}" type="pres">
      <dgm:prSet presAssocID="{DF0FC897-30AE-4368-BDBA-5157422F251D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750EAB16-4234-42F3-8336-F89726239BD1}" type="pres">
      <dgm:prSet presAssocID="{1A6CDA77-A08E-4683-93E6-5913CD751459}" presName="node" presStyleLbl="node1" presStyleIdx="3" presStyleCnt="6" custScaleX="129270" custScaleY="9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64D03-6264-4E03-8081-28B4535F51A2}" type="pres">
      <dgm:prSet presAssocID="{91BAD295-8122-4425-A39B-F3F81CE8274F}" presName="parTrans" presStyleLbl="sibTrans2D1" presStyleIdx="4" presStyleCnt="6"/>
      <dgm:spPr/>
      <dgm:t>
        <a:bodyPr/>
        <a:lstStyle/>
        <a:p>
          <a:endParaRPr lang="en-US"/>
        </a:p>
      </dgm:t>
    </dgm:pt>
    <dgm:pt modelId="{83EFABDF-3BFD-4203-86D7-B08800053FDA}" type="pres">
      <dgm:prSet presAssocID="{91BAD295-8122-4425-A39B-F3F81CE8274F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CA66E20-BDF4-43A0-ADAE-876036AB3435}" type="pres">
      <dgm:prSet presAssocID="{8F6B6C1A-8AC7-42D9-ADC8-4A5867D641BE}" presName="node" presStyleLbl="node1" presStyleIdx="4" presStyleCnt="6" custScaleX="122633" custScaleY="84165" custRadScaleRad="117684" custRadScaleInc="1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CF333-55B3-4EF5-8C9D-78E2671F0312}" type="pres">
      <dgm:prSet presAssocID="{0256C6BE-5F44-4CF9-BD13-59CD94DFEF80}" presName="parTrans" presStyleLbl="sibTrans2D1" presStyleIdx="5" presStyleCnt="6"/>
      <dgm:spPr/>
      <dgm:t>
        <a:bodyPr/>
        <a:lstStyle/>
        <a:p>
          <a:endParaRPr lang="en-US"/>
        </a:p>
      </dgm:t>
    </dgm:pt>
    <dgm:pt modelId="{4AE375BC-1AC8-4482-ADC8-6CECCA4F2AEC}" type="pres">
      <dgm:prSet presAssocID="{0256C6BE-5F44-4CF9-BD13-59CD94DFEF80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A4F61AB2-61A3-41C4-843C-CBD22BE6ECEB}" type="pres">
      <dgm:prSet presAssocID="{4D4EB95A-5A67-49D2-A4BD-0BE93447225B}" presName="node" presStyleLbl="node1" presStyleIdx="5" presStyleCnt="6" custScaleX="124956" custScaleY="88557" custRadScaleRad="113795" custRadScaleInc="-13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85D653-143B-4C29-A04D-F0F29F2141C6}" type="presOf" srcId="{8F6B6C1A-8AC7-42D9-ADC8-4A5867D641BE}" destId="{8CA66E20-BDF4-43A0-ADAE-876036AB3435}" srcOrd="0" destOrd="0" presId="urn:microsoft.com/office/officeart/2005/8/layout/radial5"/>
    <dgm:cxn modelId="{CCBC00D0-EBCD-485A-887F-AEE4314C2936}" type="presOf" srcId="{C23FC31C-9C02-4C1C-BADC-F8C3E708C236}" destId="{A07EFB3C-07B0-46B1-B089-8D5C14FC96E1}" srcOrd="1" destOrd="0" presId="urn:microsoft.com/office/officeart/2005/8/layout/radial5"/>
    <dgm:cxn modelId="{E9FEF836-1465-43CC-906C-B1277F19703A}" type="presOf" srcId="{90D1EF15-7BB5-422A-A0B8-4F403E455CE5}" destId="{EDCA1F05-16BA-433B-B035-4D3C4DD209ED}" srcOrd="0" destOrd="0" presId="urn:microsoft.com/office/officeart/2005/8/layout/radial5"/>
    <dgm:cxn modelId="{6EA8DDB9-884C-4926-B7ED-93B161924897}" type="presOf" srcId="{91BAD295-8122-4425-A39B-F3F81CE8274F}" destId="{83EFABDF-3BFD-4203-86D7-B08800053FDA}" srcOrd="1" destOrd="0" presId="urn:microsoft.com/office/officeart/2005/8/layout/radial5"/>
    <dgm:cxn modelId="{6262EA1B-83B3-4A75-AD10-819E14D24668}" type="presOf" srcId="{5E9E33CB-71DE-49B3-9807-CE6F42ECA9E4}" destId="{8D9DB9BB-C27E-4FE1-A15C-1593FF17104F}" srcOrd="0" destOrd="0" presId="urn:microsoft.com/office/officeart/2005/8/layout/radial5"/>
    <dgm:cxn modelId="{E2FA9958-E95B-4561-95DC-B04AEF2FA584}" type="presOf" srcId="{140BDE50-38D2-475F-8D08-557826DA3F28}" destId="{8D6D65CF-E5BF-41ED-9DD7-5D01732A127C}" srcOrd="0" destOrd="0" presId="urn:microsoft.com/office/officeart/2005/8/layout/radial5"/>
    <dgm:cxn modelId="{1297C809-0692-463D-AC8C-AD2B5ECB19F4}" type="presOf" srcId="{49D1A19F-43D6-4E0A-9855-086E1B631FBD}" destId="{3CA9C366-909A-461E-BDC9-C8C18A737712}" srcOrd="0" destOrd="0" presId="urn:microsoft.com/office/officeart/2005/8/layout/radial5"/>
    <dgm:cxn modelId="{713C62FF-2157-46A6-B154-B6AF81EA25DE}" type="presOf" srcId="{1C60055F-FF5A-4ED5-B397-D57CEC77FE20}" destId="{9F8D230C-38DF-405A-AB39-87F5C12C4C3E}" srcOrd="1" destOrd="0" presId="urn:microsoft.com/office/officeart/2005/8/layout/radial5"/>
    <dgm:cxn modelId="{B842570F-24A7-4489-BD56-38D8C91E6664}" type="presOf" srcId="{81D643C9-07D6-4696-A787-843C8C7E6D3B}" destId="{B81EA08D-DF4D-4B3A-88B4-8B8C7BCF8893}" srcOrd="0" destOrd="0" presId="urn:microsoft.com/office/officeart/2005/8/layout/radial5"/>
    <dgm:cxn modelId="{84CF93E3-A436-4DB4-8B12-B6B1E3B00ADF}" type="presOf" srcId="{DF0FC897-30AE-4368-BDBA-5157422F251D}" destId="{7008C06F-76C0-4BF2-B5B7-A52A496C36E5}" srcOrd="0" destOrd="0" presId="urn:microsoft.com/office/officeart/2005/8/layout/radial5"/>
    <dgm:cxn modelId="{34216FF6-36CB-4691-BD5C-6B38C6F84646}" srcId="{81D643C9-07D6-4696-A787-843C8C7E6D3B}" destId="{4D4EB95A-5A67-49D2-A4BD-0BE93447225B}" srcOrd="5" destOrd="0" parTransId="{0256C6BE-5F44-4CF9-BD13-59CD94DFEF80}" sibTransId="{4E669FA9-CBCB-400F-AFFE-DA26646EE13B}"/>
    <dgm:cxn modelId="{112BDDE5-5C72-4E28-AF9C-4BB3A2AC78E7}" type="presOf" srcId="{1A6CDA77-A08E-4683-93E6-5913CD751459}" destId="{750EAB16-4234-42F3-8336-F89726239BD1}" srcOrd="0" destOrd="0" presId="urn:microsoft.com/office/officeart/2005/8/layout/radial5"/>
    <dgm:cxn modelId="{2F554A0C-01FB-4DFB-A87C-B590CB5CEE00}" srcId="{81D643C9-07D6-4696-A787-843C8C7E6D3B}" destId="{1A6CDA77-A08E-4683-93E6-5913CD751459}" srcOrd="3" destOrd="0" parTransId="{DF0FC897-30AE-4368-BDBA-5157422F251D}" sibTransId="{0428A572-5D9C-4398-886C-48E28DE54253}"/>
    <dgm:cxn modelId="{A5810A5F-96FE-45B3-8A72-ED722B7E89D6}" type="presOf" srcId="{1C60055F-FF5A-4ED5-B397-D57CEC77FE20}" destId="{7A6BFFE3-C879-47C2-BB6B-188738245D62}" srcOrd="0" destOrd="0" presId="urn:microsoft.com/office/officeart/2005/8/layout/radial5"/>
    <dgm:cxn modelId="{462A6664-489D-49F8-ACC7-26234B11AD4F}" type="presOf" srcId="{0256C6BE-5F44-4CF9-BD13-59CD94DFEF80}" destId="{D32CF333-55B3-4EF5-8C9D-78E2671F0312}" srcOrd="0" destOrd="0" presId="urn:microsoft.com/office/officeart/2005/8/layout/radial5"/>
    <dgm:cxn modelId="{8B9744FE-2BB6-4BBA-A5CE-1579EA2D6F0D}" srcId="{81D643C9-07D6-4696-A787-843C8C7E6D3B}" destId="{EE8E37A4-52AD-4374-9817-5C091A80C302}" srcOrd="1" destOrd="0" parTransId="{1C60055F-FF5A-4ED5-B397-D57CEC77FE20}" sibTransId="{7C176347-6E70-44C0-88C4-F027E2026EC1}"/>
    <dgm:cxn modelId="{8CF94066-2317-43E4-83C6-D17F89C64685}" srcId="{49D1A19F-43D6-4E0A-9855-086E1B631FBD}" destId="{81D643C9-07D6-4696-A787-843C8C7E6D3B}" srcOrd="0" destOrd="0" parTransId="{B474EBBC-2628-4553-9C03-D6F32422CCC4}" sibTransId="{DAE770D3-55C0-4C21-AEBD-7EE32D6513ED}"/>
    <dgm:cxn modelId="{8923ABF1-EE48-4601-84A6-145577691B0A}" srcId="{81D643C9-07D6-4696-A787-843C8C7E6D3B}" destId="{8F6B6C1A-8AC7-42D9-ADC8-4A5867D641BE}" srcOrd="4" destOrd="0" parTransId="{91BAD295-8122-4425-A39B-F3F81CE8274F}" sibTransId="{F242C67E-1878-4694-8A78-C707DDE7306E}"/>
    <dgm:cxn modelId="{DA987C2F-339E-4869-AFCB-06E05DFE240F}" srcId="{81D643C9-07D6-4696-A787-843C8C7E6D3B}" destId="{5E9E33CB-71DE-49B3-9807-CE6F42ECA9E4}" srcOrd="2" destOrd="0" parTransId="{140BDE50-38D2-475F-8D08-557826DA3F28}" sibTransId="{45601BA2-B18A-494E-A039-3CF22A3E9B91}"/>
    <dgm:cxn modelId="{DCD90587-4BDE-47BE-ADB2-4175E1AC46CB}" type="presOf" srcId="{4D4EB95A-5A67-49D2-A4BD-0BE93447225B}" destId="{A4F61AB2-61A3-41C4-843C-CBD22BE6ECEB}" srcOrd="0" destOrd="0" presId="urn:microsoft.com/office/officeart/2005/8/layout/radial5"/>
    <dgm:cxn modelId="{C4A85860-A13A-4A8B-8180-02C8C3BDD4FC}" srcId="{81D643C9-07D6-4696-A787-843C8C7E6D3B}" destId="{90D1EF15-7BB5-422A-A0B8-4F403E455CE5}" srcOrd="0" destOrd="0" parTransId="{C23FC31C-9C02-4C1C-BADC-F8C3E708C236}" sibTransId="{A4A04A04-F53B-457F-95CA-FA7DC1B52C54}"/>
    <dgm:cxn modelId="{C364B8A1-6893-4D26-BEA9-607B89748A59}" type="presOf" srcId="{91BAD295-8122-4425-A39B-F3F81CE8274F}" destId="{A7464D03-6264-4E03-8081-28B4535F51A2}" srcOrd="0" destOrd="0" presId="urn:microsoft.com/office/officeart/2005/8/layout/radial5"/>
    <dgm:cxn modelId="{C0BC9DB9-2478-4266-A4F3-B75DE1F5DDF7}" type="presOf" srcId="{DF0FC897-30AE-4368-BDBA-5157422F251D}" destId="{20C4BC37-60DB-4EF3-838F-6BC4A742A9F1}" srcOrd="1" destOrd="0" presId="urn:microsoft.com/office/officeart/2005/8/layout/radial5"/>
    <dgm:cxn modelId="{FF90F5C0-2FB6-499C-9BF1-3C681332CEBD}" type="presOf" srcId="{140BDE50-38D2-475F-8D08-557826DA3F28}" destId="{258C8405-F2B6-4D0D-AA1E-C96E15DE0B4C}" srcOrd="1" destOrd="0" presId="urn:microsoft.com/office/officeart/2005/8/layout/radial5"/>
    <dgm:cxn modelId="{9F069465-5D09-4915-B36C-4B60F8C0FC79}" type="presOf" srcId="{EE8E37A4-52AD-4374-9817-5C091A80C302}" destId="{0ECE089E-F5DE-4741-8637-2E901B53B990}" srcOrd="0" destOrd="0" presId="urn:microsoft.com/office/officeart/2005/8/layout/radial5"/>
    <dgm:cxn modelId="{73AE3368-BFE5-4983-9C5E-BBCEF1C4AB9B}" type="presOf" srcId="{0256C6BE-5F44-4CF9-BD13-59CD94DFEF80}" destId="{4AE375BC-1AC8-4482-ADC8-6CECCA4F2AEC}" srcOrd="1" destOrd="0" presId="urn:microsoft.com/office/officeart/2005/8/layout/radial5"/>
    <dgm:cxn modelId="{69E6291B-055D-4D17-A5C2-B902813ABE4B}" type="presOf" srcId="{C23FC31C-9C02-4C1C-BADC-F8C3E708C236}" destId="{2B3E77F0-EB7C-42BB-9881-21A0A7A8019F}" srcOrd="0" destOrd="0" presId="urn:microsoft.com/office/officeart/2005/8/layout/radial5"/>
    <dgm:cxn modelId="{EE734BD7-BF98-4886-B5FB-37CFA8B59AA0}" type="presParOf" srcId="{3CA9C366-909A-461E-BDC9-C8C18A737712}" destId="{B81EA08D-DF4D-4B3A-88B4-8B8C7BCF8893}" srcOrd="0" destOrd="0" presId="urn:microsoft.com/office/officeart/2005/8/layout/radial5"/>
    <dgm:cxn modelId="{30FD315F-1CCF-44FD-8338-404FA02F018F}" type="presParOf" srcId="{3CA9C366-909A-461E-BDC9-C8C18A737712}" destId="{2B3E77F0-EB7C-42BB-9881-21A0A7A8019F}" srcOrd="1" destOrd="0" presId="urn:microsoft.com/office/officeart/2005/8/layout/radial5"/>
    <dgm:cxn modelId="{EF0BCEE9-76D3-4C44-AB71-3A8F897086C8}" type="presParOf" srcId="{2B3E77F0-EB7C-42BB-9881-21A0A7A8019F}" destId="{A07EFB3C-07B0-46B1-B089-8D5C14FC96E1}" srcOrd="0" destOrd="0" presId="urn:microsoft.com/office/officeart/2005/8/layout/radial5"/>
    <dgm:cxn modelId="{87B0A596-FF4C-4FEB-93ED-EE13DDDE7A70}" type="presParOf" srcId="{3CA9C366-909A-461E-BDC9-C8C18A737712}" destId="{EDCA1F05-16BA-433B-B035-4D3C4DD209ED}" srcOrd="2" destOrd="0" presId="urn:microsoft.com/office/officeart/2005/8/layout/radial5"/>
    <dgm:cxn modelId="{819B6BDB-287A-4252-B563-F72ED2A1B04E}" type="presParOf" srcId="{3CA9C366-909A-461E-BDC9-C8C18A737712}" destId="{7A6BFFE3-C879-47C2-BB6B-188738245D62}" srcOrd="3" destOrd="0" presId="urn:microsoft.com/office/officeart/2005/8/layout/radial5"/>
    <dgm:cxn modelId="{58BBBD3C-AC3A-40CA-A489-11B312564416}" type="presParOf" srcId="{7A6BFFE3-C879-47C2-BB6B-188738245D62}" destId="{9F8D230C-38DF-405A-AB39-87F5C12C4C3E}" srcOrd="0" destOrd="0" presId="urn:microsoft.com/office/officeart/2005/8/layout/radial5"/>
    <dgm:cxn modelId="{438A542C-A4EA-41B5-9547-A35CAC7537BD}" type="presParOf" srcId="{3CA9C366-909A-461E-BDC9-C8C18A737712}" destId="{0ECE089E-F5DE-4741-8637-2E901B53B990}" srcOrd="4" destOrd="0" presId="urn:microsoft.com/office/officeart/2005/8/layout/radial5"/>
    <dgm:cxn modelId="{E93F6A0C-858A-4831-A61E-3D6ED1B81447}" type="presParOf" srcId="{3CA9C366-909A-461E-BDC9-C8C18A737712}" destId="{8D6D65CF-E5BF-41ED-9DD7-5D01732A127C}" srcOrd="5" destOrd="0" presId="urn:microsoft.com/office/officeart/2005/8/layout/radial5"/>
    <dgm:cxn modelId="{1881F2EE-ADFD-488A-98CC-41723B71A464}" type="presParOf" srcId="{8D6D65CF-E5BF-41ED-9DD7-5D01732A127C}" destId="{258C8405-F2B6-4D0D-AA1E-C96E15DE0B4C}" srcOrd="0" destOrd="0" presId="urn:microsoft.com/office/officeart/2005/8/layout/radial5"/>
    <dgm:cxn modelId="{885786B5-4B34-45E3-ACD6-3596D901DC02}" type="presParOf" srcId="{3CA9C366-909A-461E-BDC9-C8C18A737712}" destId="{8D9DB9BB-C27E-4FE1-A15C-1593FF17104F}" srcOrd="6" destOrd="0" presId="urn:microsoft.com/office/officeart/2005/8/layout/radial5"/>
    <dgm:cxn modelId="{B014C710-218B-4A74-A68F-2AE21BDE3C3A}" type="presParOf" srcId="{3CA9C366-909A-461E-BDC9-C8C18A737712}" destId="{7008C06F-76C0-4BF2-B5B7-A52A496C36E5}" srcOrd="7" destOrd="0" presId="urn:microsoft.com/office/officeart/2005/8/layout/radial5"/>
    <dgm:cxn modelId="{84A29604-94CD-4A79-BD8A-18656621AC4B}" type="presParOf" srcId="{7008C06F-76C0-4BF2-B5B7-A52A496C36E5}" destId="{20C4BC37-60DB-4EF3-838F-6BC4A742A9F1}" srcOrd="0" destOrd="0" presId="urn:microsoft.com/office/officeart/2005/8/layout/radial5"/>
    <dgm:cxn modelId="{383F3786-E7ED-4B0F-B334-3BA1ED222E15}" type="presParOf" srcId="{3CA9C366-909A-461E-BDC9-C8C18A737712}" destId="{750EAB16-4234-42F3-8336-F89726239BD1}" srcOrd="8" destOrd="0" presId="urn:microsoft.com/office/officeart/2005/8/layout/radial5"/>
    <dgm:cxn modelId="{04833381-2C74-4166-8C53-CE17C0D34A02}" type="presParOf" srcId="{3CA9C366-909A-461E-BDC9-C8C18A737712}" destId="{A7464D03-6264-4E03-8081-28B4535F51A2}" srcOrd="9" destOrd="0" presId="urn:microsoft.com/office/officeart/2005/8/layout/radial5"/>
    <dgm:cxn modelId="{EB855694-AF36-471D-B4E9-7CE117C4B9B2}" type="presParOf" srcId="{A7464D03-6264-4E03-8081-28B4535F51A2}" destId="{83EFABDF-3BFD-4203-86D7-B08800053FDA}" srcOrd="0" destOrd="0" presId="urn:microsoft.com/office/officeart/2005/8/layout/radial5"/>
    <dgm:cxn modelId="{67B88F57-F6B8-4B92-BEDF-F8EDBD3C4B87}" type="presParOf" srcId="{3CA9C366-909A-461E-BDC9-C8C18A737712}" destId="{8CA66E20-BDF4-43A0-ADAE-876036AB3435}" srcOrd="10" destOrd="0" presId="urn:microsoft.com/office/officeart/2005/8/layout/radial5"/>
    <dgm:cxn modelId="{86C2AD6C-6ECF-40C4-97B5-D25CCDD08891}" type="presParOf" srcId="{3CA9C366-909A-461E-BDC9-C8C18A737712}" destId="{D32CF333-55B3-4EF5-8C9D-78E2671F0312}" srcOrd="11" destOrd="0" presId="urn:microsoft.com/office/officeart/2005/8/layout/radial5"/>
    <dgm:cxn modelId="{247A4D93-2228-4342-A1EF-940820B51661}" type="presParOf" srcId="{D32CF333-55B3-4EF5-8C9D-78E2671F0312}" destId="{4AE375BC-1AC8-4482-ADC8-6CECCA4F2AEC}" srcOrd="0" destOrd="0" presId="urn:microsoft.com/office/officeart/2005/8/layout/radial5"/>
    <dgm:cxn modelId="{80EA403F-A9B6-41F9-9F85-685D978EB9D1}" type="presParOf" srcId="{3CA9C366-909A-461E-BDC9-C8C18A737712}" destId="{A4F61AB2-61A3-41C4-843C-CBD22BE6ECEB}" srcOrd="12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3BBEE-8930-4227-8B8C-9A689A9461ED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CD848-9010-4ED6-B64E-0D04A71162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949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7193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721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722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137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700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9EDDB-3BC7-4232-80A6-F671192222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766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972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040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338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329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878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095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056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26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1409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68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6614" y="-352009"/>
            <a:ext cx="17907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314380" y="38927"/>
            <a:ext cx="1790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 flipV="1">
            <a:off x="7098527" y="4812528"/>
            <a:ext cx="1686618" cy="240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6" y="4253123"/>
            <a:ext cx="1790700" cy="255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870855C-539F-4BFD-85DE-4FD5C1DD417C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71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18-Sep-09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200900" cy="5391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550" y="868740"/>
            <a:ext cx="7200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000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3157" y="533400"/>
            <a:ext cx="5977916" cy="584775"/>
          </a:xfrm>
          <a:prstGeom prst="rect">
            <a:avLst/>
          </a:prstGeom>
          <a:solidFill>
            <a:srgbClr val="F0FFC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সমান্তরাল সরলরেখার বৈশিষ্ট্য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057400" y="990600"/>
            <a:ext cx="6450330" cy="1524000"/>
            <a:chOff x="1931670" y="2438400"/>
            <a:chExt cx="6450330" cy="1600200"/>
          </a:xfrm>
        </p:grpSpPr>
        <p:sp>
          <p:nvSpPr>
            <p:cNvPr id="4" name="Rectangle 3"/>
            <p:cNvSpPr/>
            <p:nvPr/>
          </p:nvSpPr>
          <p:spPr>
            <a:xfrm>
              <a:off x="1931670" y="2438400"/>
              <a:ext cx="6450330" cy="1600200"/>
            </a:xfrm>
            <a:prstGeom prst="rect">
              <a:avLst/>
            </a:prstGeom>
            <a:solidFill>
              <a:srgbClr val="FF69FF"/>
            </a:solidFill>
            <a:ln w="2857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029200" y="2971800"/>
              <a:ext cx="284607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029200" y="3429000"/>
              <a:ext cx="284607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2084071" y="2286000"/>
            <a:ext cx="652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১। সরলরেখা দুটি একই সমতলে অবস্থিত।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084070" y="2590800"/>
            <a:ext cx="6450330" cy="1524000"/>
            <a:chOff x="1897380" y="4391203"/>
            <a:chExt cx="6450330" cy="1600200"/>
          </a:xfrm>
        </p:grpSpPr>
        <p:sp>
          <p:nvSpPr>
            <p:cNvPr id="33" name="Rectangle 32"/>
            <p:cNvSpPr/>
            <p:nvPr/>
          </p:nvSpPr>
          <p:spPr>
            <a:xfrm>
              <a:off x="1897380" y="4391203"/>
              <a:ext cx="6450330" cy="1600200"/>
            </a:xfrm>
            <a:prstGeom prst="rect">
              <a:avLst/>
            </a:prstGeom>
            <a:solidFill>
              <a:srgbClr val="85FF85"/>
            </a:solidFill>
            <a:ln w="2857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640330" y="4924603"/>
              <a:ext cx="52006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40330" y="5486400"/>
              <a:ext cx="52006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7732209">
            <a:off x="347712" y="1320684"/>
            <a:ext cx="2922876" cy="1600200"/>
            <a:chOff x="659130" y="2133600"/>
            <a:chExt cx="6198870" cy="1600200"/>
          </a:xfrm>
          <a:scene3d>
            <a:camera prst="isometricRightUp"/>
            <a:lightRig rig="threePt" dir="t"/>
          </a:scene3d>
        </p:grpSpPr>
        <p:sp>
          <p:nvSpPr>
            <p:cNvPr id="13" name="Rectangle 12"/>
            <p:cNvSpPr/>
            <p:nvPr/>
          </p:nvSpPr>
          <p:spPr>
            <a:xfrm>
              <a:off x="659130" y="2133600"/>
              <a:ext cx="6198870" cy="1600200"/>
            </a:xfrm>
            <a:prstGeom prst="rect">
              <a:avLst/>
            </a:prstGeom>
            <a:solidFill>
              <a:srgbClr val="CCFF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40330" y="2133600"/>
              <a:ext cx="1880235" cy="106209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844165" y="2513424"/>
              <a:ext cx="1880235" cy="10656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>
            <a:off x="3886200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20565" y="3078480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56835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863636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452235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086600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292792" y="3095803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905000" y="3886200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২। এদের সকল বিন্দুর লম্ব-দুরত্ব পরস্পর সমান।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371600" y="5867400"/>
            <a:ext cx="7233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৩। সমান্তরাল সরলরেখা কখনও পরস্পরকে ছেদ করে না।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057400" y="4038600"/>
            <a:ext cx="6450330" cy="210877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4250" y="4548666"/>
            <a:ext cx="5180060" cy="479727"/>
          </a:xfrm>
          <a:prstGeom prst="straightConnector1">
            <a:avLst/>
          </a:prstGeom>
          <a:solidFill>
            <a:srgbClr val="00B0F0"/>
          </a:solidFill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640330" y="4648200"/>
            <a:ext cx="5097780" cy="318821"/>
          </a:xfrm>
          <a:prstGeom prst="straightConnector1">
            <a:avLst/>
          </a:prstGeom>
          <a:solidFill>
            <a:srgbClr val="00B0F0"/>
          </a:solidFill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580628" y="5328959"/>
            <a:ext cx="5256260" cy="10813"/>
          </a:xfrm>
          <a:prstGeom prst="straightConnector1">
            <a:avLst/>
          </a:prstGeom>
          <a:solidFill>
            <a:srgbClr val="00B0F0"/>
          </a:solidFill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80628" y="5638800"/>
            <a:ext cx="5233682" cy="0"/>
          </a:xfrm>
          <a:prstGeom prst="straightConnector1">
            <a:avLst/>
          </a:prstGeom>
          <a:solidFill>
            <a:srgbClr val="00B0F0"/>
          </a:solidFill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05149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9" grpId="0"/>
      <p:bldP spid="59" grpId="0"/>
      <p:bldP spid="60" grpId="0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63714"/>
            <a:ext cx="7924800" cy="707886"/>
          </a:xfrm>
          <a:prstGeom prst="rect">
            <a:avLst/>
          </a:prstGeom>
          <a:solidFill>
            <a:srgbClr val="ABFFA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1"/>
            <a:ext cx="79248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" y="1524000"/>
            <a:ext cx="7848600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বিভিন্ন অবস্থান থেকে সমান্তরাল সরলরেখা আঁক এবং</a:t>
            </a:r>
          </a:p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উক্ত সমান্তরাল সরলরেখার বৈশিষ্ট্য লেখ।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8930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8001000" cy="5791200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57300" y="2971800"/>
            <a:ext cx="6705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109924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5409" y="107073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9021" y="2971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9791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300903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3543300"/>
            <a:ext cx="43473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7783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4974" y="300903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4000" y="124402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76600" y="2349788"/>
            <a:ext cx="1595208" cy="1307812"/>
            <a:chOff x="3276600" y="2273588"/>
            <a:chExt cx="1595208" cy="1307812"/>
          </a:xfrm>
        </p:grpSpPr>
        <p:sp>
          <p:nvSpPr>
            <p:cNvPr id="36" name="Pie 35"/>
            <p:cNvSpPr/>
            <p:nvPr/>
          </p:nvSpPr>
          <p:spPr>
            <a:xfrm>
              <a:off x="3276600" y="2273588"/>
              <a:ext cx="1595208" cy="1307812"/>
            </a:xfrm>
            <a:prstGeom prst="pie">
              <a:avLst>
                <a:gd name="adj1" fmla="val 7542616"/>
                <a:gd name="adj2" fmla="val 10797254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92062" y="28194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76600" y="2286000"/>
            <a:ext cx="1595208" cy="1307812"/>
            <a:chOff x="3276600" y="2209800"/>
            <a:chExt cx="1595208" cy="1307812"/>
          </a:xfrm>
        </p:grpSpPr>
        <p:sp>
          <p:nvSpPr>
            <p:cNvPr id="39" name="Pie 38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10784265"/>
                <a:gd name="adj2" fmla="val 18511281"/>
              </a:avLst>
            </a:prstGeom>
            <a:solidFill>
              <a:srgbClr val="FF6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24950" y="23622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79233" y="2286000"/>
            <a:ext cx="1595208" cy="1307812"/>
            <a:chOff x="3279233" y="2209800"/>
            <a:chExt cx="1595208" cy="1307812"/>
          </a:xfrm>
        </p:grpSpPr>
        <p:sp>
          <p:nvSpPr>
            <p:cNvPr id="40" name="Pie 39"/>
            <p:cNvSpPr/>
            <p:nvPr/>
          </p:nvSpPr>
          <p:spPr>
            <a:xfrm>
              <a:off x="3279233" y="2209800"/>
              <a:ext cx="1595208" cy="1307812"/>
            </a:xfrm>
            <a:prstGeom prst="pie">
              <a:avLst>
                <a:gd name="adj1" fmla="val 18558713"/>
                <a:gd name="adj2" fmla="val 6861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3400" y="23870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3940" y="2317894"/>
            <a:ext cx="1595208" cy="1307812"/>
            <a:chOff x="3263940" y="2241694"/>
            <a:chExt cx="1595208" cy="1307812"/>
          </a:xfrm>
        </p:grpSpPr>
        <p:sp>
          <p:nvSpPr>
            <p:cNvPr id="41" name="Pie 40"/>
            <p:cNvSpPr/>
            <p:nvPr/>
          </p:nvSpPr>
          <p:spPr>
            <a:xfrm>
              <a:off x="3263940" y="2241694"/>
              <a:ext cx="1595208" cy="1307812"/>
            </a:xfrm>
            <a:prstGeom prst="pie">
              <a:avLst>
                <a:gd name="adj1" fmla="val 60541"/>
                <a:gd name="adj2" fmla="val 7695275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76837" y="28442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76785" y="1066800"/>
            <a:ext cx="1595208" cy="1307812"/>
            <a:chOff x="3276600" y="2209800"/>
            <a:chExt cx="1595208" cy="1307812"/>
          </a:xfrm>
        </p:grpSpPr>
        <p:sp>
          <p:nvSpPr>
            <p:cNvPr id="51" name="Pie 50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7542616"/>
                <a:gd name="adj2" fmla="val 10797254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92062" y="28194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76785" y="1066800"/>
            <a:ext cx="1595208" cy="1307812"/>
            <a:chOff x="3276600" y="2209800"/>
            <a:chExt cx="1595208" cy="1307812"/>
          </a:xfrm>
        </p:grpSpPr>
        <p:sp>
          <p:nvSpPr>
            <p:cNvPr id="54" name="Pie 53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10784265"/>
                <a:gd name="adj2" fmla="val 18511281"/>
              </a:avLst>
            </a:prstGeom>
            <a:solidFill>
              <a:srgbClr val="FF6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24950" y="23622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3352800" y="685800"/>
            <a:ext cx="2509608" cy="3200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4279418" y="1066800"/>
            <a:ext cx="1595208" cy="1307812"/>
            <a:chOff x="3279233" y="2209800"/>
            <a:chExt cx="1595208" cy="1307812"/>
          </a:xfrm>
        </p:grpSpPr>
        <p:sp>
          <p:nvSpPr>
            <p:cNvPr id="57" name="Pie 56"/>
            <p:cNvSpPr/>
            <p:nvPr/>
          </p:nvSpPr>
          <p:spPr>
            <a:xfrm>
              <a:off x="3279233" y="2209800"/>
              <a:ext cx="1595208" cy="1307812"/>
            </a:xfrm>
            <a:prstGeom prst="pie">
              <a:avLst>
                <a:gd name="adj1" fmla="val 18558713"/>
                <a:gd name="adj2" fmla="val 6861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43400" y="23870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67200" y="1084868"/>
            <a:ext cx="1595208" cy="1307812"/>
            <a:chOff x="3263940" y="2241694"/>
            <a:chExt cx="1595208" cy="1307812"/>
          </a:xfrm>
          <a:solidFill>
            <a:srgbClr val="FF3300"/>
          </a:solidFill>
        </p:grpSpPr>
        <p:sp>
          <p:nvSpPr>
            <p:cNvPr id="60" name="Pie 59"/>
            <p:cNvSpPr/>
            <p:nvPr/>
          </p:nvSpPr>
          <p:spPr>
            <a:xfrm>
              <a:off x="3263940" y="2241694"/>
              <a:ext cx="1595208" cy="1307812"/>
            </a:xfrm>
            <a:prstGeom prst="pie">
              <a:avLst>
                <a:gd name="adj1" fmla="val 60541"/>
                <a:gd name="adj2" fmla="val 7695275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76837" y="28442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1219200" y="1752600"/>
            <a:ext cx="6705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38200" y="396240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8,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পরস্পর অনুরূপ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3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হলো একান্তর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 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4,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ডানপাশের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অন্তঃস্থ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 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বামপাশের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অন্তঃস্থ</a:t>
            </a:r>
            <a:r>
              <a:rPr lang="bn-IN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কোণ।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202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6" grpId="0"/>
      <p:bldP spid="18" grpId="0"/>
      <p:bldP spid="19" grpId="0"/>
      <p:bldP spid="21" grpId="0"/>
      <p:bldP spid="24" grpId="0"/>
      <p:bldP spid="17" grpId="0"/>
      <p:bldP spid="26" grpId="0"/>
      <p:bldP spid="26" grpId="1"/>
      <p:bldP spid="6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8077200" cy="5939909"/>
          </a:xfrm>
          <a:prstGeom prst="rect">
            <a:avLst/>
          </a:prstGeom>
          <a:solidFill>
            <a:srgbClr val="FCF9F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90096" y="32766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066800" y="4572000"/>
            <a:ext cx="64008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5400" y="26918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26918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45206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27680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4495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1266" y="5181600"/>
            <a:ext cx="43473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6108" y="11593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45206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80" y="5801380"/>
            <a:ext cx="3942351" cy="523220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APQ = PQD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6731" y="5798552"/>
            <a:ext cx="3958590" cy="523220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BPF = PQD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96" y="8382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85800" y="558225"/>
            <a:ext cx="79248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  <a:sym typeface="Symbol"/>
              </a:rPr>
              <a:t>সমান্তরাল সরল রেখার বিশেষ ধর্ম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46554" y="1142999"/>
            <a:ext cx="3695700" cy="44196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e 2"/>
          <p:cNvSpPr/>
          <p:nvPr/>
        </p:nvSpPr>
        <p:spPr>
          <a:xfrm>
            <a:off x="3733800" y="2618452"/>
            <a:ext cx="1295400" cy="1240096"/>
          </a:xfrm>
          <a:prstGeom prst="pie">
            <a:avLst>
              <a:gd name="adj1" fmla="val 18506993"/>
              <a:gd name="adj2" fmla="val 21462109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ie 31"/>
          <p:cNvSpPr/>
          <p:nvPr/>
        </p:nvSpPr>
        <p:spPr>
          <a:xfrm>
            <a:off x="2590800" y="3907096"/>
            <a:ext cx="1295400" cy="1295400"/>
          </a:xfrm>
          <a:prstGeom prst="pie">
            <a:avLst>
              <a:gd name="adj1" fmla="val 18605851"/>
              <a:gd name="adj2" fmla="val 21538914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Pie 32"/>
          <p:cNvSpPr/>
          <p:nvPr/>
        </p:nvSpPr>
        <p:spPr>
          <a:xfrm flipH="1">
            <a:off x="3581400" y="2667000"/>
            <a:ext cx="1295400" cy="1240096"/>
          </a:xfrm>
          <a:prstGeom prst="pie">
            <a:avLst>
              <a:gd name="adj1" fmla="val 21507853"/>
              <a:gd name="adj2" fmla="val 2777931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66800" y="3276600"/>
            <a:ext cx="64008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57616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9" grpId="0" animBg="1"/>
      <p:bldP spid="30" grpId="0" animBg="1"/>
      <p:bldP spid="34" grpId="0" animBg="1"/>
      <p:bldP spid="3" grpId="0" animBg="1"/>
      <p:bldP spid="32" grpId="0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685800"/>
            <a:ext cx="36576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38175"/>
            <a:ext cx="3990975" cy="2990850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5791200" y="2133600"/>
            <a:ext cx="914400" cy="914400"/>
          </a:xfrm>
          <a:prstGeom prst="arc">
            <a:avLst>
              <a:gd name="adj1" fmla="val 18057825"/>
              <a:gd name="adj2" fmla="val 0"/>
            </a:avLst>
          </a:prstGeom>
          <a:solidFill>
            <a:srgbClr val="FF6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 flipV="1">
            <a:off x="6324600" y="1143000"/>
            <a:ext cx="990600" cy="914400"/>
          </a:xfrm>
          <a:prstGeom prst="arc">
            <a:avLst>
              <a:gd name="adj1" fmla="val 18016885"/>
              <a:gd name="adj2" fmla="val 0"/>
            </a:avLst>
          </a:prstGeom>
          <a:solidFill>
            <a:srgbClr val="FF6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0737" y="3657600"/>
            <a:ext cx="7842238" cy="584775"/>
          </a:xfrm>
          <a:prstGeom prst="rect">
            <a:avLst/>
          </a:prstGeom>
          <a:solidFill>
            <a:srgbClr val="F2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ক-চিত্রে চিহ্নিত কোণদ্বয়কে কি বলে?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99" y="4368225"/>
            <a:ext cx="7877175" cy="584775"/>
          </a:xfrm>
          <a:prstGeom prst="rect">
            <a:avLst/>
          </a:prstGeom>
          <a:solidFill>
            <a:srgbClr val="C5FFF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ক-চিত্রে চিহ্নিত কোণদ্বয় ছেদকের কোন পাশে অবস্থিত?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473" y="5054025"/>
            <a:ext cx="7883501" cy="584775"/>
          </a:xfrm>
          <a:prstGeom prst="rect">
            <a:avLst/>
          </a:prstGeom>
          <a:solidFill>
            <a:srgbClr val="FFC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খ-চিত্রে চিহ্নিত কোণদ্বয়কে কি বলে?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010" y="5712398"/>
            <a:ext cx="7886964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খ-চিত্রে চিহ্নিত কোণদ্বয় ছেদকের কোন পাশে অবস্থিত?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52800" y="28194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15200" y="2833255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3678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  <p:bldP spid="7" grpId="0" animBg="1"/>
      <p:bldP spid="8" grpId="0" animBg="1"/>
      <p:bldP spid="9" grpId="0" animBg="1"/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599" y="457200"/>
            <a:ext cx="7943851" cy="769441"/>
          </a:xfrm>
          <a:prstGeom prst="rect">
            <a:avLst/>
          </a:prstGeom>
          <a:solidFill>
            <a:srgbClr val="FFCD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দলী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য়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4848225"/>
            <a:ext cx="7943850" cy="156966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 || RS </a:t>
            </a:r>
            <a:r>
              <a:rPr lang="bn-IN" sz="3200" dirty="0" smtClean="0">
                <a:latin typeface="NikoshBAN"/>
                <a:cs typeface="Times New Roman" pitchFamily="18" charset="0"/>
              </a:rPr>
              <a:t>এবং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bn-IN" sz="3200" dirty="0" smtClean="0">
                <a:latin typeface="Times New Roman" pitchFamily="18" charset="0"/>
                <a:cs typeface="Times New Roman" pitchFamily="18" charset="0"/>
              </a:rPr>
              <a:t> ছেদক</a:t>
            </a:r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a, b, c, d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কোণগূলোর মান নির্ণয় কর।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95400"/>
            <a:ext cx="7962900" cy="3457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8617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947669671"/>
              </p:ext>
            </p:extLst>
          </p:nvPr>
        </p:nvGraphicFramePr>
        <p:xfrm>
          <a:off x="609600" y="381000"/>
          <a:ext cx="76962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510202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3257550" cy="854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spc="50" dirty="0" err="1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প্রশ্নোত্তর</a:t>
            </a:r>
            <a:r>
              <a:rPr lang="en-US" sz="4800" b="1" spc="50" dirty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800" b="1" spc="50" dirty="0" err="1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পর্ব</a:t>
            </a:r>
            <a:endParaRPr lang="en-US" sz="4800" b="1" spc="50" dirty="0">
              <a:ln w="1143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828800"/>
            <a:ext cx="3276600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5715000"/>
            <a:ext cx="651492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তোমাদের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কোন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প্রশ্ন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থাকলে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বলতে</a:t>
            </a:r>
            <a:r>
              <a:rPr lang="en-US" sz="40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latin typeface="Nikosh" pitchFamily="2" charset="0"/>
                <a:cs typeface="Nikosh" pitchFamily="2" charset="0"/>
              </a:rPr>
              <a:t>পারো</a:t>
            </a:r>
            <a:endParaRPr lang="en-US" sz="40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2514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772400" cy="769441"/>
          </a:xfrm>
          <a:prstGeom prst="rect">
            <a:avLst/>
          </a:prstGeom>
          <a:solidFill>
            <a:srgbClr val="C5FF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4475"/>
            <a:ext cx="7772400" cy="2524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4191000"/>
            <a:ext cx="7772400" cy="2062103"/>
          </a:xfrm>
          <a:prstGeom prst="rect">
            <a:avLst/>
          </a:prstGeom>
          <a:solidFill>
            <a:srgbClr val="F2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ট্রেন লাইন সমান্তরাল কেন?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একান্তর কোণগুলোর মধ্যে সম্পর্ক কী?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অনুরূপ কোণগুলোর মধ্যে সম্পর্ক কী?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৪। অন্তঃস্থ কোণদ্বয়ের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সমষ্টি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কত?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440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03136" cy="769441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বাড়ির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8182" b="-110000"/>
          <a:stretch/>
        </p:blipFill>
        <p:spPr bwMode="auto">
          <a:xfrm>
            <a:off x="457200" y="1447800"/>
            <a:ext cx="8003136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4450140"/>
            <a:ext cx="8003136" cy="156966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১। চাঁদা ও রুলারের সাহায্যে সমান্তরাল সরল রেখা এঁকে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কোণগুলো চিহ্নিত কর।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একান্তর কোণ ও অনুরূপ কোণ ব্যাখ্যা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5495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47364" y="2092149"/>
            <a:ext cx="0" cy="3768437"/>
          </a:xfrm>
          <a:prstGeom prst="line">
            <a:avLst/>
          </a:prstGeom>
          <a:ln w="82550" cmpd="thickThin">
            <a:gradFill>
              <a:gsLst>
                <a:gs pos="13000">
                  <a:srgbClr val="002060"/>
                </a:gs>
                <a:gs pos="39000">
                  <a:srgbClr val="FFFF00"/>
                </a:gs>
                <a:gs pos="62000">
                  <a:srgbClr val="FFC000"/>
                </a:gs>
                <a:gs pos="89000">
                  <a:srgbClr val="C00000"/>
                </a:gs>
              </a:gsLst>
              <a:lin ang="5400000" scaled="1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6632" y="2897833"/>
            <a:ext cx="0" cy="2493818"/>
          </a:xfrm>
          <a:prstGeom prst="line">
            <a:avLst/>
          </a:prstGeom>
          <a:ln w="82550" cmpd="thickThin">
            <a:gradFill>
              <a:gsLst>
                <a:gs pos="19000">
                  <a:srgbClr val="FF0000"/>
                </a:gs>
                <a:gs pos="85000">
                  <a:srgbClr val="3366FF"/>
                </a:gs>
              </a:gsLst>
              <a:lin ang="5400000" scaled="1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418098" y="2897833"/>
            <a:ext cx="27708" cy="2493818"/>
          </a:xfrm>
          <a:prstGeom prst="line">
            <a:avLst/>
          </a:prstGeom>
          <a:ln w="82550" cmpd="thickThin">
            <a:gradFill>
              <a:gsLst>
                <a:gs pos="19000">
                  <a:srgbClr val="FF0000"/>
                </a:gs>
                <a:gs pos="85000">
                  <a:srgbClr val="3366FF"/>
                </a:gs>
              </a:gsLst>
              <a:lin ang="5400000" scaled="1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1997540" y="398726"/>
            <a:ext cx="4921624" cy="604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9430285">
            <a:off x="753718" y="4318676"/>
            <a:ext cx="3555342" cy="1649236"/>
          </a:xfrm>
          <a:prstGeom prst="rect">
            <a:avLst/>
          </a:prstGeom>
        </p:spPr>
        <p:txBody>
          <a:bodyPr wrap="square" lIns="94048" tIns="47023" rIns="94048" bIns="47023">
            <a:spAutoFit/>
          </a:bodyPr>
          <a:lstStyle/>
          <a:p>
            <a:pPr algn="ctr"/>
            <a:r>
              <a:rPr lang="bn-BD" sz="29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en-US" sz="2900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9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900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9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900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রতন</a:t>
            </a:r>
            <a:r>
              <a:rPr lang="bn-BD" sz="29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</a:p>
          <a:p>
            <a:pPr algn="ctr"/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</a:t>
            </a:r>
            <a:r>
              <a:rPr lang="en-US" sz="2400" b="1" dirty="0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(গণিত) </a:t>
            </a:r>
          </a:p>
          <a:p>
            <a:pPr algn="ctr"/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আদিতমারী</a:t>
            </a:r>
            <a:r>
              <a:rPr lang="en-US" sz="2400" b="1" dirty="0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আলিম</a:t>
            </a:r>
            <a:r>
              <a:rPr lang="en-US" sz="2400" b="1" dirty="0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মাদরাসা</a:t>
            </a:r>
            <a:endParaRPr lang="en-US" sz="2400" b="1" dirty="0" smtClean="0">
              <a:ln/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আদিতমারী</a:t>
            </a:r>
            <a:r>
              <a:rPr lang="en-US" sz="2400" b="1" dirty="0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ln/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লালমনিরহাট</a:t>
            </a:r>
            <a:endParaRPr lang="en-US" sz="2400" b="1" dirty="0">
              <a:ln/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 descr="2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5980" y="1636296"/>
            <a:ext cx="1756612" cy="1997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797228">
            <a:off x="5357342" y="3580491"/>
            <a:ext cx="3245639" cy="1877437"/>
          </a:xfrm>
          <a:prstGeom prst="rect">
            <a:avLst/>
          </a:prstGeom>
          <a:solidFill>
            <a:srgbClr val="CDFFC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গণিত</a:t>
            </a:r>
            <a:endParaRPr lang="en-US" sz="44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BD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r>
              <a:rPr lang="en-US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bn-IN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ষষ্ঠ জ্যামিতির মৌলিক ধারনা</a:t>
            </a:r>
            <a:r>
              <a:rPr lang="bn-IN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240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বিষয়বস্তুঃ</a:t>
            </a:r>
            <a:r>
              <a:rPr lang="bn-IN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সমান্তারাল রেখা</a:t>
            </a:r>
          </a:p>
        </p:txBody>
      </p:sp>
    </p:spTree>
    <p:extLst>
      <p:ext uri="{BB962C8B-B14F-4D97-AF65-F5344CB8AC3E}">
        <p14:creationId xmlns="" xmlns:p14="http://schemas.microsoft.com/office/powerpoint/2010/main" val="42101984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990600" y="381000"/>
            <a:ext cx="7543800" cy="5943600"/>
          </a:xfrm>
          <a:custGeom>
            <a:avLst/>
            <a:gdLst>
              <a:gd name="connsiteX0" fmla="*/ 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0 w 8305800"/>
              <a:gd name="connsiteY4" fmla="*/ 0 h 6019800"/>
              <a:gd name="connsiteX0" fmla="*/ 22860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228600 w 8305800"/>
              <a:gd name="connsiteY4" fmla="*/ 0 h 6019800"/>
              <a:gd name="connsiteX0" fmla="*/ 685800 w 8305800"/>
              <a:gd name="connsiteY0" fmla="*/ 4572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685800 w 8305800"/>
              <a:gd name="connsiteY4" fmla="*/ 457200 h 6019800"/>
              <a:gd name="connsiteX0" fmla="*/ 990600 w 8305800"/>
              <a:gd name="connsiteY0" fmla="*/ 9144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990600 w 8305800"/>
              <a:gd name="connsiteY4" fmla="*/ 9144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5800" h="6019800">
                <a:moveTo>
                  <a:pt x="990600" y="914400"/>
                </a:moveTo>
                <a:lnTo>
                  <a:pt x="8305800" y="0"/>
                </a:lnTo>
                <a:lnTo>
                  <a:pt x="8305800" y="6019800"/>
                </a:lnTo>
                <a:lnTo>
                  <a:pt x="0" y="6019800"/>
                </a:lnTo>
                <a:lnTo>
                  <a:pt x="990600" y="914400"/>
                </a:lnTo>
                <a:close/>
              </a:path>
            </a:pathLst>
          </a:cu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SMART\Desktop\munni\Bappea23201102171297919606_goodby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059" y="1620985"/>
            <a:ext cx="5981700" cy="470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335341"/>
            <a:ext cx="6096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3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685800"/>
            <a:ext cx="7848600" cy="5410200"/>
          </a:xfrm>
          <a:prstGeom prst="roundRect">
            <a:avLst>
              <a:gd name="adj" fmla="val 8850"/>
            </a:avLst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◊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দুইটি সমান্তরাল সরলরেখা ও একটি ছেদক দ্বারা উৎপন্ন</a:t>
            </a:r>
          </a:p>
          <a:p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 কোণসমূহ বর্ণনা করতে পারবে।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শিখনফলের বিভাজন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সমান্তরাল সরলরেখা ব্যাখ্যা করতে 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সমান্তরাল সরলরেখা আঁকতে 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সমান্তরাল সরলরেখার বৈশিষ্ট্য বর্ণনা করতে 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৪। একান্তর কোণ, অনুরূপ কোণ বর্ণনা করতে 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৫। একই পার্শ্বস্থ অন্তঃস্থ কোণ বর্ণনা করতে পারবে।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949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" y="457200"/>
            <a:ext cx="3688080" cy="589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200"/>
            <a:ext cx="437129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30" y="3403600"/>
            <a:ext cx="4359860" cy="29235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" y="609600"/>
            <a:ext cx="1463862" cy="584775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রেল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লাইন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872" y="609599"/>
            <a:ext cx="1274708" cy="584775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কলাপাতা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3606225"/>
            <a:ext cx="16764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স্তম্ভলেখ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0934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457200"/>
            <a:ext cx="4038600" cy="769441"/>
          </a:xfrm>
          <a:prstGeom prst="rect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সমান্তরাল সরলরেখা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47" t="3017" r="25384" b="3664"/>
          <a:stretch/>
        </p:blipFill>
        <p:spPr>
          <a:xfrm>
            <a:off x="3657600" y="1249680"/>
            <a:ext cx="1752602" cy="5029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</a:ln>
        </p:spPr>
      </p:pic>
      <p:sp>
        <p:nvSpPr>
          <p:cNvPr id="8" name="Pie 7"/>
          <p:cNvSpPr/>
          <p:nvPr/>
        </p:nvSpPr>
        <p:spPr>
          <a:xfrm>
            <a:off x="4724400" y="2133600"/>
            <a:ext cx="914400" cy="76200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69FF"/>
          </a:solidFill>
          <a:ln>
            <a:solidFill>
              <a:srgbClr val="FF6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/>
        </p:nvSpPr>
        <p:spPr>
          <a:xfrm>
            <a:off x="4724400" y="4572000"/>
            <a:ext cx="914400" cy="85344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 flipH="1">
            <a:off x="3429000" y="1459230"/>
            <a:ext cx="914400" cy="82677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69FF"/>
          </a:solidFill>
          <a:ln>
            <a:solidFill>
              <a:srgbClr val="FF6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ie 10"/>
          <p:cNvSpPr/>
          <p:nvPr/>
        </p:nvSpPr>
        <p:spPr>
          <a:xfrm flipH="1">
            <a:off x="3429000" y="3352800"/>
            <a:ext cx="914400" cy="80391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ie 11"/>
          <p:cNvSpPr/>
          <p:nvPr/>
        </p:nvSpPr>
        <p:spPr>
          <a:xfrm flipH="1">
            <a:off x="3417570" y="4572000"/>
            <a:ext cx="925830" cy="85344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e 12"/>
          <p:cNvSpPr/>
          <p:nvPr/>
        </p:nvSpPr>
        <p:spPr>
          <a:xfrm flipH="1">
            <a:off x="3417570" y="2697480"/>
            <a:ext cx="914400" cy="83820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3" r="62000"/>
          <a:stretch/>
        </p:blipFill>
        <p:spPr>
          <a:xfrm>
            <a:off x="1570892" y="1181100"/>
            <a:ext cx="297062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87" r="62000"/>
          <a:stretch/>
        </p:blipFill>
        <p:spPr>
          <a:xfrm flipH="1">
            <a:off x="4495800" y="1173480"/>
            <a:ext cx="2972972" cy="5143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457200" y="457200"/>
            <a:ext cx="43434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7030A0"/>
                </a:solidFill>
              </a:rPr>
              <a:t>আজকের</a:t>
            </a:r>
            <a:r>
              <a:rPr lang="en-US" sz="4800" dirty="0" smtClean="0">
                <a:solidFill>
                  <a:srgbClr val="7030A0"/>
                </a:solidFill>
              </a:rPr>
              <a:t>	</a:t>
            </a:r>
            <a:r>
              <a:rPr lang="en-US" sz="4800" dirty="0" err="1" smtClean="0">
                <a:solidFill>
                  <a:srgbClr val="7030A0"/>
                </a:solidFill>
              </a:rPr>
              <a:t>পাঠ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5990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9913 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10087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1" y="1165860"/>
            <a:ext cx="7793758" cy="2567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1584270" y="1687830"/>
            <a:ext cx="0" cy="12192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43200" y="1905000"/>
            <a:ext cx="0" cy="9906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57800" y="2400300"/>
            <a:ext cx="0" cy="4953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00475"/>
            <a:ext cx="78867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097530" y="5257800"/>
            <a:ext cx="381000" cy="647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19500" y="5029200"/>
            <a:ext cx="381000" cy="647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53000" y="4491990"/>
            <a:ext cx="381000" cy="60579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62600" y="4191000"/>
            <a:ext cx="381000" cy="6248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32516" y="2971800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সরলরেখাদ্বয় ছেদ করে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229600" y="1287780"/>
            <a:ext cx="0" cy="12192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924800" y="1516380"/>
            <a:ext cx="0" cy="9906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27620" y="1992630"/>
            <a:ext cx="0" cy="4953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3058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0772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8486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6200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28460" y="457200"/>
            <a:ext cx="7805939" cy="646331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দুটি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সরলরেখা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পরস্পর ছেদ না করলে তারা সমন্তারাল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7226" y="1219200"/>
            <a:ext cx="345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লম্বগুলোর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সমান</a:t>
            </a:r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নয় 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4454" y="5547896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লম্বগুলোর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সমান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290" y="4025325"/>
            <a:ext cx="3211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সরলরেখাদ্বয় ছেদ করে না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727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3" grpId="0" animBg="1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09600"/>
            <a:ext cx="8001000" cy="5715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1676400"/>
            <a:ext cx="594360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5400" y="2967990"/>
            <a:ext cx="5943600" cy="381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15000" y="28956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15000" y="1600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4600" y="1600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14600" y="289179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895600" y="1676400"/>
            <a:ext cx="0" cy="1293494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95800" y="1676400"/>
            <a:ext cx="0" cy="1293494"/>
          </a:xfrm>
          <a:prstGeom prst="line">
            <a:avLst/>
          </a:prstGeom>
          <a:ln w="57150">
            <a:solidFill>
              <a:srgbClr val="00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638800" y="1676400"/>
            <a:ext cx="0" cy="1293494"/>
          </a:xfrm>
          <a:prstGeom prst="line">
            <a:avLst/>
          </a:prstGeom>
          <a:ln w="571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88289" y="1066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99910" y="1066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0251" y="2971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62600" y="29966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95600" y="2971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43200" y="114300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1000" y="1066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91000" y="2971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600" y="9906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600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2957" y="2164556"/>
            <a:ext cx="4495801" cy="13858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477000" y="2057400"/>
            <a:ext cx="130356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লম্ব-দূরত্ব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95400" y="3886200"/>
            <a:ext cx="5943599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PQ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RS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0600" y="4602540"/>
            <a:ext cx="739956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দুইটি সরলরেখার একটির যেকোনো দুইটি বিন্দু থেকে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অপরটির লম্ব-দুরত্ব পরস্পর সমান হলে, তাদেরকে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সমান্তরাল সরলরেখা বলে।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24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5493 -0.005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-0.00555 L 0.30017 -2.22222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3" grpId="0" animBg="1"/>
      <p:bldP spid="45" grpId="0" build="p" animBg="1"/>
      <p:bldP spid="4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533400"/>
            <a:ext cx="37338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</a:rPr>
              <a:t>একক</a:t>
            </a:r>
            <a:r>
              <a:rPr lang="en-US" sz="4000" dirty="0" smtClean="0">
                <a:solidFill>
                  <a:srgbClr val="0070C0"/>
                </a:solidFill>
              </a:rPr>
              <a:t>	</a:t>
            </a:r>
            <a:r>
              <a:rPr lang="en-US" sz="4000" dirty="0" err="1" smtClean="0">
                <a:solidFill>
                  <a:srgbClr val="0070C0"/>
                </a:solidFill>
              </a:rPr>
              <a:t>কাজ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4191000"/>
            <a:ext cx="70104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সমতলে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অবস্থিত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দুইটি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সরলরেখা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অপরকে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ছেদ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তাদেরকে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সমান্তরাল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সরলরেখা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3000" y="1905000"/>
            <a:ext cx="66294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সমান্তরাল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রেথা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51694410"/>
              </p:ext>
            </p:extLst>
          </p:nvPr>
        </p:nvGraphicFramePr>
        <p:xfrm>
          <a:off x="4114800" y="2895600"/>
          <a:ext cx="914400" cy="771525"/>
        </p:xfrm>
        <a:graphic>
          <a:graphicData uri="http://schemas.openxmlformats.org/presentationml/2006/ole">
            <p:oleObj spid="_x0000_s1181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5800" y="685800"/>
            <a:ext cx="7696200" cy="707886"/>
          </a:xfrm>
          <a:prstGeom prst="rect">
            <a:avLst/>
          </a:prstGeom>
          <a:solidFill>
            <a:srgbClr val="FFE1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130" y="3810000"/>
            <a:ext cx="7696200" cy="2554545"/>
          </a:xfrm>
          <a:prstGeom prst="rect">
            <a:avLst/>
          </a:prstGeom>
          <a:solidFill>
            <a:srgbClr val="CBFDD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কোনো নির্দিষ্ট সরল রেখার উপর অবস্থিত নয় এরূপ বিন্দুর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মধ্য দিয়ে ঐ সরলরেখার সমান্তরাল করে একটিমাত্র 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সরলরেখা আঁকা যায়।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780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2237</TotalTime>
  <Words>490</Words>
  <Application>Microsoft Office PowerPoint</Application>
  <PresentationFormat>On-screen Show (4:3)</PresentationFormat>
  <Paragraphs>138</Paragraphs>
  <Slides>20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Aspect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প্রশ্নোত্তর পর্ব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Ratan</cp:lastModifiedBy>
  <cp:revision>258</cp:revision>
  <dcterms:created xsi:type="dcterms:W3CDTF">2006-08-16T00:00:00Z</dcterms:created>
  <dcterms:modified xsi:type="dcterms:W3CDTF">2009-09-17T17:54:52Z</dcterms:modified>
</cp:coreProperties>
</file>