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80" r:id="rId7"/>
    <p:sldId id="261" r:id="rId8"/>
    <p:sldId id="28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3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99000">
              <a:srgbClr val="0A128C"/>
            </a:gs>
            <a:gs pos="99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F889-6D75-45AE-8ECF-149E84324FC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1837-8291-4B96-9C77-D990EC3E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181" y="2025640"/>
            <a:ext cx="865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1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Welcome to our English class</a:t>
            </a:r>
            <a:endParaRPr lang="en-US" sz="1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4900" y="1905000"/>
            <a:ext cx="6705600" cy="2819400"/>
            <a:chOff x="1104900" y="1905000"/>
            <a:chExt cx="6705600" cy="2819400"/>
          </a:xfrm>
          <a:solidFill>
            <a:srgbClr val="00B050"/>
          </a:solidFill>
        </p:grpSpPr>
        <p:sp>
          <p:nvSpPr>
            <p:cNvPr id="3" name="Oval 2"/>
            <p:cNvSpPr/>
            <p:nvPr/>
          </p:nvSpPr>
          <p:spPr>
            <a:xfrm>
              <a:off x="1104900" y="1905000"/>
              <a:ext cx="6705600" cy="2819400"/>
            </a:xfrm>
            <a:prstGeom prst="ellipse">
              <a:avLst/>
            </a:prstGeom>
            <a:grpFill/>
            <a:ln w="762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2590800"/>
              <a:ext cx="57150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Berlin Sans FB Demi" pitchFamily="34" charset="0"/>
                </a:rPr>
                <a:t>Vocabularies</a:t>
              </a:r>
              <a:endParaRPr lang="en-US" sz="7200" b="1" dirty="0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6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8899" y="2190690"/>
            <a:ext cx="1600201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Set up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948535"/>
            <a:ext cx="5791200" cy="461665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sym typeface="Wingdings"/>
              </a:rPr>
              <a:t>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Our school was established in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90690"/>
            <a:ext cx="1828800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Establish =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83" y="1981200"/>
            <a:ext cx="32004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7783" y="47879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erlin Sans FB Demi" pitchFamily="34" charset="0"/>
              </a:rPr>
              <a:t>Vocabularies</a:t>
            </a:r>
            <a:endParaRPr lang="en-US" sz="3600" b="1" u="sng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195" y="2255949"/>
            <a:ext cx="1524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=   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0916" y="2209800"/>
            <a:ext cx="1524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 </a:t>
            </a:r>
            <a:r>
              <a:rPr lang="en-US" sz="2000" b="1" dirty="0" err="1" smtClean="0">
                <a:solidFill>
                  <a:schemeClr val="bg1"/>
                </a:solidFill>
              </a:rPr>
              <a:t>Honour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279" y="5023578"/>
            <a:ext cx="635698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 </a:t>
            </a:r>
            <a:r>
              <a:rPr lang="en-US" sz="2800" b="1" dirty="0" smtClean="0">
                <a:latin typeface="Arial Narrow" pitchFamily="34" charset="0"/>
              </a:rPr>
              <a:t>We pay </a:t>
            </a:r>
            <a:r>
              <a:rPr lang="en-US" sz="2800" b="1" dirty="0" err="1" smtClean="0">
                <a:latin typeface="Arial Narrow" pitchFamily="34" charset="0"/>
              </a:rPr>
              <a:t>honour</a:t>
            </a:r>
            <a:r>
              <a:rPr lang="en-US" sz="2800" b="1" dirty="0" smtClean="0">
                <a:latin typeface="Arial Narrow" pitchFamily="34" charset="0"/>
              </a:rPr>
              <a:t> to the language martyrs. 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5" name="Picture 2" descr="C:\Users\DOEL\Desktop\21 feb\IMG_20140221_072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38146"/>
            <a:ext cx="3644340" cy="278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2707783" y="49265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erlin Sans FB Demi" pitchFamily="34" charset="0"/>
              </a:rPr>
              <a:t>Vocabularies</a:t>
            </a:r>
            <a:endParaRPr lang="en-US" sz="3600" b="1" u="sng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1" y="2216159"/>
            <a:ext cx="2514600" cy="9541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To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refuse to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obey.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48" y="4520625"/>
            <a:ext cx="710738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ym typeface="Wingdings"/>
              </a:rPr>
              <a:t>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We should not defy the law of our country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742" y="2240928"/>
            <a:ext cx="1295400" cy="9541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Defy =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EL\Desktop\Dukko pai\sdfgsd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59310"/>
            <a:ext cx="3124200" cy="192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2707783" y="50650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erlin Sans FB Demi" pitchFamily="34" charset="0"/>
              </a:rPr>
              <a:t>Vocabularies</a:t>
            </a:r>
            <a:endParaRPr lang="en-US" sz="3600" b="1" u="sng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16160"/>
            <a:ext cx="3368722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whole, not divided.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16159"/>
            <a:ext cx="2181225" cy="9541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Undivided =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83" y="50650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erlin Sans FB Demi" pitchFamily="34" charset="0"/>
              </a:rPr>
              <a:t>Vocabularies</a:t>
            </a:r>
            <a:endParaRPr lang="en-US" sz="3600" b="1" u="sng" dirty="0">
              <a:latin typeface="Berlin Sans FB Demi" pitchFamily="34" charset="0"/>
            </a:endParaRPr>
          </a:p>
        </p:txBody>
      </p:sp>
      <p:pic>
        <p:nvPicPr>
          <p:cNvPr id="5" name="Picture 2" descr="C:\Users\DOEL\Desktop\Sohid minar\52=jolj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824834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926743" y="4101405"/>
            <a:ext cx="730285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ym typeface="Wingdings"/>
              </a:rPr>
              <a:t>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Mohammad Ali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Zinnah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declared that Urdu would be the only official language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undivided Pakistan.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8341" y="760684"/>
            <a:ext cx="5791200" cy="707886"/>
            <a:chOff x="1618341" y="1120914"/>
            <a:chExt cx="5791200" cy="707886"/>
          </a:xfrm>
          <a:solidFill>
            <a:srgbClr val="00B050"/>
          </a:solidFill>
        </p:grpSpPr>
        <p:sp>
          <p:nvSpPr>
            <p:cNvPr id="3" name="Oval 2"/>
            <p:cNvSpPr/>
            <p:nvPr/>
          </p:nvSpPr>
          <p:spPr>
            <a:xfrm>
              <a:off x="1618341" y="1120914"/>
              <a:ext cx="57912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1120914"/>
              <a:ext cx="43434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Individual works</a:t>
              </a:r>
              <a:endParaRPr lang="en-US" sz="4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1742" y="2667000"/>
            <a:ext cx="7195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(a) What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language do you speak?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we observe 21 February as the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International Mother Language Day?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(c) What did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Zinnah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declare in a public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meeting in 1948?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284" y="1828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aettenschweiler" pitchFamily="34" charset="0"/>
                <a:cs typeface="Aharoni" pitchFamily="2" charset="-79"/>
              </a:rPr>
              <a:t>Give short answer to the following questions.</a:t>
            </a:r>
            <a:endParaRPr lang="en-US" sz="4000" dirty="0">
              <a:latin typeface="Haettenschweiler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78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2855" y="500428"/>
            <a:ext cx="5791200" cy="1614714"/>
            <a:chOff x="1618341" y="1091885"/>
            <a:chExt cx="5791200" cy="161471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1618341" y="1091885"/>
              <a:ext cx="5791200" cy="1614714"/>
            </a:xfrm>
            <a:prstGeom prst="ellipse">
              <a:avLst/>
            </a:pr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1303665"/>
              <a:ext cx="43434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u="sng" dirty="0" smtClean="0">
                  <a:solidFill>
                    <a:schemeClr val="bg1"/>
                  </a:solidFill>
                  <a:latin typeface="Berlin Sans FB Demi" pitchFamily="34" charset="0"/>
                  <a:cs typeface="Aharoni" pitchFamily="2" charset="-79"/>
                </a:rPr>
                <a:t>Individual works</a:t>
              </a:r>
            </a:p>
            <a:p>
              <a:pPr algn="ctr"/>
              <a:r>
                <a:rPr lang="en-US" sz="40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Answer</a:t>
              </a:r>
              <a:endParaRPr lang="en-US" sz="4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1742" y="2535405"/>
            <a:ext cx="7347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Both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We speak in Bangla.</a:t>
            </a: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(b) The UNESCO has proclaimed  21 February  as</a:t>
            </a:r>
          </a:p>
          <a:p>
            <a:pPr algn="just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the International Mother Language Day in 1999.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So we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obserbe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21 February as International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Mother language Day.</a:t>
            </a:r>
          </a:p>
          <a:p>
            <a:pPr algn="just"/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(c)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Zinnah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declared  in a public meeting in 1948 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that Urdu would be the only official language 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of Pakistan.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79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6" y="0"/>
            <a:ext cx="9126930" cy="6858000"/>
            <a:chOff x="2556" y="0"/>
            <a:chExt cx="9126930" cy="6858000"/>
          </a:xfrm>
        </p:grpSpPr>
        <p:sp>
          <p:nvSpPr>
            <p:cNvPr id="3" name="Rectangle 2"/>
            <p:cNvSpPr/>
            <p:nvPr/>
          </p:nvSpPr>
          <p:spPr>
            <a:xfrm>
              <a:off x="2556" y="0"/>
              <a:ext cx="9126930" cy="6858000"/>
            </a:xfrm>
            <a:prstGeom prst="rect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283768" y="87084"/>
              <a:ext cx="8569410" cy="983345"/>
            </a:xfrm>
            <a:prstGeom prst="rect">
              <a:avLst/>
            </a:prstGeom>
            <a:gradFill flip="none" rotWithShape="1">
              <a:gsLst>
                <a:gs pos="0">
                  <a:srgbClr val="CC00FF">
                    <a:shade val="30000"/>
                    <a:satMod val="115000"/>
                  </a:srgbClr>
                </a:gs>
                <a:gs pos="50000">
                  <a:srgbClr val="CC00FF">
                    <a:shade val="67500"/>
                    <a:satMod val="115000"/>
                  </a:srgbClr>
                </a:gs>
                <a:gs pos="100000">
                  <a:srgbClr val="CC0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 cap="all" spc="3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ump Demi Bold LET" pitchFamily="2" charset="0"/>
                  <a:cs typeface="MV Boli" pitchFamily="2" charset="0"/>
                </a:rPr>
                <a:t>Match the words with their  meanings.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mp Demi Bold LET" pitchFamily="2" charset="0"/>
                <a:cs typeface="MV Boli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8675" y="1175659"/>
              <a:ext cx="8564502" cy="5453741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>
              <a:off x="288675" y="3902530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8675" y="2438400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3770" y="1781628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3770" y="3167742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3770" y="5257800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8675" y="4572000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3770" y="5943600"/>
              <a:ext cx="8564502" cy="0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1175659"/>
              <a:ext cx="0" cy="5453741"/>
            </a:xfrm>
            <a:prstGeom prst="line">
              <a:avLst/>
            </a:prstGeom>
            <a:ln w="571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632741" y="1809168"/>
            <a:ext cx="445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to have a particular effect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2825" y="2451426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 to refuse to obey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44048" y="3191652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(c)  to give in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3917756"/>
            <a:ext cx="602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 the ability to keep increasing or developing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5232" y="4535008"/>
            <a:ext cx="596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 an act to show respect or admiration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7884" y="5290458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(f)  the most exciting point in 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4151" y="5943600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to ban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1812795"/>
            <a:ext cx="171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Tribute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974" y="2489202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 climax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7" y="3185886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(c)  outlaw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396240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(d)  defy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9056" y="4601028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 Provoke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3658" y="5290458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(f)  relent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458" y="5990772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(g)  momentum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630" y="1175658"/>
            <a:ext cx="1201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31643" y="1113972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Meanings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14400" y="2258445"/>
            <a:ext cx="1799778" cy="2604193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9" idx="1"/>
          </p:cNvCxnSpPr>
          <p:nvPr/>
        </p:nvCxnSpPr>
        <p:spPr>
          <a:xfrm>
            <a:off x="914400" y="2974646"/>
            <a:ext cx="1763484" cy="2577422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400" y="3709106"/>
            <a:ext cx="1749751" cy="2496104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105437" y="2875298"/>
            <a:ext cx="1561563" cy="1295400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65150" y="2193134"/>
            <a:ext cx="1881679" cy="4012076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53037" y="4263357"/>
            <a:ext cx="1851849" cy="693802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65150" y="3599543"/>
            <a:ext cx="2473136" cy="1952525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43000"/>
            <a:ext cx="25537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  <a:latin typeface="Bauhaus 93" pitchFamily="82" charset="0"/>
                <a:cs typeface="Aharoni" pitchFamily="2" charset="-79"/>
                <a:sym typeface="Wingdings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auhaus 93" pitchFamily="82" charset="0"/>
                <a:cs typeface="Aharoni" pitchFamily="2" charset="-79"/>
                <a:sym typeface="Wingdings"/>
              </a:rPr>
              <a:t>EVALUATION</a:t>
            </a:r>
            <a:endParaRPr lang="en-US" sz="32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825" y="2725391"/>
            <a:ext cx="722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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Ans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The declaration raised a storm of protest in East Pakistan. It continued non-stop.  The government banned all types of public meeting.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5246" y="1791985"/>
            <a:ext cx="694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 happened when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declard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the only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official language of  Pakistan?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34491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 pitchFamily="34" charset="0"/>
              </a:rPr>
              <a:t>Time: 7 minutes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38353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 pitchFamily="34" charset="0"/>
              </a:rPr>
              <a:t>Time: 7 minutes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825" y="4083784"/>
            <a:ext cx="7071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2. Choose the best answer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Q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The police opened fire on the students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………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buAutoNum type="roman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Dhaka Medical College   ii) Dhaka University.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iii)  Dhaka Dental College     iv) Dhaka College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3812" y="4942934"/>
            <a:ext cx="2773788" cy="399144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37886"/>
            <a:ext cx="8853715" cy="6553200"/>
            <a:chOff x="36288" y="137886"/>
            <a:chExt cx="9049656" cy="6553200"/>
          </a:xfrm>
        </p:grpSpPr>
        <p:sp>
          <p:nvSpPr>
            <p:cNvPr id="3" name="Rectangle 2"/>
            <p:cNvSpPr/>
            <p:nvPr/>
          </p:nvSpPr>
          <p:spPr>
            <a:xfrm>
              <a:off x="36288" y="137886"/>
              <a:ext cx="9049656" cy="6553200"/>
            </a:xfrm>
            <a:prstGeom prst="rect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04021" y="1682654"/>
              <a:ext cx="2414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erlin Sans FB Demi" pitchFamily="34" charset="0"/>
                </a:rPr>
                <a:t>What happened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658" y="2418154"/>
              <a:ext cx="106680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1947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0912" y="5294196"/>
              <a:ext cx="106680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1952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286" y="3658738"/>
              <a:ext cx="106680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1948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225" y="1709058"/>
              <a:ext cx="931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erlin Sans FB Demi" pitchFamily="34" charset="0"/>
                </a:rPr>
                <a:t> Time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574" y="1600200"/>
              <a:ext cx="8483598" cy="48006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00200" y="1600200"/>
              <a:ext cx="0" cy="4800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12060" y="4825998"/>
              <a:ext cx="851262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12060" y="3258456"/>
              <a:ext cx="851262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06335" y="2256972"/>
              <a:ext cx="851262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354177" y="839168"/>
            <a:ext cx="4358887" cy="64633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erlin Sans FB Demi" pitchFamily="34" charset="0"/>
              </a:rPr>
              <a:t>Complete the chart :</a:t>
            </a:r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032" y="233421"/>
            <a:ext cx="255377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  <a:latin typeface="Bauhaus 93" pitchFamily="82" charset="0"/>
                <a:cs typeface="Aharoni" pitchFamily="2" charset="-79"/>
                <a:sym typeface="Wingdings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auhaus 93" pitchFamily="82" charset="0"/>
                <a:cs typeface="Aharoni" pitchFamily="2" charset="-79"/>
                <a:sym typeface="Wingdings"/>
              </a:rPr>
              <a:t>EVALUATION</a:t>
            </a:r>
            <a:endParaRPr lang="en-US" sz="32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86000"/>
            <a:ext cx="5902036" cy="762000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Pakistan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India became independent.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9772" y="3499084"/>
            <a:ext cx="6720114" cy="1056968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Mohammad Ali Zinnah declared that Urdu would be the only official language of Pakistan at a public meeting in Dhaka.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28800" y="5031348"/>
                <a:ext cx="6691086" cy="1143000"/>
              </a:xfrm>
              <a:prstGeom prst="rect">
                <a:avLst/>
              </a:prstGeom>
              <a:noFill/>
              <a:ln w="57150"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MS Gothic" pitchFamily="49" charset="-128"/>
                    <a:cs typeface="Times New Roman" pitchFamily="18" charset="0"/>
                  </a:rPr>
                  <a:t> The students of Dhaka University brought out a procession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itchFamily="49" charset="-128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MS Gothic" pitchFamily="49" charset="-128"/>
                            <a:cs typeface="Times New Roman" pitchFamily="18" charset="0"/>
                          </a:rPr>
                          <m:t>21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MS Gothic" pitchFamily="49" charset="-128"/>
                            <a:cs typeface="Times New Roman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MS Gothic" pitchFamily="49" charset="-128"/>
                    <a:cs typeface="Times New Roman" pitchFamily="18" charset="0"/>
                  </a:rPr>
                  <a:t>February 1952.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ea typeface="MS Gothic" pitchFamily="49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031348"/>
                <a:ext cx="6691086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1366" r="-1366"/>
                </a:stretch>
              </a:blipFill>
              <a:ln w="57150"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4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5" y="1132764"/>
            <a:ext cx="5677469" cy="36439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Edited by: 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Md.Firoj</a:t>
            </a:r>
            <a:r>
              <a:rPr lang="en-US" sz="3200" dirty="0" smtClean="0">
                <a:solidFill>
                  <a:srgbClr val="7030A0"/>
                </a:solidFill>
              </a:rPr>
              <a:t> Hossain 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Asst.Teacher</a:t>
            </a:r>
            <a:r>
              <a:rPr lang="en-US" sz="3200" dirty="0" smtClean="0">
                <a:solidFill>
                  <a:srgbClr val="7030A0"/>
                </a:solidFill>
              </a:rPr>
              <a:t>(Social Science)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Subrajpur</a:t>
            </a:r>
            <a:r>
              <a:rPr lang="en-US" sz="3200" dirty="0" smtClean="0">
                <a:solidFill>
                  <a:srgbClr val="7030A0"/>
                </a:solidFill>
              </a:rPr>
              <a:t> High School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Patnitola,Naogaon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Mob.no-01716697972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E-mail:firojpatnitola@gmail.com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023" y="3518931"/>
                <a:ext cx="83660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Rounded MT Bold" pitchFamily="34" charset="0"/>
                    <a:sym typeface="Wingdings"/>
                  </a:rPr>
                  <a:t> </a:t>
                </a:r>
                <a:r>
                  <a:rPr lang="en-US" sz="2800" dirty="0" smtClean="0">
                    <a:latin typeface="Arial Rounded MT Bold" pitchFamily="34" charset="0"/>
                  </a:rPr>
                  <a:t>Write a paragraph 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21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 Rounded MT Bold" pitchFamily="34" charset="0"/>
                  </a:rPr>
                  <a:t> February’ .(15 sentences)</a:t>
                </a:r>
                <a:endParaRPr lang="en-US" sz="28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3" y="3518931"/>
                <a:ext cx="8366077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5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gular Pentagon 6"/>
          <p:cNvSpPr/>
          <p:nvPr/>
        </p:nvSpPr>
        <p:spPr>
          <a:xfrm>
            <a:off x="2831907" y="675200"/>
            <a:ext cx="2886503" cy="2320118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9" name="Straight Connector 8"/>
          <p:cNvCxnSpPr>
            <a:stCxn id="7" idx="1"/>
            <a:endCxn id="7" idx="5"/>
          </p:cNvCxnSpPr>
          <p:nvPr/>
        </p:nvCxnSpPr>
        <p:spPr>
          <a:xfrm>
            <a:off x="2831910" y="1561404"/>
            <a:ext cx="28864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53134" y="1064525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Home 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8305" y="1948485"/>
            <a:ext cx="117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9696" y="2967335"/>
            <a:ext cx="5282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all 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tudent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2715" y="2392530"/>
            <a:ext cx="4340685" cy="3246269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274320" indent="-274320" algn="ctr">
              <a:spcBef>
                <a:spcPts val="600"/>
              </a:spcBef>
            </a:pPr>
            <a:r>
              <a:rPr lang="en-US" sz="4400" b="1" dirty="0" smtClean="0">
                <a:solidFill>
                  <a:srgbClr val="009900"/>
                </a:solidFill>
                <a:latin typeface="Times New Roman" pitchFamily="18" charset="0"/>
                <a:cs typeface="NikoshBAN" pitchFamily="2" charset="0"/>
              </a:rPr>
              <a:t>Abdul </a:t>
            </a:r>
            <a:r>
              <a:rPr lang="en-US" sz="4400" b="1" dirty="0" err="1" smtClean="0">
                <a:solidFill>
                  <a:srgbClr val="009900"/>
                </a:solidFill>
                <a:latin typeface="Times New Roman" pitchFamily="18" charset="0"/>
                <a:cs typeface="NikoshBAN" pitchFamily="2" charset="0"/>
              </a:rPr>
              <a:t>Mannan</a:t>
            </a:r>
            <a:endParaRPr lang="en-US" sz="4400" b="1" dirty="0" smtClean="0">
              <a:solidFill>
                <a:srgbClr val="009900"/>
              </a:solidFill>
              <a:latin typeface="Times New Roman" pitchFamily="18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Senior Assistant Teacher</a:t>
            </a:r>
            <a:endParaRPr lang="bn-BD" sz="2800" dirty="0">
              <a:solidFill>
                <a:srgbClr val="0000FF"/>
              </a:solidFill>
              <a:latin typeface="Mongolian Baiti" pitchFamily="66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Ataturk Model High School.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Mobile: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01816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83 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abdulmannanamhs@gmail.com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2000" dirty="0" smtClean="0">
              <a:latin typeface="Times New Roman" pitchFamily="18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1904" y="434387"/>
            <a:ext cx="4262908" cy="1167518"/>
            <a:chOff x="2301904" y="434387"/>
            <a:chExt cx="4262908" cy="1167518"/>
          </a:xfrm>
        </p:grpSpPr>
        <p:sp>
          <p:nvSpPr>
            <p:cNvPr id="2" name="Oval 1"/>
            <p:cNvSpPr/>
            <p:nvPr/>
          </p:nvSpPr>
          <p:spPr>
            <a:xfrm>
              <a:off x="2301904" y="434387"/>
              <a:ext cx="4262908" cy="11675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4662" y="566709"/>
              <a:ext cx="3581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itchFamily="82" charset="0"/>
                </a:rPr>
                <a:t>Introduction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endParaRPr>
            </a:p>
          </p:txBody>
        </p:sp>
      </p:grpSp>
      <p:pic>
        <p:nvPicPr>
          <p:cNvPr id="1026" name="Picture 2" descr="D: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1" y="2391893"/>
            <a:ext cx="2574285" cy="3260761"/>
          </a:xfrm>
          <a:prstGeom prst="rect">
            <a:avLst/>
          </a:prstGeom>
          <a:noFill/>
          <a:ln w="952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3658" y="1921697"/>
            <a:ext cx="4876800" cy="4462760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Class : Nine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English for Today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3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Lesson :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Time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Minutes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Date :  </a:t>
            </a:r>
            <a:r>
              <a:rPr lang="en-US" sz="32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25/ 03/ 2020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6594" y="408716"/>
            <a:ext cx="6130551" cy="1152794"/>
            <a:chOff x="2426595" y="242455"/>
            <a:chExt cx="4262908" cy="1167518"/>
          </a:xfrm>
        </p:grpSpPr>
        <p:sp>
          <p:nvSpPr>
            <p:cNvPr id="6" name="Oval 5"/>
            <p:cNvSpPr/>
            <p:nvPr/>
          </p:nvSpPr>
          <p:spPr>
            <a:xfrm>
              <a:off x="2426595" y="242455"/>
              <a:ext cx="4262908" cy="11675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6595" y="427638"/>
              <a:ext cx="3898742" cy="79691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itchFamily="82" charset="0"/>
                </a:rPr>
                <a:t>Lesson Introduction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0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717" y="3023015"/>
            <a:ext cx="451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1.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Ans: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Minar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3529" y="2525648"/>
            <a:ext cx="467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What’s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picture about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1574" y="3511516"/>
            <a:ext cx="3268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Why was it built?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33" y="3905246"/>
            <a:ext cx="938965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Symbol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sacrifices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martyrs for the rightful place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Bangla.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92072" y="183985"/>
            <a:ext cx="6032310" cy="2348346"/>
            <a:chOff x="3429736" y="1527720"/>
            <a:chExt cx="2314575" cy="2119700"/>
          </a:xfrm>
        </p:grpSpPr>
        <p:pic>
          <p:nvPicPr>
            <p:cNvPr id="8" name="Picture 2" descr="C:\Users\DOEL\Desktop\Sohid minar\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736" y="1527720"/>
              <a:ext cx="2314575" cy="159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29736" y="3124200"/>
              <a:ext cx="2314575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MS PGothic" pitchFamily="34" charset="-128"/>
                  <a:ea typeface="MS PGothic" pitchFamily="34" charset="-128"/>
                </a:rPr>
                <a:t> 21</a:t>
              </a:r>
              <a:r>
                <a:rPr lang="en-US" sz="2800" b="1" dirty="0" smtClean="0">
                  <a:solidFill>
                    <a:srgbClr val="FF0000"/>
                  </a:solidFill>
                  <a:latin typeface="Constantia" pitchFamily="18" charset="0"/>
                </a:rPr>
                <a:t> February</a:t>
              </a:r>
              <a:endParaRPr lang="en-US" sz="2800" b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5552" y="5463505"/>
                <a:ext cx="7797254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 smtClean="0">
                    <a:cs typeface="Times New Roman" pitchFamily="18" charset="0"/>
                  </a:rPr>
                  <a:t>3. </a:t>
                </a:r>
                <a:r>
                  <a:rPr lang="en-US" sz="2800" b="1" dirty="0">
                    <a:cs typeface="Times New Roman" pitchFamily="18" charset="0"/>
                    <a:sym typeface="Wingdings"/>
                  </a:rPr>
                  <a:t> </a:t>
                </a:r>
                <a:r>
                  <a:rPr lang="en-US" sz="2800" b="1" dirty="0" err="1" smtClean="0">
                    <a:cs typeface="Times New Roman" pitchFamily="18" charset="0"/>
                  </a:rPr>
                  <a:t>Ans</a:t>
                </a:r>
                <a:r>
                  <a:rPr lang="en-US" sz="2800" b="1" dirty="0">
                    <a:cs typeface="Times New Roman" pitchFamily="18" charset="0"/>
                  </a:rPr>
                  <a:t>:</a:t>
                </a:r>
                <a:r>
                  <a:rPr lang="en-US" sz="2800" b="1" dirty="0" smtClean="0">
                    <a:cs typeface="Times New Roman" pitchFamily="18" charset="0"/>
                  </a:rPr>
                  <a:t> 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  <m:t>𝟐𝟏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cs typeface="Times New Roman" pitchFamily="18" charset="0"/>
                  </a:rPr>
                  <a:t>  </a:t>
                </a:r>
                <a:r>
                  <a:rPr lang="en-US" sz="28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February </a:t>
                </a:r>
                <a:r>
                  <a:rPr lang="en-US" sz="2800" b="1" dirty="0">
                    <a:solidFill>
                      <a:prstClr val="black"/>
                    </a:solidFill>
                    <a:cs typeface="Times New Roman" pitchFamily="18" charset="0"/>
                  </a:rPr>
                  <a:t>is a red letter day</a:t>
                </a:r>
                <a:r>
                  <a:rPr lang="en-US" sz="2800" b="1" dirty="0" smtClean="0">
                    <a:cs typeface="Times New Roman" pitchFamily="18" charset="0"/>
                  </a:rPr>
                  <a:t> of</a:t>
                </a:r>
              </a:p>
              <a:p>
                <a:pPr lvl="0"/>
                <a:r>
                  <a:rPr lang="en-US" sz="2800" b="1" dirty="0"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cs typeface="Times New Roman" pitchFamily="18" charset="0"/>
                  </a:rPr>
                  <a:t>      International </a:t>
                </a:r>
                <a:r>
                  <a:rPr lang="en-US" sz="2800" b="1" dirty="0">
                    <a:cs typeface="Times New Roman" pitchFamily="18" charset="0"/>
                  </a:rPr>
                  <a:t>Mother </a:t>
                </a:r>
                <a:r>
                  <a:rPr lang="en-US" sz="2800" b="1" dirty="0" smtClean="0">
                    <a:cs typeface="Times New Roman" pitchFamily="18" charset="0"/>
                  </a:rPr>
                  <a:t> Language Day.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52" y="5463505"/>
                <a:ext cx="7797254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2" t="-5096" b="-19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05552" y="4854056"/>
                <a:ext cx="7455195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B050"/>
                    </a:solidFill>
                    <a:cs typeface="Times New Roman" pitchFamily="18" charset="0"/>
                    <a:sym typeface="Wingdings"/>
                  </a:rPr>
                  <a:t>3.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  <m:t>𝟐𝟏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cs typeface="Times New Roman" pitchFamily="18" charset="0"/>
                  </a:rPr>
                  <a:t>  February is a red letter day?</a:t>
                </a:r>
                <a:endParaRPr lang="en-US" sz="2800" dirty="0">
                  <a:solidFill>
                    <a:srgbClr val="00B05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52" y="4854056"/>
                <a:ext cx="7455195" cy="545086"/>
              </a:xfrm>
              <a:prstGeom prst="rect">
                <a:avLst/>
              </a:prstGeom>
              <a:blipFill rotWithShape="0">
                <a:blip r:embed="rId4"/>
                <a:stretch>
                  <a:fillRect l="-171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53" y="120180"/>
            <a:ext cx="601286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ras Demi ITC" pitchFamily="34" charset="0"/>
              </a:rPr>
              <a:t>Look at the </a:t>
            </a:r>
            <a:r>
              <a:rPr lang="en-US" sz="3600" b="1" dirty="0" smtClean="0">
                <a:solidFill>
                  <a:schemeClr val="bg1"/>
                </a:solidFill>
                <a:latin typeface="Eras Demi ITC" pitchFamily="34" charset="0"/>
              </a:rPr>
              <a:t>picture</a:t>
            </a:r>
            <a:r>
              <a:rPr lang="en-US" sz="3600" b="1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Eras Demi ITC" pitchFamily="34" charset="0"/>
              </a:rPr>
              <a:t>below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6513"/>
            <a:ext cx="4375671" cy="291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5" y="766511"/>
            <a:ext cx="4375671" cy="291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238"/>
            <a:ext cx="4488885" cy="300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5" y="3730337"/>
            <a:ext cx="4375671" cy="2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14267"/>
            <a:ext cx="780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International Mother Language Day-1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15108" y="1011263"/>
            <a:ext cx="5943600" cy="3604592"/>
            <a:chOff x="1600200" y="1313541"/>
            <a:chExt cx="5943600" cy="36045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313541"/>
              <a:ext cx="5943600" cy="3604592"/>
            </a:xfrm>
            <a:prstGeom prst="round2DiagRect">
              <a:avLst>
                <a:gd name="adj1" fmla="val 16667"/>
                <a:gd name="adj2" fmla="val 13712"/>
              </a:avLst>
            </a:prstGeom>
            <a:ln w="88900" cap="sq">
              <a:solidFill>
                <a:schemeClr val="tx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000172" y="1705426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Eras Demi ITC" pitchFamily="34" charset="0"/>
                </a:rPr>
                <a:t>21 February</a:t>
              </a:r>
              <a:endParaRPr lang="en-US" sz="2800" b="1" dirty="0">
                <a:solidFill>
                  <a:srgbClr val="FF0000"/>
                </a:solidFill>
                <a:latin typeface="Eras Demi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221" y="292844"/>
            <a:ext cx="525780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Rockwell Extra Bold" pitchFamily="18" charset="0"/>
                <a:cs typeface="NikoshBAN" pitchFamily="2" charset="0"/>
              </a:rPr>
              <a:t>Learning </a:t>
            </a:r>
            <a:r>
              <a:rPr lang="en-US" sz="3200" dirty="0">
                <a:solidFill>
                  <a:srgbClr val="FFFF00"/>
                </a:solidFill>
                <a:latin typeface="Rockwell Extra Bold" pitchFamily="18" charset="0"/>
                <a:cs typeface="NikoshBAN" pitchFamily="2" charset="0"/>
              </a:rPr>
              <a:t>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082" y="2390632"/>
            <a:ext cx="8090078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800" b="1" dirty="0" smtClean="0">
                <a:latin typeface="Arial Black" pitchFamily="34" charset="0"/>
              </a:rPr>
              <a:t> 1 </a:t>
            </a:r>
            <a:r>
              <a:rPr lang="en-US" sz="2800" b="1" dirty="0">
                <a:latin typeface="Arial Black" pitchFamily="34" charset="0"/>
              </a:rPr>
              <a:t>. S</a:t>
            </a:r>
            <a:r>
              <a:rPr lang="en-US" sz="2800" b="1" dirty="0" smtClean="0">
                <a:latin typeface="Arial Black" pitchFamily="34" charset="0"/>
              </a:rPr>
              <a:t>peaking skill through talking about</a:t>
            </a:r>
          </a:p>
          <a:p>
            <a:pPr marL="0" lvl="1" algn="just"/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     21 February. 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935" y="5084886"/>
            <a:ext cx="8062784" cy="138499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lvl="1" indent="-403225" algn="just"/>
            <a:r>
              <a:rPr lang="en-US" sz="2800" b="1" dirty="0" smtClean="0">
                <a:latin typeface="Arial Black" pitchFamily="34" charset="0"/>
              </a:rPr>
              <a:t>3. Reading  skill   through  matching information with  pictures  and filling an extract with words kept in a box.   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35" y="3601591"/>
            <a:ext cx="795437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lvl="1" indent="-403225" algn="just"/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Ask  and  answer </a:t>
            </a: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questions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 and  give </a:t>
            </a: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opinions in  a logical sequence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60" y="1081157"/>
            <a:ext cx="8898339" cy="954107"/>
          </a:xfrm>
          <a:prstGeom prst="rect">
            <a:avLst/>
          </a:prstGeom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After  studied </a:t>
            </a:r>
            <a:r>
              <a:rPr lang="en-US" sz="28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this lesson, </a:t>
            </a:r>
            <a:r>
              <a:rPr lang="en-US" sz="2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students will </a:t>
            </a:r>
            <a:r>
              <a:rPr lang="en-US" sz="28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be able </a:t>
            </a:r>
            <a:r>
              <a:rPr lang="en-US" sz="2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to </a:t>
            </a:r>
            <a:r>
              <a:rPr lang="en-US" sz="2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  <a:sym typeface="Wingdings"/>
              </a:rPr>
              <a:t>---</a:t>
            </a:r>
            <a:endParaRPr lang="en-US" sz="28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8057" y="-65316"/>
            <a:ext cx="10635072" cy="6836833"/>
            <a:chOff x="29028" y="79830"/>
            <a:chExt cx="9067800" cy="7239260"/>
          </a:xfrm>
        </p:grpSpPr>
        <p:sp>
          <p:nvSpPr>
            <p:cNvPr id="3" name="Rectangle 2"/>
            <p:cNvSpPr/>
            <p:nvPr/>
          </p:nvSpPr>
          <p:spPr>
            <a:xfrm>
              <a:off x="29028" y="79830"/>
              <a:ext cx="9067800" cy="6705599"/>
            </a:xfrm>
            <a:prstGeom prst="rect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526" y="182038"/>
              <a:ext cx="8610598" cy="7137052"/>
              <a:chOff x="982457" y="807456"/>
              <a:chExt cx="6585356" cy="5597096"/>
            </a:xfrm>
            <a:solidFill>
              <a:srgbClr val="9933FF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982457" y="807456"/>
                <a:ext cx="6585356" cy="5597096"/>
              </a:xfrm>
              <a:prstGeom prst="rect">
                <a:avLst/>
              </a:prstGeom>
              <a:solidFill>
                <a:srgbClr val="9999FF"/>
              </a:solidFill>
              <a:ln w="38100">
                <a:solidFill>
                  <a:schemeClr val="bg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just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February is a memorable day in our national history. We observe the day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every year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as International Mother Language Day. The day is a national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holiday. On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this day, we pay tribute to the martyrs who laid down their lives to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establish Bangla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as a state language in undivided Pakistan in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1952.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This is known as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Language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Movement.</a:t>
                </a:r>
              </a:p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The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seed of the Language Movement was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sown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March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1948 when Mohammad Ali Zinnah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the then Governor General of Pakistan, at a public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meeting in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Dhaka declared that Urdu would be the only official language of Pakistan.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declaration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raised a storm of protest in the eastern part of the country.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protest continued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non-stop, gathering momentum day by day. It turned into a movement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reached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its climax in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1952.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government outlawed all sorts of public meetings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rallies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to prevent it.</a:t>
                </a:r>
              </a:p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The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students of Dhaka University defied the law and they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brought out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peaceful protest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procession on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February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1952.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When the procession reached near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Dhaka Medical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College, the police opened fire on the students, killing Salam, Rafiq,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Barkat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Jabbar. This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kindled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sparks of independent movement of Bangladesh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90239" y="904452"/>
                <a:ext cx="2776659" cy="304800"/>
              </a:xfrm>
              <a:prstGeom prst="rect">
                <a:avLst/>
              </a:prstGeom>
              <a:solidFill>
                <a:srgbClr val="FF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latin typeface="Rockwell Extra Bold" pitchFamily="18" charset="0"/>
                    <a:cs typeface="NikoshBAN" pitchFamily="2" charset="0"/>
                  </a:rPr>
                  <a:t>A.Read</a:t>
                </a:r>
                <a:r>
                  <a:rPr lang="en-US" sz="2400" b="1" dirty="0" smtClean="0">
                    <a:latin typeface="Rockwell Extra Bold" pitchFamily="18" charset="0"/>
                    <a:cs typeface="NikoshBAN" pitchFamily="2" charset="0"/>
                  </a:rPr>
                  <a:t>  the  text</a:t>
                </a:r>
                <a:endParaRPr lang="en-US" sz="2400" dirty="0">
                  <a:latin typeface="Rockwell Extra Bold" pitchFamily="18" charset="0"/>
                  <a:cs typeface="NikoshBAN" pitchFamily="2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68489" y="-113592"/>
            <a:ext cx="732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International Mother Language Day-1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8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644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MS Gothic</vt:lpstr>
      <vt:lpstr>MS PGothic</vt:lpstr>
      <vt:lpstr>Aharoni</vt:lpstr>
      <vt:lpstr>Arial</vt:lpstr>
      <vt:lpstr>Arial Black</vt:lpstr>
      <vt:lpstr>Arial Narrow</vt:lpstr>
      <vt:lpstr>Arial Rounded MT Bold</vt:lpstr>
      <vt:lpstr>Bauhaus 93</vt:lpstr>
      <vt:lpstr>Berlin Sans FB Demi</vt:lpstr>
      <vt:lpstr>Calibri</vt:lpstr>
      <vt:lpstr>Cambria Math</vt:lpstr>
      <vt:lpstr>Constantia</vt:lpstr>
      <vt:lpstr>Eras Demi ITC</vt:lpstr>
      <vt:lpstr>Haettenschweiler</vt:lpstr>
      <vt:lpstr>Mongolian Baiti</vt:lpstr>
      <vt:lpstr>MV Boli</vt:lpstr>
      <vt:lpstr>NikoshBAN</vt:lpstr>
      <vt:lpstr>Pump Demi Bold LET</vt:lpstr>
      <vt:lpstr>Rockwell Extra Bold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74</cp:revision>
  <dcterms:created xsi:type="dcterms:W3CDTF">2014-07-02T12:36:08Z</dcterms:created>
  <dcterms:modified xsi:type="dcterms:W3CDTF">2020-03-31T13:59:17Z</dcterms:modified>
</cp:coreProperties>
</file>