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60" r:id="rId5"/>
    <p:sldId id="271" r:id="rId6"/>
    <p:sldId id="259" r:id="rId7"/>
    <p:sldId id="261" r:id="rId8"/>
    <p:sldId id="262" r:id="rId9"/>
    <p:sldId id="272" r:id="rId10"/>
    <p:sldId id="270" r:id="rId11"/>
    <p:sldId id="274" r:id="rId12"/>
    <p:sldId id="266" r:id="rId13"/>
    <p:sldId id="267" r:id="rId14"/>
    <p:sldId id="27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F2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FA754-D5C3-4E66-96A6-867B257F58DC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FA754-D5C3-4E66-96A6-867B257F58DC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31-Mar-20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84094"/>
            <a:ext cx="11228294" cy="6131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7429" y="1118224"/>
            <a:ext cx="7101624" cy="1985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115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সবাইকে</a:t>
            </a:r>
            <a:r>
              <a:rPr lang="bn-IN" sz="115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 </a:t>
            </a:r>
            <a:r>
              <a:rPr lang="bn-BD" sz="115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স্বাগতম</a:t>
            </a:r>
            <a:endParaRPr lang="en-US" sz="8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3235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y diagram for lens maker s formula using concex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57" y="870857"/>
            <a:ext cx="6068143" cy="395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images.tutorvista.com/contentimages/physics_12/content/us/class12physics/chapter09/images/img1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3" y="1285972"/>
            <a:ext cx="5351824" cy="115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tutorvista.com/contentimages/physics_12/content/us/class12physics/chapter09/images/img17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2728685"/>
            <a:ext cx="6110514" cy="105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ages.tutorvista.com/contentimages/physics_12/content/us/class12physics/chapter09/images/img18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2" y="3969899"/>
            <a:ext cx="5241379" cy="1265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tutorvista.com/contentimages/physics_12/content/us/class12physics/chapter09/images/img18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3" y="5659350"/>
            <a:ext cx="5355771" cy="101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mages.tutorvista.com/contentimages/physics_12/content/us/class12physics/chapter09/images/img18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12" y="5014685"/>
            <a:ext cx="6028888" cy="1639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" y="11880"/>
            <a:ext cx="12192000" cy="76944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লেন্স প্রস্তুতকারকের সমীকরণঃ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7930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201" y="204542"/>
            <a:ext cx="1169851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4171" y="1771614"/>
            <a:ext cx="12017829" cy="477432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 ঘন হতে লঘুতর মাধ্যমে প্রবেশ করলে প্রতিসৃত রশ্মি -</a:t>
            </a:r>
            <a:endParaRPr lang="en-US" sz="4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অভিলম্ব হতে দূরে সরে যায় 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অভিলম্বের নিকটবর্তী হয় 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bn-BD" sz="4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 পরিবর্তন করে না 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ঘ</a:t>
            </a:r>
            <a:r>
              <a:rPr lang="en-US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বিভেদতল ঘেঁষে যায় </a:t>
            </a:r>
            <a:endParaRPr lang="en-US" sz="4600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bn-BD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|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ফার্মাটের</a:t>
            </a:r>
            <a:r>
              <a:rPr kumimoji="0" lang="bn-BD" sz="4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নীতি ব্যাখ্যা করে- 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 </a:t>
            </a:r>
            <a:r>
              <a:rPr lang="bn-BD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প্রতিফলনের সূত্র                    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ii. </a:t>
            </a:r>
            <a:r>
              <a:rPr lang="bn-BD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প্রতিসরনের সূত্র 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iii.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লেন্স প্রস্তুত কারকের সূত্র</a:t>
            </a:r>
            <a:r>
              <a:rPr kumimoji="0" lang="bn-BD" sz="4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bn-BD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নিচের কোনটি</a:t>
            </a:r>
            <a:r>
              <a:rPr kumimoji="0" lang="bn-BD" sz="4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সঠিক? </a:t>
            </a:r>
            <a:endParaRPr kumimoji="0" lang="en-US" sz="4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ii           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iii           </a:t>
            </a:r>
            <a:r>
              <a:rPr lang="bn-BD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ii, </a:t>
            </a: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iii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onnyBanglaMJ" pitchFamily="2" charset="0"/>
              <a:ea typeface="+mn-ea"/>
              <a:cs typeface="TonnyBangl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201" y="204542"/>
            <a:ext cx="1169851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4438226"/>
            <a:ext cx="8911771" cy="1573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সমীকরনটি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8224708"/>
              </p:ext>
            </p:extLst>
          </p:nvPr>
        </p:nvGraphicFramePr>
        <p:xfrm>
          <a:off x="3799685" y="4508959"/>
          <a:ext cx="4332941" cy="870789"/>
        </p:xfrm>
        <a:graphic>
          <a:graphicData uri="http://schemas.openxmlformats.org/presentationml/2006/ole">
            <p:oleObj spid="_x0000_s1094" name="Equation" r:id="rId4" imgW="1206360" imgH="431640" progId="Equation.3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41715" y="2649071"/>
            <a:ext cx="6745392" cy="1304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বিবর্ধন কি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859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8686" y="205334"/>
            <a:ext cx="11829143" cy="10428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2229" y="1545129"/>
            <a:ext cx="11625943" cy="3926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অভিসারী ও অপসারী লেন্স কী ?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 এর ক্ষমতা কিভাবে নির্ণয় করবে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অবতল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 দুরত্ব </a:t>
            </a:r>
            <a:r>
              <a:rPr lang="bn-I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৫০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 হলে লেন্সের 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কত?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3756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12192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বাড়ীর কাজঃ</a:t>
            </a:r>
            <a:endParaRPr kumimoji="0" lang="en-US" sz="9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honar Bangla" pitchFamily="34" charset="0"/>
              <a:ea typeface="+mj-ea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83658"/>
            <a:ext cx="12192000" cy="46474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একটি অণুবীক্ষণ যন্ত্রের অভিলক্ষ্য ও অভিনেত্রের ফোকাস দূরত্ব যথাক্রমে </a:t>
            </a:r>
            <a:r>
              <a:rPr lang="bn-BD" sz="4800" dirty="0" smtClean="0">
                <a:solidFill>
                  <a:schemeClr val="accent2"/>
                </a:solidFill>
                <a:latin typeface="Times New Roman" pitchFamily="18" charset="0"/>
                <a:cs typeface="Shonar Bangla" pitchFamily="34" charset="0"/>
              </a:rPr>
              <a:t>4mm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ও </a:t>
            </a:r>
            <a:r>
              <a:rPr lang="bn-BD" sz="4800" dirty="0" smtClean="0">
                <a:solidFill>
                  <a:schemeClr val="accent2"/>
                </a:solidFill>
                <a:latin typeface="Times New Roman" pitchFamily="18" charset="0"/>
                <a:cs typeface="Shonar Bangla" pitchFamily="34" charset="0"/>
              </a:rPr>
              <a:t>5cm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অভিলক্ষ্য হতে </a:t>
            </a:r>
            <a:r>
              <a:rPr lang="bn-BD" sz="4800" dirty="0" smtClean="0">
                <a:solidFill>
                  <a:schemeClr val="accent2"/>
                </a:solidFill>
                <a:latin typeface="Times New Roman" pitchFamily="18" charset="0"/>
                <a:cs typeface="Shonar Bangla" pitchFamily="34" charset="0"/>
              </a:rPr>
              <a:t>20 cm 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দূরে 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বস্তুর বিম্ব গঠিত হবার পর অভিনেত্র </a:t>
            </a:r>
            <a:r>
              <a:rPr lang="bn-BD" sz="480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হতে </a:t>
            </a:r>
            <a:r>
              <a:rPr lang="bn-BD" sz="4800" smtClean="0">
                <a:solidFill>
                  <a:schemeClr val="accent2"/>
                </a:solidFill>
                <a:latin typeface="Times New Roman" pitchFamily="18" charset="0"/>
                <a:cs typeface="Shonar Bangla" pitchFamily="34" charset="0"/>
              </a:rPr>
              <a:t>25 </a:t>
            </a:r>
            <a:r>
              <a:rPr lang="bn-BD" sz="4800" dirty="0" smtClean="0">
                <a:solidFill>
                  <a:schemeClr val="accent2"/>
                </a:solidFill>
                <a:latin typeface="Times New Roman" pitchFamily="18" charset="0"/>
                <a:cs typeface="Shonar Bangla" pitchFamily="34" charset="0"/>
              </a:rPr>
              <a:t>cm 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দূরে </a:t>
            </a:r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শেষ অলীক বিম্বটি দেখা যায়। </a:t>
            </a:r>
          </a:p>
          <a:p>
            <a:r>
              <a:rPr lang="bn-BD" sz="4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     বিম্বের মোট বিবর্ধন বের কর।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bn-IN" sz="4800" dirty="0" smtClean="0">
              <a:latin typeface="Shonar Bangla" pitchFamily="34" charset="0"/>
              <a:cs typeface="Shonar Bangla" pitchFamily="34" charset="0"/>
            </a:endParaRPr>
          </a:p>
          <a:p>
            <a:endParaRPr lang="bn-IN" sz="28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219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99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017"/>
            <a:ext cx="12192000" cy="4639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4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941294"/>
            <a:ext cx="4089006" cy="46257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6" y="476915"/>
            <a:ext cx="11269276" cy="58970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3651" y="2648198"/>
            <a:ext cx="2626426" cy="316675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/>
          <a:scene3d>
            <a:camera prst="orthographicFront">
              <a:rot lat="21299973" lon="21599991" rev="2159997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0764" y="1650686"/>
            <a:ext cx="6564085" cy="470898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		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†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gvtmvBdzj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Bmjvg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pPr algn="r"/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		প্রভাষক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পদার্থ বিজ্ঞান</a:t>
            </a:r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   	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‡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evqvwjqv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evRvi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Avwjg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gv`ivmv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pPr algn="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                 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Djøvcvov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,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wmivRMÄ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|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 	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email:</a:t>
            </a:r>
            <a:r>
              <a:rPr lang="bn-IN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saifa9787@gmail.com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    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		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0633" y="0"/>
            <a:ext cx="11295413" cy="1143000"/>
          </a:xfrm>
          <a:prstGeom prst="rect">
            <a:avLst/>
          </a:prstGeom>
          <a:solidFill>
            <a:srgbClr val="000000">
              <a:alpha val="72157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 পরিচিতিঃ</a:t>
            </a:r>
            <a:endParaRPr kumimoji="0" lang="en-US" sz="8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1336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5018" y="2689412"/>
            <a:ext cx="10830295" cy="302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57150"/>
                <a:latin typeface="Times New Roman" panose="02020603050405020304" pitchFamily="18" charset="0"/>
                <a:cs typeface="NikoshBAN" panose="02000000000000000000" pitchFamily="2" charset="0"/>
              </a:rPr>
              <a:t>শ্রেণী</a:t>
            </a:r>
            <a:r>
              <a:rPr lang="en-US" sz="4800" dirty="0">
                <a:ln w="57150"/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4800" dirty="0" err="1">
                <a:ln w="57150"/>
                <a:latin typeface="Times New Roman" panose="02020603050405020304" pitchFamily="18" charset="0"/>
                <a:cs typeface="NikoshBAN" panose="02000000000000000000" pitchFamily="2" charset="0"/>
              </a:rPr>
              <a:t>দ্বাদশ</a:t>
            </a:r>
            <a:r>
              <a:rPr lang="en-US" sz="4800" dirty="0">
                <a:ln w="57150"/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IN" sz="4800" dirty="0">
              <a:ln w="5715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 বিজ্ঞান</a:t>
            </a:r>
          </a:p>
          <a:p>
            <a:pPr algn="ctr"/>
            <a:r>
              <a:rPr lang="bn-IN" sz="40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0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আলোকবিজ্ঞান</a:t>
            </a:r>
            <a:r>
              <a:rPr lang="bn-IN" sz="40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36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6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600" dirty="0">
              <a:ln w="5715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8282" y="954741"/>
            <a:ext cx="4397189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4184162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NEFITS_B-510FLUO_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2344057"/>
            <a:ext cx="4528457" cy="4528457"/>
          </a:xfrm>
          <a:prstGeom prst="rect">
            <a:avLst/>
          </a:prstGeom>
        </p:spPr>
      </p:pic>
      <p:pic>
        <p:nvPicPr>
          <p:cNvPr id="2" name="Picture 1" descr="C:\Users\Doel-1612i3\Desktop\Reza\dg_DD1144_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814979"/>
            <a:ext cx="3512457" cy="1960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322"/>
            <a:ext cx="3506180" cy="19634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9544"/>
            <a:ext cx="3454400" cy="2056854"/>
          </a:xfrm>
          <a:prstGeom prst="rect">
            <a:avLst/>
          </a:prstGeom>
        </p:spPr>
      </p:pic>
      <p:pic>
        <p:nvPicPr>
          <p:cNvPr id="13" name="Picture 12" descr="images.jpeg-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629" y="-3466"/>
            <a:ext cx="3425371" cy="2441865"/>
          </a:xfrm>
          <a:prstGeom prst="rect">
            <a:avLst/>
          </a:prstGeom>
        </p:spPr>
      </p:pic>
      <p:pic>
        <p:nvPicPr>
          <p:cNvPr id="14" name="Picture 13" descr="PngItem_16568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3714" y="2130053"/>
            <a:ext cx="4230256" cy="45247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" y="11880"/>
            <a:ext cx="8752102" cy="9233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733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2178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বলতো </a:t>
            </a:r>
            <a:r>
              <a:rPr lang="bn-IN" sz="5400" dirty="0" smtClean="0"/>
              <a:t>আজকের পাঠ</a:t>
            </a:r>
            <a:r>
              <a:rPr lang="bn-BD" sz="5400" dirty="0" smtClean="0"/>
              <a:t> কী? 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77372" y="2307772"/>
            <a:ext cx="11466285" cy="41946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7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7886" y="1554311"/>
            <a:ext cx="8360227" cy="5212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</a:rPr>
              <a:t>এই </a:t>
            </a:r>
            <a:r>
              <a:rPr lang="bn-IN" sz="4000" dirty="0" smtClean="0">
                <a:solidFill>
                  <a:srgbClr val="7030A0"/>
                </a:solidFill>
              </a:rPr>
              <a:t>পাঠ </a:t>
            </a:r>
            <a:r>
              <a:rPr lang="bn-BD" sz="4000" dirty="0" smtClean="0">
                <a:solidFill>
                  <a:srgbClr val="7030A0"/>
                </a:solidFill>
              </a:rPr>
              <a:t>শেষে শিক্ষার্থীরা-</a:t>
            </a:r>
            <a:r>
              <a:rPr lang="bn-IN" sz="4000" dirty="0" smtClean="0">
                <a:solidFill>
                  <a:srgbClr val="7030A0"/>
                </a:solidFill>
              </a:rPr>
              <a:t>---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9215" y="2662517"/>
            <a:ext cx="6943699" cy="704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 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9466" y="3588658"/>
            <a:ext cx="7005276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এর প্রকারভেদ ব্যাখ্যা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27731" y="4490677"/>
            <a:ext cx="7698441" cy="73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অণুবীক্ষণ যন্ত্রের কার্যনীতি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448621"/>
            <a:ext cx="7518400" cy="63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dirty="0">
                <a:ln w="5715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সমীকরন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/>
              <a:t>\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1219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107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8235956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1456822" y="236237"/>
                </a:lnTo>
                <a:lnTo>
                  <a:pt x="1456822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8190236" y="3744535"/>
            <a:ext cx="91440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/>
          <p:cNvSpPr/>
          <p:nvPr/>
        </p:nvSpPr>
        <p:spPr>
          <a:xfrm>
            <a:off x="6779134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56822" y="0"/>
                </a:moveTo>
                <a:lnTo>
                  <a:pt x="1456822" y="236237"/>
                </a:lnTo>
                <a:lnTo>
                  <a:pt x="0" y="236237"/>
                </a:lnTo>
                <a:lnTo>
                  <a:pt x="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6050722" y="2640992"/>
            <a:ext cx="2185234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2185234" y="236237"/>
                </a:lnTo>
                <a:lnTo>
                  <a:pt x="2185234" y="34665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/>
          <p:cNvSpPr/>
          <p:nvPr/>
        </p:nvSpPr>
        <p:spPr>
          <a:xfrm>
            <a:off x="3865488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1456822" y="236237"/>
                </a:lnTo>
                <a:lnTo>
                  <a:pt x="1456822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3819768" y="3744535"/>
            <a:ext cx="91440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/>
          <p:cNvSpPr/>
          <p:nvPr/>
        </p:nvSpPr>
        <p:spPr>
          <a:xfrm>
            <a:off x="2366781" y="3744535"/>
            <a:ext cx="1498707" cy="3120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98707" y="0"/>
                </a:moveTo>
                <a:lnTo>
                  <a:pt x="1498707" y="201654"/>
                </a:lnTo>
                <a:lnTo>
                  <a:pt x="0" y="201654"/>
                </a:lnTo>
                <a:lnTo>
                  <a:pt x="0" y="3120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/>
          <p:cNvSpPr/>
          <p:nvPr/>
        </p:nvSpPr>
        <p:spPr>
          <a:xfrm>
            <a:off x="3865488" y="2640992"/>
            <a:ext cx="2185234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85234" y="0"/>
                </a:moveTo>
                <a:lnTo>
                  <a:pt x="2185234" y="236237"/>
                </a:lnTo>
                <a:lnTo>
                  <a:pt x="0" y="236237"/>
                </a:lnTo>
                <a:lnTo>
                  <a:pt x="0" y="34665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5454749" y="1884106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5587188" y="2009923"/>
            <a:ext cx="1191945" cy="756885"/>
            <a:chOff x="3775546" y="1628922"/>
            <a:chExt cx="1191945" cy="756885"/>
          </a:xfrm>
        </p:grpSpPr>
        <p:sp>
          <p:nvSpPr>
            <p:cNvPr id="44" name="Rounded Rectangle 43"/>
            <p:cNvSpPr/>
            <p:nvPr/>
          </p:nvSpPr>
          <p:spPr>
            <a:xfrm>
              <a:off x="3775546" y="1628922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3"/>
            <p:cNvSpPr/>
            <p:nvPr/>
          </p:nvSpPr>
          <p:spPr>
            <a:xfrm>
              <a:off x="3797714" y="1651090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লেন্স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269515" y="2987649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3401954" y="3113466"/>
            <a:ext cx="1191945" cy="756885"/>
            <a:chOff x="1590312" y="2732465"/>
            <a:chExt cx="1191945" cy="756885"/>
          </a:xfrm>
        </p:grpSpPr>
        <p:sp>
          <p:nvSpPr>
            <p:cNvPr id="42" name="Rounded Rectangle 41"/>
            <p:cNvSpPr/>
            <p:nvPr/>
          </p:nvSpPr>
          <p:spPr>
            <a:xfrm>
              <a:off x="1590312" y="2732465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6"/>
            <p:cNvSpPr/>
            <p:nvPr/>
          </p:nvSpPr>
          <p:spPr>
            <a:xfrm>
              <a:off x="1612480" y="2754633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উত্তল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770809" y="4056611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1903246" y="4182427"/>
            <a:ext cx="1191945" cy="756885"/>
            <a:chOff x="91604" y="3801426"/>
            <a:chExt cx="1191945" cy="756885"/>
          </a:xfrm>
        </p:grpSpPr>
        <p:sp>
          <p:nvSpPr>
            <p:cNvPr id="40" name="Rounded Rectangle 39"/>
            <p:cNvSpPr/>
            <p:nvPr/>
          </p:nvSpPr>
          <p:spPr>
            <a:xfrm>
              <a:off x="91604" y="3801426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19"/>
            <p:cNvSpPr/>
            <p:nvPr/>
          </p:nvSpPr>
          <p:spPr>
            <a:xfrm>
              <a:off x="113772" y="3823594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দ্বি-উত্তল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269515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3401954" y="4217009"/>
            <a:ext cx="1191945" cy="756885"/>
            <a:chOff x="1590312" y="3836008"/>
            <a:chExt cx="1191945" cy="756885"/>
          </a:xfrm>
        </p:grpSpPr>
        <p:sp>
          <p:nvSpPr>
            <p:cNvPr id="38" name="Rounded Rectangle 37"/>
            <p:cNvSpPr/>
            <p:nvPr/>
          </p:nvSpPr>
          <p:spPr>
            <a:xfrm>
              <a:off x="1590312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22"/>
            <p:cNvSpPr/>
            <p:nvPr/>
          </p:nvSpPr>
          <p:spPr>
            <a:xfrm>
              <a:off x="1612480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সমতলোত্তল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726338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4858776" y="4217009"/>
            <a:ext cx="1191945" cy="756885"/>
            <a:chOff x="3047134" y="3836008"/>
            <a:chExt cx="1191945" cy="756885"/>
          </a:xfrm>
        </p:grpSpPr>
        <p:sp>
          <p:nvSpPr>
            <p:cNvPr id="36" name="Rounded Rectangle 35"/>
            <p:cNvSpPr/>
            <p:nvPr/>
          </p:nvSpPr>
          <p:spPr>
            <a:xfrm>
              <a:off x="3047134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25"/>
            <p:cNvSpPr/>
            <p:nvPr/>
          </p:nvSpPr>
          <p:spPr>
            <a:xfrm>
              <a:off x="3069302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অবতলোত্তল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639983" y="2987649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7772422" y="3113466"/>
            <a:ext cx="1191945" cy="756885"/>
            <a:chOff x="5960780" y="2732465"/>
            <a:chExt cx="1191945" cy="756885"/>
          </a:xfrm>
        </p:grpSpPr>
        <p:sp>
          <p:nvSpPr>
            <p:cNvPr id="34" name="Rounded Rectangle 33"/>
            <p:cNvSpPr/>
            <p:nvPr/>
          </p:nvSpPr>
          <p:spPr>
            <a:xfrm>
              <a:off x="5960780" y="2732465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28"/>
            <p:cNvSpPr/>
            <p:nvPr/>
          </p:nvSpPr>
          <p:spPr>
            <a:xfrm>
              <a:off x="5982948" y="2754633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অবতল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183161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6315599" y="4217009"/>
            <a:ext cx="1191945" cy="756885"/>
            <a:chOff x="4503957" y="3836008"/>
            <a:chExt cx="1191945" cy="756885"/>
          </a:xfrm>
        </p:grpSpPr>
        <p:sp>
          <p:nvSpPr>
            <p:cNvPr id="32" name="Rounded Rectangle 31"/>
            <p:cNvSpPr/>
            <p:nvPr/>
          </p:nvSpPr>
          <p:spPr>
            <a:xfrm>
              <a:off x="4503957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31"/>
            <p:cNvSpPr/>
            <p:nvPr/>
          </p:nvSpPr>
          <p:spPr>
            <a:xfrm>
              <a:off x="4526125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দ্বি-অবতল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639983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24"/>
          <p:cNvGrpSpPr/>
          <p:nvPr/>
        </p:nvGrpSpPr>
        <p:grpSpPr>
          <a:xfrm>
            <a:off x="7772422" y="4217009"/>
            <a:ext cx="1191945" cy="756885"/>
            <a:chOff x="5960780" y="3836008"/>
            <a:chExt cx="1191945" cy="756885"/>
          </a:xfrm>
        </p:grpSpPr>
        <p:sp>
          <p:nvSpPr>
            <p:cNvPr id="30" name="Rounded Rectangle 29"/>
            <p:cNvSpPr/>
            <p:nvPr/>
          </p:nvSpPr>
          <p:spPr>
            <a:xfrm>
              <a:off x="5960780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4"/>
            <p:cNvSpPr/>
            <p:nvPr/>
          </p:nvSpPr>
          <p:spPr>
            <a:xfrm>
              <a:off x="5982948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সমতলাবতল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096806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9229245" y="4217009"/>
            <a:ext cx="1191945" cy="756885"/>
            <a:chOff x="7417603" y="3836008"/>
            <a:chExt cx="1191945" cy="756885"/>
          </a:xfrm>
        </p:grpSpPr>
        <p:sp>
          <p:nvSpPr>
            <p:cNvPr id="28" name="Rounded Rectangle 27"/>
            <p:cNvSpPr/>
            <p:nvPr/>
          </p:nvSpPr>
          <p:spPr>
            <a:xfrm>
              <a:off x="7417603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37"/>
            <p:cNvSpPr/>
            <p:nvPr/>
          </p:nvSpPr>
          <p:spPr>
            <a:xfrm>
              <a:off x="7439771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উত্তলাবতল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8249"/>
            <a:ext cx="1219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বিভিন্ন প্রকারের লেন্সঃ </a:t>
            </a:r>
            <a:endParaRPr lang="bn-IN" sz="80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9081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-1612i3\Desktop\Reza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28" y="4180588"/>
            <a:ext cx="1295400" cy="2637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-1612i3\Desktop\Reza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60073"/>
            <a:ext cx="1600200" cy="2491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2171700" y="1172500"/>
            <a:ext cx="2438400" cy="26670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00728" y="4093015"/>
            <a:ext cx="2438400" cy="26670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10100" y="2391700"/>
            <a:ext cx="533400" cy="3048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"/>
          <p:cNvSpPr txBox="1"/>
          <p:nvPr/>
        </p:nvSpPr>
        <p:spPr>
          <a:xfrm>
            <a:off x="5295900" y="17821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 লেন্স বা অপসারী লেন্সঃ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লেন্স এর মধ্যভাগ সরু এবং প্রান্তভাগ  পুরু তাকে অবতল লেন্স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639128" y="5374199"/>
            <a:ext cx="533400" cy="3048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10"/>
          <p:cNvSpPr txBox="1"/>
          <p:nvPr/>
        </p:nvSpPr>
        <p:spPr>
          <a:xfrm>
            <a:off x="5324928" y="4745037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 বা অভীসারী লেন্সঃ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লেন্স এর মধ্যভাগ পুরু এবং প্রান্তভাগ  সরু তাকে উত্তল লেন্স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50"/>
            <a:ext cx="121920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বিভিন্ন প্রকারের লেন্সঃ</a:t>
            </a:r>
            <a:endParaRPr lang="bn-IN" sz="66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8793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mage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0865" flipH="1" flipV="1">
            <a:off x="261596" y="3168983"/>
            <a:ext cx="645282" cy="3583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" y="11880"/>
            <a:ext cx="12192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অণুবীক্ষণ যন্ত্রের কার্যনীতিঃ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3143" y="3222145"/>
            <a:ext cx="7199120" cy="146594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09371" y="3294717"/>
            <a:ext cx="5471921" cy="161108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age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0865">
            <a:off x="1476739" y="3804340"/>
            <a:ext cx="2506539" cy="1391978"/>
          </a:xfrm>
          <a:prstGeom prst="rect">
            <a:avLst/>
          </a:prstGeom>
        </p:spPr>
      </p:pic>
      <p:pic>
        <p:nvPicPr>
          <p:cNvPr id="36" name="Picture 35" descr="image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0865">
            <a:off x="5156661" y="3691879"/>
            <a:ext cx="1185295" cy="6582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3831744"/>
            <a:ext cx="2090057" cy="11901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5120" y="3565210"/>
            <a:ext cx="9158515" cy="5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35" y="3236658"/>
            <a:ext cx="1814276" cy="290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220719" y="2946373"/>
            <a:ext cx="391885" cy="1394164"/>
            <a:chOff x="2220719" y="1625599"/>
            <a:chExt cx="391885" cy="1394164"/>
          </a:xfrm>
        </p:grpSpPr>
        <p:sp>
          <p:nvSpPr>
            <p:cNvPr id="2" name="Oval 1"/>
            <p:cNvSpPr/>
            <p:nvPr/>
          </p:nvSpPr>
          <p:spPr>
            <a:xfrm flipH="1">
              <a:off x="2220719" y="1625599"/>
              <a:ext cx="391885" cy="1393371"/>
            </a:xfrm>
            <a:prstGeom prst="ellipse">
              <a:avLst/>
            </a:prstGeom>
            <a:solidFill>
              <a:srgbClr val="E8F2D3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2" idx="0"/>
              <a:endCxn id="2" idx="4"/>
            </p:cNvCxnSpPr>
            <p:nvPr/>
          </p:nvCxnSpPr>
          <p:spPr>
            <a:xfrm rot="16200000" flipH="1">
              <a:off x="1719975" y="2322284"/>
              <a:ext cx="1393371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561933" y="1944888"/>
            <a:ext cx="603003" cy="3237480"/>
            <a:chOff x="7561933" y="624114"/>
            <a:chExt cx="603003" cy="3237480"/>
          </a:xfrm>
        </p:grpSpPr>
        <p:sp>
          <p:nvSpPr>
            <p:cNvPr id="3" name="Oval 2"/>
            <p:cNvSpPr/>
            <p:nvPr/>
          </p:nvSpPr>
          <p:spPr>
            <a:xfrm>
              <a:off x="7561933" y="624114"/>
              <a:ext cx="603003" cy="3236686"/>
            </a:xfrm>
            <a:prstGeom prst="ellipse">
              <a:avLst/>
            </a:prstGeom>
            <a:solidFill>
              <a:srgbClr val="E8F2D3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3" idx="0"/>
              <a:endCxn id="3" idx="4"/>
            </p:cNvCxnSpPr>
            <p:nvPr/>
          </p:nvCxnSpPr>
          <p:spPr>
            <a:xfrm rot="16200000" flipH="1">
              <a:off x="6245092" y="2242457"/>
              <a:ext cx="3236686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294779" y="3512431"/>
            <a:ext cx="145143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823200" y="4310717"/>
            <a:ext cx="2423886" cy="34834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852229" y="4702603"/>
            <a:ext cx="2438400" cy="17417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772229" y="4325231"/>
            <a:ext cx="7605486" cy="899886"/>
          </a:xfrm>
          <a:prstGeom prst="straightConnector1">
            <a:avLst/>
          </a:prstGeom>
          <a:ln w="28575"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86743" y="4688088"/>
            <a:ext cx="7663543" cy="537029"/>
          </a:xfrm>
          <a:prstGeom prst="straightConnector1">
            <a:avLst/>
          </a:prstGeom>
          <a:ln w="28575">
            <a:solidFill>
              <a:srgbClr val="FFC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8904" y="2185719"/>
            <a:ext cx="4657757" cy="218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5767" y="3519688"/>
            <a:ext cx="145143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772228" y="2931860"/>
            <a:ext cx="7155543" cy="2278744"/>
            <a:chOff x="2772228" y="1611086"/>
            <a:chExt cx="7155543" cy="2278744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2772228" y="2249714"/>
              <a:ext cx="5080001" cy="1640116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837714" y="1611086"/>
              <a:ext cx="2090057" cy="65314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1" grpId="0" animBg="1"/>
      <p:bldP spid="20" grpId="0" animBg="1"/>
      <p:bldP spid="20" grpId="1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813</TotalTime>
  <Words>300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cstt</dc:creator>
  <cp:lastModifiedBy>One Tech</cp:lastModifiedBy>
  <cp:revision>125</cp:revision>
  <dcterms:created xsi:type="dcterms:W3CDTF">2016-05-29T09:06:39Z</dcterms:created>
  <dcterms:modified xsi:type="dcterms:W3CDTF">2020-03-31T06:16:57Z</dcterms:modified>
</cp:coreProperties>
</file>