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70" r:id="rId5"/>
    <p:sldId id="266" r:id="rId6"/>
    <p:sldId id="265" r:id="rId7"/>
    <p:sldId id="260" r:id="rId8"/>
    <p:sldId id="261" r:id="rId9"/>
    <p:sldId id="271" r:id="rId10"/>
    <p:sldId id="27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F1C04-F992-4E0D-989D-0CA9529C4598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CA8A4-46AB-49A8-96AF-595A4A4F3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52400"/>
            <a:ext cx="1295400" cy="6858000"/>
          </a:xfrm>
          <a:prstGeom prst="rect">
            <a:avLst/>
          </a:prstGeom>
        </p:spPr>
      </p:pic>
      <p:pic>
        <p:nvPicPr>
          <p:cNvPr id="8" name="Picture 7" descr="Voltage-Problems-Solutions66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48640"/>
            <a:ext cx="7391400" cy="509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09600" y="5715000"/>
            <a:ext cx="78486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আজকের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ক্লাশে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স্বাগতম</a:t>
            </a:r>
            <a:endParaRPr lang="en-US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533400"/>
            <a:ext cx="3429000" cy="8382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দলগত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কাজ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n 2"/>
          <p:cNvSpPr/>
          <p:nvPr/>
        </p:nvSpPr>
        <p:spPr>
          <a:xfrm>
            <a:off x="609600" y="4267200"/>
            <a:ext cx="1828800" cy="685800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দল-১</a:t>
            </a:r>
            <a:endParaRPr lang="en-US" sz="20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2590800" y="4267200"/>
            <a:ext cx="5257800" cy="609600"/>
          </a:xfrm>
          <a:prstGeom prst="round2DiagRect">
            <a:avLst>
              <a:gd name="adj1" fmla="val 34524"/>
              <a:gd name="adj2" fmla="val 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ভোল্টেজের</a:t>
            </a:r>
            <a:r>
              <a:rPr lang="en-US" dirty="0" smtClean="0"/>
              <a:t> </a:t>
            </a:r>
            <a:r>
              <a:rPr lang="en-US" dirty="0" err="1" smtClean="0"/>
              <a:t>ব্যবহারিক</a:t>
            </a:r>
            <a:r>
              <a:rPr lang="en-US" dirty="0" smtClean="0"/>
              <a:t> </a:t>
            </a:r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উদাহরন</a:t>
            </a:r>
            <a:r>
              <a:rPr lang="en-US" dirty="0" smtClean="0"/>
              <a:t> </a:t>
            </a:r>
            <a:r>
              <a:rPr lang="en-US" dirty="0" err="1" smtClean="0"/>
              <a:t>সহ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endParaRPr lang="en-US" dirty="0"/>
          </a:p>
        </p:txBody>
      </p:sp>
      <p:pic>
        <p:nvPicPr>
          <p:cNvPr id="7" name="Picture 6" descr="Alpona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999" y="0"/>
            <a:ext cx="1524000" cy="6705600"/>
          </a:xfrm>
          <a:prstGeom prst="rect">
            <a:avLst/>
          </a:prstGeom>
        </p:spPr>
      </p:pic>
      <p:pic>
        <p:nvPicPr>
          <p:cNvPr id="9" name="Picture 8" descr="6d3387b9c1d64bf3b9a103201db7d43e_28-collection-of-group-work-school-clipart-high-quality-free-_2500-1986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1524000"/>
            <a:ext cx="3352800" cy="266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52400"/>
            <a:ext cx="1143000" cy="6858000"/>
          </a:xfrm>
          <a:prstGeom prst="rect">
            <a:avLst/>
          </a:prstGeom>
        </p:spPr>
      </p:pic>
      <p:pic>
        <p:nvPicPr>
          <p:cNvPr id="6" name="Picture 5" descr="2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572011"/>
            <a:ext cx="7391400" cy="5714525"/>
          </a:xfrm>
          <a:prstGeom prst="rect">
            <a:avLst/>
          </a:prstGeom>
        </p:spPr>
      </p:pic>
      <p:pic>
        <p:nvPicPr>
          <p:cNvPr id="7" name="Picture 6" descr="53545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6224">
            <a:off x="4217967" y="4165653"/>
            <a:ext cx="3724275" cy="1619250"/>
          </a:xfrm>
          <a:prstGeom prst="rect">
            <a:avLst/>
          </a:prstGeom>
        </p:spPr>
      </p:pic>
      <p:pic>
        <p:nvPicPr>
          <p:cNvPr id="8" name="Picture 7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77200" y="-457200"/>
            <a:ext cx="8382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5909846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ইঞ্জিঃ</a:t>
            </a:r>
            <a:r>
              <a:rPr lang="en-US" sz="1600" dirty="0" smtClean="0"/>
              <a:t> </a:t>
            </a:r>
            <a:r>
              <a:rPr lang="en-US" sz="1600" dirty="0" err="1" smtClean="0"/>
              <a:t>মোঃ</a:t>
            </a:r>
            <a:r>
              <a:rPr lang="en-US" sz="1600" dirty="0" smtClean="0"/>
              <a:t> </a:t>
            </a:r>
            <a:r>
              <a:rPr lang="en-US" sz="1600" dirty="0" err="1" smtClean="0"/>
              <a:t>আতিকুর</a:t>
            </a:r>
            <a:r>
              <a:rPr lang="en-US" sz="1600" dirty="0" smtClean="0"/>
              <a:t> </a:t>
            </a:r>
            <a:r>
              <a:rPr lang="en-US" sz="1600" dirty="0" err="1" smtClean="0"/>
              <a:t>রহমান,ট্রেড</a:t>
            </a:r>
            <a:r>
              <a:rPr lang="en-US" sz="1600" dirty="0" smtClean="0"/>
              <a:t> </a:t>
            </a:r>
            <a:r>
              <a:rPr lang="en-US" sz="1600" dirty="0" err="1" smtClean="0"/>
              <a:t>ইন্সট্রাক্টর,ফুলকোট</a:t>
            </a:r>
            <a:r>
              <a:rPr lang="en-US" sz="1600" dirty="0" smtClean="0"/>
              <a:t> </a:t>
            </a:r>
            <a:r>
              <a:rPr lang="en-US" sz="1600" dirty="0" err="1" smtClean="0"/>
              <a:t>নবোদয়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কারি</a:t>
            </a:r>
            <a:r>
              <a:rPr lang="en-US" sz="1600" dirty="0" smtClean="0"/>
              <a:t> </a:t>
            </a:r>
            <a:r>
              <a:rPr lang="en-US" sz="1600" dirty="0" err="1" smtClean="0"/>
              <a:t>উচ্চ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বিদ্যালয়</a:t>
            </a:r>
            <a:endParaRPr lang="en-US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304800"/>
            <a:ext cx="19812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67000" y="152400"/>
            <a:ext cx="41148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শিক্ষক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পরিচিতি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1317172"/>
            <a:ext cx="3505200" cy="510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90600" y="1219200"/>
            <a:ext cx="3505200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20190805_152234 copy=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632" y="1774372"/>
            <a:ext cx="3297836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20191125_081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1370" y="2286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52400"/>
            <a:ext cx="12954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7000" y="76200"/>
            <a:ext cx="4114800" cy="685800"/>
          </a:xfrm>
          <a:prstGeom prst="roundRect">
            <a:avLst/>
          </a:prstGeom>
          <a:effectLst>
            <a:innerShdw blurRad="114300">
              <a:prstClr val="black"/>
            </a:innerShdw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পরিচিতি</a:t>
            </a:r>
            <a:endParaRPr lang="en-US" sz="3200" dirty="0"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992462" y="2003252"/>
            <a:ext cx="7159075" cy="28514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 smtClean="0">
              <a:solidFill>
                <a:schemeClr val="accent3"/>
              </a:solidFill>
            </a:endParaRPr>
          </a:p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kern="1200" dirty="0" smtClean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700" b="1" kern="1200" dirty="0" smtClean="0">
                <a:solidFill>
                  <a:schemeClr val="accent3"/>
                </a:solidFill>
              </a:rPr>
              <a:t/>
            </a:r>
            <a:br>
              <a:rPr lang="bn-BD" sz="700" b="1" kern="1200" dirty="0" smtClean="0">
                <a:solidFill>
                  <a:schemeClr val="accent3"/>
                </a:solidFill>
              </a:rPr>
            </a:br>
            <a:r>
              <a:rPr lang="bn-BD" sz="700" b="1" kern="1200" dirty="0" smtClean="0">
                <a:solidFill>
                  <a:schemeClr val="accent3"/>
                </a:solidFill>
              </a:rPr>
              <a:t/>
            </a:r>
            <a:br>
              <a:rPr lang="bn-BD" sz="700" b="1" kern="1200" dirty="0" smtClean="0">
                <a:solidFill>
                  <a:schemeClr val="accent3"/>
                </a:solidFill>
              </a:rPr>
            </a:br>
            <a:r>
              <a:rPr lang="bn-BD" sz="700" b="1" kern="1200" dirty="0" smtClean="0"/>
              <a:t/>
            </a:r>
            <a:br>
              <a:rPr lang="bn-BD" sz="700" b="1" kern="1200" dirty="0" smtClean="0"/>
            </a:br>
            <a:r>
              <a:rPr lang="bn-BD" sz="700" b="1" kern="1200" dirty="0" smtClean="0"/>
              <a:t/>
            </a:r>
            <a:br>
              <a:rPr lang="bn-BD" sz="700" b="1" kern="1200" dirty="0" smtClean="0"/>
            </a:br>
            <a:r>
              <a:rPr lang="bn-BD" sz="700" b="1" kern="1200" dirty="0" smtClean="0"/>
              <a:t/>
            </a:r>
            <a:br>
              <a:rPr lang="bn-BD" sz="700" b="1" kern="1200" dirty="0" smtClean="0"/>
            </a:br>
            <a:endParaRPr lang="en-US" sz="700" kern="12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4384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শ্রেণী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4384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নবম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1600" y="4765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বিষয়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4765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জেনারেল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ইলেকট্রিক্যাল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 ওযার্কস-1</a:t>
            </a:r>
            <a:endParaRPr lang="en-US" sz="2400" dirty="0" smtClean="0">
              <a:solidFill>
                <a:srgbClr val="00B050"/>
              </a:solidFill>
              <a:latin typeface="Times New Roman"/>
              <a:ea typeface="SimSun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1600" y="5146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অধ্যায়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5146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চতুর্থ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1600" y="5527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পাঠ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3200" y="5527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ভোল্টেজ</a:t>
            </a:r>
            <a:endParaRPr lang="en-US" sz="2400" dirty="0" smtClean="0">
              <a:solidFill>
                <a:srgbClr val="00B050"/>
              </a:solidFill>
              <a:latin typeface="Times New Roman"/>
              <a:ea typeface="SimSun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71600" y="587893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সময়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0" y="587893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৫০ </a:t>
            </a:r>
            <a:r>
              <a:rPr lang="en-US" b="1" dirty="0" err="1" smtClean="0">
                <a:solidFill>
                  <a:srgbClr val="0070C0"/>
                </a:solidFill>
              </a:rPr>
              <a:t>মিনিট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71600" y="6289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তারিখ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3200" y="6289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২৬-০২-২০২০</a:t>
            </a:r>
            <a:endParaRPr lang="en-US" b="1" dirty="0"/>
          </a:p>
        </p:txBody>
      </p:sp>
      <p:pic>
        <p:nvPicPr>
          <p:cNvPr id="23" name="Picture 22" descr="Alpona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1447800" cy="6858000"/>
          </a:xfrm>
          <a:prstGeom prst="rect">
            <a:avLst/>
          </a:prstGeom>
        </p:spPr>
      </p:pic>
      <p:pic>
        <p:nvPicPr>
          <p:cNvPr id="22" name="Picture 21" descr="images (1)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990600"/>
            <a:ext cx="5410200" cy="2952750"/>
          </a:xfrm>
          <a:prstGeom prst="round1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4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819400" y="381000"/>
            <a:ext cx="4114800" cy="838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শিখনফল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600200" y="1981200"/>
            <a:ext cx="6019800" cy="6858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1600200" y="3048000"/>
            <a:ext cx="6019800" cy="7620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1600200" y="4267200"/>
            <a:ext cx="6019800" cy="7620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as-IN" sz="2800" dirty="0"/>
          </a:p>
        </p:txBody>
      </p:sp>
      <p:sp>
        <p:nvSpPr>
          <p:cNvPr id="14" name="Heptagon 13"/>
          <p:cNvSpPr/>
          <p:nvPr/>
        </p:nvSpPr>
        <p:spPr>
          <a:xfrm>
            <a:off x="685800" y="2057400"/>
            <a:ext cx="685800" cy="533400"/>
          </a:xfrm>
          <a:prstGeom prst="hept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Heptagon 15"/>
          <p:cNvSpPr/>
          <p:nvPr/>
        </p:nvSpPr>
        <p:spPr>
          <a:xfrm>
            <a:off x="685800" y="3167744"/>
            <a:ext cx="685800" cy="533400"/>
          </a:xfrm>
          <a:prstGeom prst="hept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২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Heptagon 16"/>
          <p:cNvSpPr/>
          <p:nvPr/>
        </p:nvSpPr>
        <p:spPr>
          <a:xfrm>
            <a:off x="685800" y="4343400"/>
            <a:ext cx="685800" cy="533400"/>
          </a:xfrm>
          <a:prstGeom prst="hept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৩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Alpona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4800" y="0"/>
            <a:ext cx="1447800" cy="6858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pona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152400"/>
            <a:ext cx="10668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60600" y="88900"/>
            <a:ext cx="4191000" cy="457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আমরা</a:t>
            </a:r>
            <a:r>
              <a:rPr lang="en-US" b="1" dirty="0" smtClean="0"/>
              <a:t> </a:t>
            </a:r>
            <a:r>
              <a:rPr lang="en-US" b="1" dirty="0" err="1" smtClean="0"/>
              <a:t>একটি</a:t>
            </a:r>
            <a:r>
              <a:rPr lang="en-US" b="1" dirty="0" smtClean="0"/>
              <a:t>  </a:t>
            </a:r>
            <a:r>
              <a:rPr lang="en-US" b="1" dirty="0" err="1" smtClean="0"/>
              <a:t>ভিডিও</a:t>
            </a:r>
            <a:r>
              <a:rPr lang="en-US" b="1" dirty="0" smtClean="0"/>
              <a:t> </a:t>
            </a:r>
            <a:r>
              <a:rPr lang="en-US" b="1" dirty="0" err="1" smtClean="0"/>
              <a:t>দেখি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6248400"/>
            <a:ext cx="81534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ইঞ্জি</a:t>
            </a:r>
            <a:r>
              <a:rPr lang="en-US" b="1" dirty="0" smtClean="0"/>
              <a:t> ঃ </a:t>
            </a:r>
            <a:r>
              <a:rPr lang="en-US" b="1" dirty="0" err="1" smtClean="0"/>
              <a:t>মোঃ</a:t>
            </a:r>
            <a:r>
              <a:rPr lang="en-US" b="1" dirty="0" smtClean="0"/>
              <a:t> </a:t>
            </a:r>
            <a:r>
              <a:rPr lang="en-US" b="1" dirty="0" err="1" smtClean="0"/>
              <a:t>আতিকুর</a:t>
            </a:r>
            <a:r>
              <a:rPr lang="en-US" b="1" dirty="0" smtClean="0"/>
              <a:t> </a:t>
            </a:r>
            <a:r>
              <a:rPr lang="en-US" b="1" dirty="0" err="1" smtClean="0"/>
              <a:t>রহমান,ট্রেড</a:t>
            </a:r>
            <a:r>
              <a:rPr lang="en-US" b="1" dirty="0" smtClean="0"/>
              <a:t> </a:t>
            </a:r>
            <a:r>
              <a:rPr lang="en-US" b="1" dirty="0" err="1" smtClean="0"/>
              <a:t>ইন্সট্রাক্টর</a:t>
            </a:r>
            <a:r>
              <a:rPr lang="en-US" b="1" dirty="0" smtClean="0"/>
              <a:t> ( </a:t>
            </a:r>
            <a:r>
              <a:rPr lang="en-US" b="1" dirty="0" err="1" smtClean="0"/>
              <a:t>ইলেক</a:t>
            </a:r>
            <a:r>
              <a:rPr lang="en-US" b="1" dirty="0" smtClean="0"/>
              <a:t>)</a:t>
            </a:r>
            <a:endParaRPr lang="en-US" b="1" dirty="0"/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00400" y="3200400"/>
          <a:ext cx="1714500" cy="685800"/>
        </p:xfrm>
        <a:graphic>
          <a:graphicData uri="http://schemas.openxmlformats.org/presentationml/2006/ole">
            <p:oleObj spid="_x0000_s17412" name="Packager Shell Object" showAsIcon="1" r:id="rId5" imgW="7747200" imgH="582120" progId="Package">
              <p:embed/>
            </p:oleObj>
          </a:graphicData>
        </a:graphic>
      </p:graphicFrame>
    </p:spTree>
  </p:cSld>
  <p:clrMapOvr>
    <a:masterClrMapping/>
  </p:clrMapOvr>
  <p:transition advTm="2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52400"/>
            <a:ext cx="1143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43000" y="457200"/>
            <a:ext cx="7315200" cy="5486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2000" dirty="0" smtClean="0">
                <a:solidFill>
                  <a:schemeClr val="accent5">
                    <a:lumMod val="75000"/>
                  </a:schemeClr>
                </a:solidFill>
              </a:rPr>
              <a:t>ভোল্টেজ (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Voltage): </a:t>
            </a:r>
            <a:r>
              <a:rPr lang="as-IN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কোন পরিবাহীর অভ্যন্তরে থাকা ইলেকট্রন সমূহকে স্থানচ্যুত করতে যে বল বা চাপের প্রয়োজন হয় তাকে বিদ্যুৎ চালক বল বা ভোল্টেজ বলে। ভোল্টেজ এর প্রতীক চিহ্ন হলো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 </a:t>
            </a:r>
            <a:r>
              <a:rPr lang="as-IN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এবং এর একক হলো </a:t>
            </a: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Volt (</a:t>
            </a:r>
            <a:r>
              <a:rPr lang="as-IN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ভোল্ট)।</a:t>
            </a:r>
          </a:p>
          <a:p>
            <a:pPr algn="just"/>
            <a:r>
              <a:rPr lang="as-IN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ভোল্টেজ মাপবার যন্ত্রের নাম ভোল্ট মিটার। এই ভোল্ট মিটারের টেস্ট প্রোব দুটি কে বিদ্যুতের উৎসের দুই প্রান্তে সংযুক্ত করে ভোল্টেজ পরিমাপ করতে হয়।</a:t>
            </a:r>
            <a:endParaRPr lang="as-IN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0" y="609600"/>
            <a:ext cx="35814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ভোল্টেজ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342900"/>
            <a:ext cx="601980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  <a:alpha val="74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ভোল্টেজের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  <a:alpha val="74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  <a:alpha val="74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একক</a:t>
            </a:r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  <a:alpha val="74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ও </a:t>
            </a:r>
            <a:r>
              <a:rPr lang="en-US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  <a:alpha val="74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প্রতিক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  <a:alpha val="74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999" y="0"/>
            <a:ext cx="1524000" cy="670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2303145"/>
            <a:ext cx="7162800" cy="29546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ভোল্টেজ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একটি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পরিমাপক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রাশি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সুতরাং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এর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একক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আছে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ভোল্টেজের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তিনটি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একক</a:t>
            </a: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যথা</a:t>
            </a:r>
            <a:endParaRPr lang="en-US" b="1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</a:t>
            </a:r>
          </a:p>
          <a:p>
            <a:pPr>
              <a:buFont typeface="Symbol"/>
              <a:buChar char="*"/>
            </a:pP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স্থির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বিদ্যু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ৎ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একক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sym typeface="Symbol"/>
            </a:endParaRPr>
          </a:p>
          <a:p>
            <a:pPr>
              <a:buFont typeface="Symbol"/>
              <a:buChar char="*"/>
            </a:pPr>
            <a:endParaRPr lang="en-US" dirty="0" smtClean="0">
              <a:sym typeface="Symbol"/>
            </a:endParaRPr>
          </a:p>
          <a:p>
            <a:pPr>
              <a:buFont typeface="Symbol"/>
              <a:buChar char="*"/>
            </a:pPr>
            <a:r>
              <a:rPr lang="en-US" sz="2000" dirty="0" smtClean="0">
                <a:sym typeface="Symbol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বিদ্যু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ৎ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চুম্বকীয়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sym typeface="Symbol"/>
              </a:rPr>
              <a:t>একক</a:t>
            </a:r>
            <a:endParaRPr lang="en-US" sz="2000" dirty="0" smtClean="0">
              <a:sym typeface="Symbol"/>
            </a:endParaRPr>
          </a:p>
          <a:p>
            <a:pPr>
              <a:buFont typeface="Symbol"/>
              <a:buChar char="*"/>
            </a:pPr>
            <a:endParaRPr lang="en-US" dirty="0" smtClean="0">
              <a:sym typeface="Symbol"/>
            </a:endParaRPr>
          </a:p>
          <a:p>
            <a:pPr>
              <a:buFont typeface="Symbol"/>
              <a:buChar char="*"/>
            </a:pPr>
            <a:r>
              <a:rPr lang="en-US" dirty="0" smtClean="0"/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ব্যবহারিক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একক</a:t>
            </a:r>
            <a:endParaRPr lang="en-US" dirty="0" smtClean="0"/>
          </a:p>
          <a:p>
            <a:pPr>
              <a:buFont typeface="Symbol"/>
              <a:buChar char="*"/>
            </a:pP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ভোল্টেজের</a:t>
            </a:r>
            <a:r>
              <a:rPr lang="en-US" b="1" dirty="0" smtClean="0"/>
              <a:t> </a:t>
            </a:r>
            <a:r>
              <a:rPr lang="en-US" b="1" dirty="0" err="1" smtClean="0"/>
              <a:t>প্রতিক</a:t>
            </a:r>
            <a:r>
              <a:rPr lang="en-US" b="1" dirty="0" smtClean="0"/>
              <a:t> V</a:t>
            </a:r>
            <a:endParaRPr lang="en-US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381000"/>
            <a:ext cx="73914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ভোল্টেজ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পরিমাপের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বিভিন্ন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মধ্যে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সম্পর্ক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52400"/>
            <a:ext cx="152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066800"/>
            <a:ext cx="7315200" cy="5410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295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ভোল্টেজ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পরিমাপের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বিভিন্ন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এককের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মধ্যে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সম্পর্ক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নিম্নে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দেয়া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হলো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981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স্থির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বিদ্যু</a:t>
            </a:r>
            <a:r>
              <a:rPr lang="en-US" dirty="0" smtClean="0">
                <a:solidFill>
                  <a:schemeClr val="bg1"/>
                </a:solidFill>
              </a:rPr>
              <a:t>ৎ </a:t>
            </a:r>
            <a:r>
              <a:rPr lang="en-US" dirty="0" err="1" smtClean="0">
                <a:solidFill>
                  <a:schemeClr val="bg1"/>
                </a:solidFill>
              </a:rPr>
              <a:t>একক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angonMotaMJ"/>
              </a:rPr>
              <a:t>t 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1 </a:t>
            </a:r>
            <a:r>
              <a:rPr lang="en-US" dirty="0" err="1" smtClean="0">
                <a:solidFill>
                  <a:schemeClr val="bg1"/>
                </a:solidFill>
                <a:latin typeface="Sitka Small" pitchFamily="2" charset="0"/>
              </a:rPr>
              <a:t>esu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=300</a:t>
            </a:r>
            <a:r>
              <a:rPr lang="en-US" dirty="0" smtClean="0">
                <a:solidFill>
                  <a:schemeClr val="bg1"/>
                </a:solidFill>
                <a:latin typeface="TangonMotaMJ"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latin typeface="TangonMotaMJ"/>
              </a:rPr>
              <a:t>ভোল্ট</a:t>
            </a:r>
            <a:r>
              <a:rPr lang="en-US" dirty="0" smtClean="0">
                <a:solidFill>
                  <a:schemeClr val="bg1"/>
                </a:solidFill>
                <a:latin typeface="TangonMotaMJ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angonMotaMJ"/>
              </a:rPr>
              <a:t>বা</a:t>
            </a:r>
            <a:r>
              <a:rPr lang="en-US" dirty="0" smtClean="0">
                <a:solidFill>
                  <a:schemeClr val="bg1"/>
                </a:solidFill>
                <a:latin typeface="TangonMotaMJ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3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× 10</a:t>
            </a:r>
            <a:r>
              <a:rPr lang="en-US" baseline="30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10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emu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590800"/>
            <a:ext cx="6858000" cy="277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ব্যবহারিক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একক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angonMotaMJ"/>
              </a:rPr>
              <a:t>t </a:t>
            </a:r>
            <a:r>
              <a:rPr lang="en-US" dirty="0" err="1" smtClean="0">
                <a:solidFill>
                  <a:schemeClr val="bg1"/>
                </a:solidFill>
                <a:latin typeface="Sitka Small" pitchFamily="2" charset="0"/>
              </a:rPr>
              <a:t>ভোল্টেজের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itka Small" pitchFamily="2" charset="0"/>
              </a:rPr>
              <a:t>ব্যবহারিক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itka Small" pitchFamily="2" charset="0"/>
              </a:rPr>
              <a:t>একক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itka Small" pitchFamily="2" charset="0"/>
              </a:rPr>
              <a:t>ভোল্ট</a:t>
            </a:r>
            <a:endParaRPr lang="en-US" dirty="0" smtClean="0">
              <a:solidFill>
                <a:schemeClr val="bg1"/>
              </a:solidFill>
              <a:latin typeface="Sitka Small" pitchFamily="2" charset="0"/>
            </a:endParaRP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 ১ </a:t>
            </a:r>
            <a:r>
              <a:rPr lang="en-US" dirty="0" err="1" smtClean="0">
                <a:solidFill>
                  <a:schemeClr val="bg1"/>
                </a:solidFill>
                <a:latin typeface="Sitka Small" pitchFamily="2" charset="0"/>
              </a:rPr>
              <a:t>মিলি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itka Small" pitchFamily="2" charset="0"/>
              </a:rPr>
              <a:t>ভোল্ট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= ১০ </a:t>
            </a:r>
            <a:r>
              <a:rPr lang="en-US" baseline="30000" dirty="0" smtClean="0">
                <a:solidFill>
                  <a:schemeClr val="bg1"/>
                </a:solidFill>
                <a:latin typeface="Sitka Small" pitchFamily="2" charset="0"/>
              </a:rPr>
              <a:t>-৩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ভোল্ট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১ </a:t>
            </a:r>
            <a:r>
              <a:rPr lang="en-US" dirty="0" err="1" smtClean="0">
                <a:solidFill>
                  <a:schemeClr val="bg1"/>
                </a:solidFill>
                <a:latin typeface="Sitka Small" pitchFamily="2" charset="0"/>
              </a:rPr>
              <a:t>কিলো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itka Small" pitchFamily="2" charset="0"/>
              </a:rPr>
              <a:t>ভোল্ট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 = ১০ </a:t>
            </a:r>
            <a:r>
              <a:rPr lang="en-US" baseline="30000" dirty="0" smtClean="0">
                <a:solidFill>
                  <a:schemeClr val="bg1"/>
                </a:solidFill>
                <a:latin typeface="Sitka Small" pitchFamily="2" charset="0"/>
              </a:rPr>
              <a:t>৩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ভোল্ট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১ </a:t>
            </a:r>
            <a:r>
              <a:rPr lang="en-US" dirty="0" err="1" smtClean="0">
                <a:solidFill>
                  <a:schemeClr val="bg1"/>
                </a:solidFill>
                <a:latin typeface="Sitka Small" pitchFamily="2" charset="0"/>
              </a:rPr>
              <a:t>মেঘা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Sitka Small" pitchFamily="2" charset="0"/>
              </a:rPr>
              <a:t>ভোল্ট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 = ১০ </a:t>
            </a:r>
            <a:r>
              <a:rPr lang="en-US" baseline="30000" dirty="0" smtClean="0">
                <a:solidFill>
                  <a:schemeClr val="bg1"/>
                </a:solidFill>
                <a:latin typeface="Sitka Small" pitchFamily="2" charset="0"/>
              </a:rPr>
              <a:t>৬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ভোল্ট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১ </a:t>
            </a:r>
            <a:r>
              <a:rPr lang="en-US" dirty="0" err="1" smtClean="0">
                <a:solidFill>
                  <a:schemeClr val="bg1"/>
                </a:solidFill>
                <a:latin typeface="Sitka Small" pitchFamily="2" charset="0"/>
              </a:rPr>
              <a:t>মাইক্রোভোল্ট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 = ১০ -</a:t>
            </a:r>
            <a:r>
              <a:rPr lang="en-US" baseline="30000" dirty="0" smtClean="0">
                <a:solidFill>
                  <a:schemeClr val="bg1"/>
                </a:solidFill>
                <a:latin typeface="Sitka Small" pitchFamily="2" charset="0"/>
              </a:rPr>
              <a:t>৬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ভোল্ট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756-adb-2014-bgd-aa-d0a8467=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665586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1828800" y="609600"/>
            <a:ext cx="3200400" cy="838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একক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কাজ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990600" y="1752600"/>
            <a:ext cx="2286000" cy="6096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১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মিলি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ভোল্ট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কত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990600" y="2667000"/>
            <a:ext cx="2514600" cy="6096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ভোল্টেজের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একক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বল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429000" y="1752600"/>
            <a:ext cx="1524000" cy="6096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১০ </a:t>
            </a:r>
            <a:r>
              <a:rPr lang="en-US" baseline="30000" dirty="0" smtClean="0">
                <a:solidFill>
                  <a:schemeClr val="bg1"/>
                </a:solidFill>
                <a:latin typeface="Sitka Small" pitchFamily="2" charset="0"/>
              </a:rPr>
              <a:t>-৩</a:t>
            </a:r>
            <a:r>
              <a:rPr lang="en-US" dirty="0" smtClean="0">
                <a:solidFill>
                  <a:schemeClr val="bg1"/>
                </a:solidFill>
                <a:latin typeface="Sitka Small" pitchFamily="2" charset="0"/>
              </a:rPr>
              <a:t>ভোল্ট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581400" y="2667000"/>
            <a:ext cx="1219200" cy="6096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bg1"/>
                </a:solidFill>
                <a:latin typeface="Sitka Small" pitchFamily="2" charset="0"/>
              </a:rPr>
              <a:t>ভোল্ট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406</TotalTime>
  <Words>250</Words>
  <Application>Microsoft Office PowerPoint</Application>
  <PresentationFormat>On-screen Show (4:3)</PresentationFormat>
  <Paragraphs>63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Paper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Atik</dc:creator>
  <cp:lastModifiedBy>Windows User</cp:lastModifiedBy>
  <cp:revision>61</cp:revision>
  <dcterms:created xsi:type="dcterms:W3CDTF">2006-08-16T00:00:00Z</dcterms:created>
  <dcterms:modified xsi:type="dcterms:W3CDTF">2020-03-04T11:49:26Z</dcterms:modified>
</cp:coreProperties>
</file>