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8" r:id="rId2"/>
    <p:sldId id="259" r:id="rId3"/>
    <p:sldId id="260" r:id="rId4"/>
    <p:sldId id="261" r:id="rId5"/>
    <p:sldId id="262" r:id="rId6"/>
    <p:sldId id="263" r:id="rId7"/>
    <p:sldId id="264" r:id="rId8"/>
    <p:sldId id="280" r:id="rId9"/>
    <p:sldId id="266" r:id="rId10"/>
    <p:sldId id="268" r:id="rId11"/>
    <p:sldId id="269" r:id="rId12"/>
    <p:sldId id="289" r:id="rId13"/>
    <p:sldId id="270" r:id="rId14"/>
    <p:sldId id="294" r:id="rId15"/>
    <p:sldId id="291" r:id="rId16"/>
    <p:sldId id="292" r:id="rId17"/>
    <p:sldId id="288" r:id="rId18"/>
    <p:sldId id="290" r:id="rId19"/>
    <p:sldId id="293" r:id="rId20"/>
    <p:sldId id="295" r:id="rId21"/>
    <p:sldId id="282" r:id="rId22"/>
    <p:sldId id="271" r:id="rId23"/>
    <p:sldId id="272" r:id="rId24"/>
    <p:sldId id="273" r:id="rId25"/>
    <p:sldId id="274" r:id="rId26"/>
    <p:sldId id="275" r:id="rId27"/>
    <p:sldId id="276" r:id="rId28"/>
    <p:sldId id="277" r:id="rId29"/>
    <p:sldId id="278" r:id="rId30"/>
    <p:sldId id="27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9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239A0D-DA04-4E03-A428-8A2271ADB3DE}" type="datetimeFigureOut">
              <a:rPr lang="en-US" smtClean="0"/>
              <a:t>03-Mar-20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39CA14-8AAE-44C0-9356-21C47A87C858}" type="slidenum">
              <a:rPr lang="en-US" smtClean="0"/>
              <a:t>‹#›</a:t>
            </a:fld>
            <a:endParaRPr lang="en-US"/>
          </a:p>
        </p:txBody>
      </p:sp>
    </p:spTree>
    <p:extLst>
      <p:ext uri="{BB962C8B-B14F-4D97-AF65-F5344CB8AC3E}">
        <p14:creationId xmlns:p14="http://schemas.microsoft.com/office/powerpoint/2010/main" val="536969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1219D2-D9E8-4A8B-8EF4-8140AA9CC31B}" type="slidenum">
              <a:rPr lang="en-US" smtClean="0"/>
              <a:pPr/>
              <a:t>1</a:t>
            </a:fld>
            <a:endParaRPr lang="en-US"/>
          </a:p>
        </p:txBody>
      </p:sp>
    </p:spTree>
    <p:extLst>
      <p:ext uri="{BB962C8B-B14F-4D97-AF65-F5344CB8AC3E}">
        <p14:creationId xmlns:p14="http://schemas.microsoft.com/office/powerpoint/2010/main" val="1580248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03-Mar-20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03-Mar-20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03-Mar-20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03-Mar-20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03-Mar-20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03-Mar-20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03-Mar-20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03-Mar-20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03-Mar-20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03-Mar-20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03-Mar-20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90">
          <a:fgClr>
            <a:srgbClr val="0070C0"/>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03-Mar-20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audio" Target="../media/audio1.wav"/><Relationship Id="rId7"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gif"/><Relationship Id="rId5" Type="http://schemas.openxmlformats.org/officeDocument/2006/relationships/image" Target="../media/image1.gif"/><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bn.wikipedia.org/wiki/%E0%A6%AB%E0%A6%9C%E0%A6%B2%E0%A7%87_%E0%A6%B9%E0%A6%BE%E0%A6%B8%E0%A6%BE%E0%A6%A8_%E0%A6%86%E0%A6%AC%E0%A7%87%E0%A6%A6"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bn.wikipedia.org/wiki/%E0%A6%95%E0%A7%8D%E0%A6%B7%E0%A7%81%E0%A6%A6%E0%A7%8D%E0%A6%B0%E0%A6%8B%E0%A6%A3" TargetMode="External"/><Relationship Id="rId2" Type="http://schemas.openxmlformats.org/officeDocument/2006/relationships/hyperlink" Target="https://bn.wikipedia.org/wiki/%E0%A6%AC%E0%A6%BE%E0%A6%82%E0%A6%B2%E0%A6%BE%E0%A6%A6%E0%A7%87%E0%A6%B6" TargetMode="External"/><Relationship Id="rId1" Type="http://schemas.openxmlformats.org/officeDocument/2006/relationships/slideLayout" Target="../slideLayouts/slideLayout7.xml"/><Relationship Id="rId4" Type="http://schemas.openxmlformats.org/officeDocument/2006/relationships/hyperlink" Target="https://bn.wikipedia.org/wiki/%E0%A6%A1%E0%A6%83_%E0%A6%AE%E0%A7%81%E0%A6%B9%E0%A6%BE%E0%A6%AE%E0%A7%8D%E0%A6%AE%E0%A6%A6_%E0%A6%87%E0%A6%89%E0%A6%A8%E0%A7%81%E0%A6%B8"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bn.banglapedia.org/index.php?title=%E0%A6%8F%E0%A6%A8%E0%A6%9C%E0%A6%BF%E0%A6%93"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bn.wikipedia.org/wiki/%E0%A6%AB%E0%A7%8B%E0%A6%B0%E0%A7%8D%E0%A6%AC%E0%A6%B8"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2.wav"/><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501172177.gif"/>
          <p:cNvPicPr>
            <a:picLocks noChangeAspect="1"/>
          </p:cNvPicPr>
          <p:nvPr/>
        </p:nvPicPr>
        <p:blipFill>
          <a:blip r:embed="rId5"/>
          <a:stretch>
            <a:fillRect/>
          </a:stretch>
        </p:blipFill>
        <p:spPr>
          <a:xfrm>
            <a:off x="4038600" y="5334000"/>
            <a:ext cx="866775" cy="1247775"/>
          </a:xfrm>
          <a:prstGeom prst="rect">
            <a:avLst/>
          </a:prstGeom>
        </p:spPr>
      </p:pic>
      <p:pic>
        <p:nvPicPr>
          <p:cNvPr id="3" name="Picture 2" descr="@.10.Flownr.gif"/>
          <p:cNvPicPr>
            <a:picLocks noChangeAspect="1"/>
          </p:cNvPicPr>
          <p:nvPr/>
        </p:nvPicPr>
        <p:blipFill>
          <a:blip r:embed="rId6"/>
          <a:stretch>
            <a:fillRect/>
          </a:stretch>
        </p:blipFill>
        <p:spPr>
          <a:xfrm>
            <a:off x="3733800" y="1371599"/>
            <a:ext cx="2438400" cy="3335283"/>
          </a:xfrm>
          <a:prstGeom prst="rect">
            <a:avLst/>
          </a:prstGeom>
        </p:spPr>
      </p:pic>
      <p:pic>
        <p:nvPicPr>
          <p:cNvPr id="4" name="Picture 3" descr="‏(‏0501172177.gif"/>
          <p:cNvPicPr>
            <a:picLocks noChangeAspect="1"/>
          </p:cNvPicPr>
          <p:nvPr/>
        </p:nvPicPr>
        <p:blipFill>
          <a:blip r:embed="rId5"/>
          <a:stretch>
            <a:fillRect/>
          </a:stretch>
        </p:blipFill>
        <p:spPr>
          <a:xfrm>
            <a:off x="3276600" y="5334000"/>
            <a:ext cx="866775" cy="1247775"/>
          </a:xfrm>
          <a:prstGeom prst="rect">
            <a:avLst/>
          </a:prstGeom>
        </p:spPr>
      </p:pic>
      <p:pic>
        <p:nvPicPr>
          <p:cNvPr id="5" name="Picture 4" descr="‏(‏0501172177.gif"/>
          <p:cNvPicPr>
            <a:picLocks noChangeAspect="1"/>
          </p:cNvPicPr>
          <p:nvPr/>
        </p:nvPicPr>
        <p:blipFill>
          <a:blip r:embed="rId5"/>
          <a:stretch>
            <a:fillRect/>
          </a:stretch>
        </p:blipFill>
        <p:spPr>
          <a:xfrm>
            <a:off x="2438400" y="5257800"/>
            <a:ext cx="866775" cy="1247775"/>
          </a:xfrm>
          <a:prstGeom prst="rect">
            <a:avLst/>
          </a:prstGeom>
        </p:spPr>
      </p:pic>
      <p:pic>
        <p:nvPicPr>
          <p:cNvPr id="6" name="Picture 5" descr="‏(‏0501172177.gif"/>
          <p:cNvPicPr>
            <a:picLocks noChangeAspect="1"/>
          </p:cNvPicPr>
          <p:nvPr/>
        </p:nvPicPr>
        <p:blipFill>
          <a:blip r:embed="rId5"/>
          <a:stretch>
            <a:fillRect/>
          </a:stretch>
        </p:blipFill>
        <p:spPr>
          <a:xfrm>
            <a:off x="1676400" y="5257800"/>
            <a:ext cx="866775" cy="1247775"/>
          </a:xfrm>
          <a:prstGeom prst="rect">
            <a:avLst/>
          </a:prstGeom>
        </p:spPr>
      </p:pic>
      <p:pic>
        <p:nvPicPr>
          <p:cNvPr id="7" name="Picture 6" descr="‏(‏0501172177.gif"/>
          <p:cNvPicPr>
            <a:picLocks noChangeAspect="1"/>
          </p:cNvPicPr>
          <p:nvPr/>
        </p:nvPicPr>
        <p:blipFill>
          <a:blip r:embed="rId5"/>
          <a:stretch>
            <a:fillRect/>
          </a:stretch>
        </p:blipFill>
        <p:spPr>
          <a:xfrm>
            <a:off x="838200" y="5181600"/>
            <a:ext cx="866775" cy="1247775"/>
          </a:xfrm>
          <a:prstGeom prst="rect">
            <a:avLst/>
          </a:prstGeom>
        </p:spPr>
      </p:pic>
      <p:pic>
        <p:nvPicPr>
          <p:cNvPr id="8" name="Picture 7" descr="‏(‏0501172177.gif"/>
          <p:cNvPicPr>
            <a:picLocks noChangeAspect="1"/>
          </p:cNvPicPr>
          <p:nvPr/>
        </p:nvPicPr>
        <p:blipFill>
          <a:blip r:embed="rId5"/>
          <a:stretch>
            <a:fillRect/>
          </a:stretch>
        </p:blipFill>
        <p:spPr>
          <a:xfrm>
            <a:off x="0" y="5181600"/>
            <a:ext cx="866775" cy="1247775"/>
          </a:xfrm>
          <a:prstGeom prst="rect">
            <a:avLst/>
          </a:prstGeom>
        </p:spPr>
      </p:pic>
      <p:pic>
        <p:nvPicPr>
          <p:cNvPr id="9" name="Picture 8" descr="‏(‏0501172177.gif"/>
          <p:cNvPicPr>
            <a:picLocks noChangeAspect="1"/>
          </p:cNvPicPr>
          <p:nvPr/>
        </p:nvPicPr>
        <p:blipFill>
          <a:blip r:embed="rId5"/>
          <a:stretch>
            <a:fillRect/>
          </a:stretch>
        </p:blipFill>
        <p:spPr>
          <a:xfrm>
            <a:off x="1219200" y="0"/>
            <a:ext cx="866775" cy="1247775"/>
          </a:xfrm>
          <a:prstGeom prst="rect">
            <a:avLst/>
          </a:prstGeom>
        </p:spPr>
      </p:pic>
      <p:pic>
        <p:nvPicPr>
          <p:cNvPr id="10" name="Picture 9" descr="‏(‏0501172177.gif"/>
          <p:cNvPicPr>
            <a:picLocks noChangeAspect="1"/>
          </p:cNvPicPr>
          <p:nvPr/>
        </p:nvPicPr>
        <p:blipFill>
          <a:blip r:embed="rId5"/>
          <a:stretch>
            <a:fillRect/>
          </a:stretch>
        </p:blipFill>
        <p:spPr>
          <a:xfrm>
            <a:off x="1828800" y="0"/>
            <a:ext cx="866775" cy="1247775"/>
          </a:xfrm>
          <a:prstGeom prst="rect">
            <a:avLst/>
          </a:prstGeom>
        </p:spPr>
      </p:pic>
      <p:pic>
        <p:nvPicPr>
          <p:cNvPr id="11" name="Picture 10" descr="‏(‏0501172177.gif"/>
          <p:cNvPicPr>
            <a:picLocks noChangeAspect="1"/>
          </p:cNvPicPr>
          <p:nvPr/>
        </p:nvPicPr>
        <p:blipFill>
          <a:blip r:embed="rId5"/>
          <a:stretch>
            <a:fillRect/>
          </a:stretch>
        </p:blipFill>
        <p:spPr>
          <a:xfrm>
            <a:off x="2438400" y="0"/>
            <a:ext cx="866775" cy="1247775"/>
          </a:xfrm>
          <a:prstGeom prst="rect">
            <a:avLst/>
          </a:prstGeom>
        </p:spPr>
      </p:pic>
      <p:pic>
        <p:nvPicPr>
          <p:cNvPr id="12" name="Picture 11" descr="‏(‏0501172177.gif"/>
          <p:cNvPicPr>
            <a:picLocks noChangeAspect="1"/>
          </p:cNvPicPr>
          <p:nvPr/>
        </p:nvPicPr>
        <p:blipFill>
          <a:blip r:embed="rId5"/>
          <a:stretch>
            <a:fillRect/>
          </a:stretch>
        </p:blipFill>
        <p:spPr>
          <a:xfrm>
            <a:off x="2971800" y="0"/>
            <a:ext cx="866775" cy="1247775"/>
          </a:xfrm>
          <a:prstGeom prst="rect">
            <a:avLst/>
          </a:prstGeom>
        </p:spPr>
      </p:pic>
      <p:pic>
        <p:nvPicPr>
          <p:cNvPr id="13" name="Picture 12" descr="‏(‏0501172177.gif"/>
          <p:cNvPicPr>
            <a:picLocks noChangeAspect="1"/>
          </p:cNvPicPr>
          <p:nvPr/>
        </p:nvPicPr>
        <p:blipFill>
          <a:blip r:embed="rId5"/>
          <a:stretch>
            <a:fillRect/>
          </a:stretch>
        </p:blipFill>
        <p:spPr>
          <a:xfrm>
            <a:off x="4191000" y="0"/>
            <a:ext cx="866775" cy="1247775"/>
          </a:xfrm>
          <a:prstGeom prst="rect">
            <a:avLst/>
          </a:prstGeom>
        </p:spPr>
      </p:pic>
      <p:pic>
        <p:nvPicPr>
          <p:cNvPr id="14" name="Picture 13" descr="‏(‏0501172177.gif"/>
          <p:cNvPicPr>
            <a:picLocks noChangeAspect="1"/>
          </p:cNvPicPr>
          <p:nvPr/>
        </p:nvPicPr>
        <p:blipFill>
          <a:blip r:embed="rId5"/>
          <a:stretch>
            <a:fillRect/>
          </a:stretch>
        </p:blipFill>
        <p:spPr>
          <a:xfrm>
            <a:off x="0" y="228600"/>
            <a:ext cx="866775" cy="1247775"/>
          </a:xfrm>
          <a:prstGeom prst="rect">
            <a:avLst/>
          </a:prstGeom>
        </p:spPr>
      </p:pic>
      <p:pic>
        <p:nvPicPr>
          <p:cNvPr id="15" name="Picture 14" descr="‏(‏0501172177.gif"/>
          <p:cNvPicPr>
            <a:picLocks noChangeAspect="1"/>
          </p:cNvPicPr>
          <p:nvPr/>
        </p:nvPicPr>
        <p:blipFill>
          <a:blip r:embed="rId5"/>
          <a:stretch>
            <a:fillRect/>
          </a:stretch>
        </p:blipFill>
        <p:spPr>
          <a:xfrm>
            <a:off x="3657600" y="0"/>
            <a:ext cx="866775" cy="1247775"/>
          </a:xfrm>
          <a:prstGeom prst="rect">
            <a:avLst/>
          </a:prstGeom>
        </p:spPr>
      </p:pic>
      <p:pic>
        <p:nvPicPr>
          <p:cNvPr id="16" name="Picture 15" descr="‏(‏0501172177.gif"/>
          <p:cNvPicPr>
            <a:picLocks noChangeAspect="1"/>
          </p:cNvPicPr>
          <p:nvPr/>
        </p:nvPicPr>
        <p:blipFill>
          <a:blip r:embed="rId5"/>
          <a:stretch>
            <a:fillRect/>
          </a:stretch>
        </p:blipFill>
        <p:spPr>
          <a:xfrm>
            <a:off x="152400" y="381000"/>
            <a:ext cx="866775" cy="1247775"/>
          </a:xfrm>
          <a:prstGeom prst="rect">
            <a:avLst/>
          </a:prstGeom>
        </p:spPr>
      </p:pic>
      <p:pic>
        <p:nvPicPr>
          <p:cNvPr id="17" name="Picture 16" descr="‏(‏0501172177.gif"/>
          <p:cNvPicPr>
            <a:picLocks noChangeAspect="1"/>
          </p:cNvPicPr>
          <p:nvPr/>
        </p:nvPicPr>
        <p:blipFill>
          <a:blip r:embed="rId5"/>
          <a:stretch>
            <a:fillRect/>
          </a:stretch>
        </p:blipFill>
        <p:spPr>
          <a:xfrm>
            <a:off x="304800" y="533400"/>
            <a:ext cx="866775" cy="1247775"/>
          </a:xfrm>
          <a:prstGeom prst="rect">
            <a:avLst/>
          </a:prstGeom>
        </p:spPr>
      </p:pic>
      <p:pic>
        <p:nvPicPr>
          <p:cNvPr id="18" name="Picture 17" descr="‏(‏0501172177.gif"/>
          <p:cNvPicPr>
            <a:picLocks noChangeAspect="1"/>
          </p:cNvPicPr>
          <p:nvPr/>
        </p:nvPicPr>
        <p:blipFill>
          <a:blip r:embed="rId5"/>
          <a:stretch>
            <a:fillRect/>
          </a:stretch>
        </p:blipFill>
        <p:spPr>
          <a:xfrm>
            <a:off x="457200" y="685800"/>
            <a:ext cx="866775" cy="1247775"/>
          </a:xfrm>
          <a:prstGeom prst="rect">
            <a:avLst/>
          </a:prstGeom>
        </p:spPr>
      </p:pic>
      <p:pic>
        <p:nvPicPr>
          <p:cNvPr id="19" name="Picture 18" descr="‏(‏0501172177.gif"/>
          <p:cNvPicPr>
            <a:picLocks noChangeAspect="1"/>
          </p:cNvPicPr>
          <p:nvPr/>
        </p:nvPicPr>
        <p:blipFill>
          <a:blip r:embed="rId5"/>
          <a:stretch>
            <a:fillRect/>
          </a:stretch>
        </p:blipFill>
        <p:spPr>
          <a:xfrm>
            <a:off x="609600" y="838200"/>
            <a:ext cx="866775" cy="1247775"/>
          </a:xfrm>
          <a:prstGeom prst="rect">
            <a:avLst/>
          </a:prstGeom>
        </p:spPr>
      </p:pic>
      <p:pic>
        <p:nvPicPr>
          <p:cNvPr id="20" name="Picture 19" descr="‏(‏0501172177.gif"/>
          <p:cNvPicPr>
            <a:picLocks noChangeAspect="1"/>
          </p:cNvPicPr>
          <p:nvPr/>
        </p:nvPicPr>
        <p:blipFill>
          <a:blip r:embed="rId5"/>
          <a:stretch>
            <a:fillRect/>
          </a:stretch>
        </p:blipFill>
        <p:spPr>
          <a:xfrm>
            <a:off x="762000" y="990600"/>
            <a:ext cx="866775" cy="1247775"/>
          </a:xfrm>
          <a:prstGeom prst="rect">
            <a:avLst/>
          </a:prstGeom>
        </p:spPr>
      </p:pic>
      <p:pic>
        <p:nvPicPr>
          <p:cNvPr id="21" name="Picture 20" descr="‏(‏0501172177.gif"/>
          <p:cNvPicPr>
            <a:picLocks noChangeAspect="1"/>
          </p:cNvPicPr>
          <p:nvPr/>
        </p:nvPicPr>
        <p:blipFill>
          <a:blip r:embed="rId5"/>
          <a:stretch>
            <a:fillRect/>
          </a:stretch>
        </p:blipFill>
        <p:spPr>
          <a:xfrm>
            <a:off x="914400" y="1143000"/>
            <a:ext cx="866775" cy="1247775"/>
          </a:xfrm>
          <a:prstGeom prst="rect">
            <a:avLst/>
          </a:prstGeom>
        </p:spPr>
      </p:pic>
      <p:pic>
        <p:nvPicPr>
          <p:cNvPr id="22" name="Picture 21" descr="‏(‏0501172177.gif"/>
          <p:cNvPicPr>
            <a:picLocks noChangeAspect="1"/>
          </p:cNvPicPr>
          <p:nvPr/>
        </p:nvPicPr>
        <p:blipFill>
          <a:blip r:embed="rId5"/>
          <a:stretch>
            <a:fillRect/>
          </a:stretch>
        </p:blipFill>
        <p:spPr>
          <a:xfrm>
            <a:off x="1066800" y="1295400"/>
            <a:ext cx="866775" cy="1247775"/>
          </a:xfrm>
          <a:prstGeom prst="rect">
            <a:avLst/>
          </a:prstGeom>
        </p:spPr>
      </p:pic>
      <p:pic>
        <p:nvPicPr>
          <p:cNvPr id="23" name="Picture 22" descr="‏(‏0501172177.gif"/>
          <p:cNvPicPr>
            <a:picLocks noChangeAspect="1"/>
          </p:cNvPicPr>
          <p:nvPr/>
        </p:nvPicPr>
        <p:blipFill>
          <a:blip r:embed="rId5"/>
          <a:stretch>
            <a:fillRect/>
          </a:stretch>
        </p:blipFill>
        <p:spPr>
          <a:xfrm>
            <a:off x="1219200" y="1447800"/>
            <a:ext cx="866775" cy="1247775"/>
          </a:xfrm>
          <a:prstGeom prst="rect">
            <a:avLst/>
          </a:prstGeom>
        </p:spPr>
      </p:pic>
      <p:pic>
        <p:nvPicPr>
          <p:cNvPr id="24" name="Picture 23" descr="‏(‏0501172177.gif"/>
          <p:cNvPicPr>
            <a:picLocks noChangeAspect="1"/>
          </p:cNvPicPr>
          <p:nvPr/>
        </p:nvPicPr>
        <p:blipFill>
          <a:blip r:embed="rId5"/>
          <a:stretch>
            <a:fillRect/>
          </a:stretch>
        </p:blipFill>
        <p:spPr>
          <a:xfrm>
            <a:off x="1371600" y="1600200"/>
            <a:ext cx="866775" cy="1247775"/>
          </a:xfrm>
          <a:prstGeom prst="rect">
            <a:avLst/>
          </a:prstGeom>
        </p:spPr>
      </p:pic>
      <p:pic>
        <p:nvPicPr>
          <p:cNvPr id="25" name="Picture 24" descr="‏(‏0501172177.gif"/>
          <p:cNvPicPr>
            <a:picLocks noChangeAspect="1"/>
          </p:cNvPicPr>
          <p:nvPr/>
        </p:nvPicPr>
        <p:blipFill>
          <a:blip r:embed="rId5"/>
          <a:stretch>
            <a:fillRect/>
          </a:stretch>
        </p:blipFill>
        <p:spPr>
          <a:xfrm>
            <a:off x="1524000" y="1752600"/>
            <a:ext cx="866775" cy="1247775"/>
          </a:xfrm>
          <a:prstGeom prst="rect">
            <a:avLst/>
          </a:prstGeom>
        </p:spPr>
      </p:pic>
      <p:pic>
        <p:nvPicPr>
          <p:cNvPr id="26" name="Picture 25" descr="‏(‏0501172177.gif"/>
          <p:cNvPicPr>
            <a:picLocks noChangeAspect="1"/>
          </p:cNvPicPr>
          <p:nvPr/>
        </p:nvPicPr>
        <p:blipFill>
          <a:blip r:embed="rId5"/>
          <a:stretch>
            <a:fillRect/>
          </a:stretch>
        </p:blipFill>
        <p:spPr>
          <a:xfrm>
            <a:off x="1676400" y="1905000"/>
            <a:ext cx="866775" cy="1247775"/>
          </a:xfrm>
          <a:prstGeom prst="rect">
            <a:avLst/>
          </a:prstGeom>
        </p:spPr>
      </p:pic>
      <p:pic>
        <p:nvPicPr>
          <p:cNvPr id="27" name="Picture 26" descr="‏(‏0501172177.gif"/>
          <p:cNvPicPr>
            <a:picLocks noChangeAspect="1"/>
          </p:cNvPicPr>
          <p:nvPr/>
        </p:nvPicPr>
        <p:blipFill>
          <a:blip r:embed="rId5"/>
          <a:stretch>
            <a:fillRect/>
          </a:stretch>
        </p:blipFill>
        <p:spPr>
          <a:xfrm>
            <a:off x="1828800" y="2057400"/>
            <a:ext cx="866775" cy="1247775"/>
          </a:xfrm>
          <a:prstGeom prst="rect">
            <a:avLst/>
          </a:prstGeom>
        </p:spPr>
      </p:pic>
      <p:pic>
        <p:nvPicPr>
          <p:cNvPr id="28" name="Picture 27" descr="‏(‏0501172177.gif"/>
          <p:cNvPicPr>
            <a:picLocks noChangeAspect="1"/>
          </p:cNvPicPr>
          <p:nvPr/>
        </p:nvPicPr>
        <p:blipFill>
          <a:blip r:embed="rId5"/>
          <a:stretch>
            <a:fillRect/>
          </a:stretch>
        </p:blipFill>
        <p:spPr>
          <a:xfrm>
            <a:off x="1981200" y="2209800"/>
            <a:ext cx="866775" cy="1247775"/>
          </a:xfrm>
          <a:prstGeom prst="rect">
            <a:avLst/>
          </a:prstGeom>
        </p:spPr>
      </p:pic>
      <p:pic>
        <p:nvPicPr>
          <p:cNvPr id="29" name="Picture 28" descr="‏(‏0501172177.gif"/>
          <p:cNvPicPr>
            <a:picLocks noChangeAspect="1"/>
          </p:cNvPicPr>
          <p:nvPr/>
        </p:nvPicPr>
        <p:blipFill>
          <a:blip r:embed="rId5"/>
          <a:stretch>
            <a:fillRect/>
          </a:stretch>
        </p:blipFill>
        <p:spPr>
          <a:xfrm>
            <a:off x="2133600" y="2362200"/>
            <a:ext cx="866775" cy="1247775"/>
          </a:xfrm>
          <a:prstGeom prst="rect">
            <a:avLst/>
          </a:prstGeom>
        </p:spPr>
      </p:pic>
      <p:pic>
        <p:nvPicPr>
          <p:cNvPr id="30" name="Picture 29" descr="‏(‏0501172177.gif"/>
          <p:cNvPicPr>
            <a:picLocks noChangeAspect="1"/>
          </p:cNvPicPr>
          <p:nvPr/>
        </p:nvPicPr>
        <p:blipFill>
          <a:blip r:embed="rId5"/>
          <a:stretch>
            <a:fillRect/>
          </a:stretch>
        </p:blipFill>
        <p:spPr>
          <a:xfrm>
            <a:off x="2286000" y="2514600"/>
            <a:ext cx="866775" cy="1247775"/>
          </a:xfrm>
          <a:prstGeom prst="rect">
            <a:avLst/>
          </a:prstGeom>
        </p:spPr>
      </p:pic>
      <p:pic>
        <p:nvPicPr>
          <p:cNvPr id="31" name="Picture 30" descr="‏(‏0501172177.gif"/>
          <p:cNvPicPr>
            <a:picLocks noChangeAspect="1"/>
          </p:cNvPicPr>
          <p:nvPr/>
        </p:nvPicPr>
        <p:blipFill>
          <a:blip r:embed="rId5"/>
          <a:stretch>
            <a:fillRect/>
          </a:stretch>
        </p:blipFill>
        <p:spPr>
          <a:xfrm>
            <a:off x="2438400" y="2667000"/>
            <a:ext cx="866775" cy="1247775"/>
          </a:xfrm>
          <a:prstGeom prst="rect">
            <a:avLst/>
          </a:prstGeom>
        </p:spPr>
      </p:pic>
      <p:pic>
        <p:nvPicPr>
          <p:cNvPr id="32" name="Picture 31" descr="‏(‏0501172177.gif"/>
          <p:cNvPicPr>
            <a:picLocks noChangeAspect="1"/>
          </p:cNvPicPr>
          <p:nvPr/>
        </p:nvPicPr>
        <p:blipFill>
          <a:blip r:embed="rId5"/>
          <a:stretch>
            <a:fillRect/>
          </a:stretch>
        </p:blipFill>
        <p:spPr>
          <a:xfrm>
            <a:off x="2590800" y="2819400"/>
            <a:ext cx="866775" cy="1247775"/>
          </a:xfrm>
          <a:prstGeom prst="rect">
            <a:avLst/>
          </a:prstGeom>
        </p:spPr>
      </p:pic>
      <p:pic>
        <p:nvPicPr>
          <p:cNvPr id="33" name="Picture 32" descr="‏(‏0501172177.gif"/>
          <p:cNvPicPr>
            <a:picLocks noChangeAspect="1"/>
          </p:cNvPicPr>
          <p:nvPr/>
        </p:nvPicPr>
        <p:blipFill>
          <a:blip r:embed="rId5"/>
          <a:stretch>
            <a:fillRect/>
          </a:stretch>
        </p:blipFill>
        <p:spPr>
          <a:xfrm>
            <a:off x="2743200" y="2971800"/>
            <a:ext cx="866775" cy="1247775"/>
          </a:xfrm>
          <a:prstGeom prst="rect">
            <a:avLst/>
          </a:prstGeom>
        </p:spPr>
      </p:pic>
      <p:pic>
        <p:nvPicPr>
          <p:cNvPr id="34" name="Picture 33" descr="‏(‏0501172177.gif"/>
          <p:cNvPicPr>
            <a:picLocks noChangeAspect="1"/>
          </p:cNvPicPr>
          <p:nvPr/>
        </p:nvPicPr>
        <p:blipFill>
          <a:blip r:embed="rId5"/>
          <a:stretch>
            <a:fillRect/>
          </a:stretch>
        </p:blipFill>
        <p:spPr>
          <a:xfrm>
            <a:off x="2895600" y="3124200"/>
            <a:ext cx="866775" cy="1247775"/>
          </a:xfrm>
          <a:prstGeom prst="rect">
            <a:avLst/>
          </a:prstGeom>
        </p:spPr>
      </p:pic>
      <p:pic>
        <p:nvPicPr>
          <p:cNvPr id="35" name="Picture 34" descr="‏(‏0501172177.gif"/>
          <p:cNvPicPr>
            <a:picLocks noChangeAspect="1"/>
          </p:cNvPicPr>
          <p:nvPr/>
        </p:nvPicPr>
        <p:blipFill>
          <a:blip r:embed="rId5"/>
          <a:stretch>
            <a:fillRect/>
          </a:stretch>
        </p:blipFill>
        <p:spPr>
          <a:xfrm>
            <a:off x="3048000" y="3276600"/>
            <a:ext cx="866775" cy="1247775"/>
          </a:xfrm>
          <a:prstGeom prst="rect">
            <a:avLst/>
          </a:prstGeom>
        </p:spPr>
      </p:pic>
      <p:pic>
        <p:nvPicPr>
          <p:cNvPr id="36" name="Picture 35" descr="‏(‏0501172177.gif"/>
          <p:cNvPicPr>
            <a:picLocks noChangeAspect="1"/>
          </p:cNvPicPr>
          <p:nvPr/>
        </p:nvPicPr>
        <p:blipFill>
          <a:blip r:embed="rId5"/>
          <a:stretch>
            <a:fillRect/>
          </a:stretch>
        </p:blipFill>
        <p:spPr>
          <a:xfrm>
            <a:off x="3200400" y="3429000"/>
            <a:ext cx="866775" cy="1247775"/>
          </a:xfrm>
          <a:prstGeom prst="rect">
            <a:avLst/>
          </a:prstGeom>
        </p:spPr>
      </p:pic>
      <p:pic>
        <p:nvPicPr>
          <p:cNvPr id="37" name="Picture 36" descr="‏(‏0501172177.gif"/>
          <p:cNvPicPr>
            <a:picLocks noChangeAspect="1"/>
          </p:cNvPicPr>
          <p:nvPr/>
        </p:nvPicPr>
        <p:blipFill>
          <a:blip r:embed="rId5"/>
          <a:stretch>
            <a:fillRect/>
          </a:stretch>
        </p:blipFill>
        <p:spPr>
          <a:xfrm>
            <a:off x="3352800" y="3581400"/>
            <a:ext cx="866775" cy="1247775"/>
          </a:xfrm>
          <a:prstGeom prst="rect">
            <a:avLst/>
          </a:prstGeom>
        </p:spPr>
      </p:pic>
      <p:pic>
        <p:nvPicPr>
          <p:cNvPr id="38" name="Picture 37" descr="‏(‏0501172177.gif"/>
          <p:cNvPicPr>
            <a:picLocks noChangeAspect="1"/>
          </p:cNvPicPr>
          <p:nvPr/>
        </p:nvPicPr>
        <p:blipFill>
          <a:blip r:embed="rId5"/>
          <a:stretch>
            <a:fillRect/>
          </a:stretch>
        </p:blipFill>
        <p:spPr>
          <a:xfrm>
            <a:off x="3505200" y="3733800"/>
            <a:ext cx="866775" cy="1247775"/>
          </a:xfrm>
          <a:prstGeom prst="rect">
            <a:avLst/>
          </a:prstGeom>
        </p:spPr>
      </p:pic>
      <p:pic>
        <p:nvPicPr>
          <p:cNvPr id="39" name="Picture 38" descr="‏(‏0501172177.gif"/>
          <p:cNvPicPr>
            <a:picLocks noChangeAspect="1"/>
          </p:cNvPicPr>
          <p:nvPr/>
        </p:nvPicPr>
        <p:blipFill>
          <a:blip r:embed="rId5"/>
          <a:stretch>
            <a:fillRect/>
          </a:stretch>
        </p:blipFill>
        <p:spPr>
          <a:xfrm>
            <a:off x="3657600" y="3886200"/>
            <a:ext cx="866775" cy="1247775"/>
          </a:xfrm>
          <a:prstGeom prst="rect">
            <a:avLst/>
          </a:prstGeom>
        </p:spPr>
      </p:pic>
      <p:pic>
        <p:nvPicPr>
          <p:cNvPr id="40" name="Picture 39" descr="‏(‏0501172177.gif"/>
          <p:cNvPicPr>
            <a:picLocks noChangeAspect="1"/>
          </p:cNvPicPr>
          <p:nvPr/>
        </p:nvPicPr>
        <p:blipFill>
          <a:blip r:embed="rId5"/>
          <a:stretch>
            <a:fillRect/>
          </a:stretch>
        </p:blipFill>
        <p:spPr>
          <a:xfrm>
            <a:off x="3810000" y="4038600"/>
            <a:ext cx="866775" cy="1247775"/>
          </a:xfrm>
          <a:prstGeom prst="rect">
            <a:avLst/>
          </a:prstGeom>
        </p:spPr>
      </p:pic>
      <p:pic>
        <p:nvPicPr>
          <p:cNvPr id="41" name="Picture 40" descr="‏(‏0501172177.gif"/>
          <p:cNvPicPr>
            <a:picLocks noChangeAspect="1"/>
          </p:cNvPicPr>
          <p:nvPr/>
        </p:nvPicPr>
        <p:blipFill>
          <a:blip r:embed="rId5"/>
          <a:stretch>
            <a:fillRect/>
          </a:stretch>
        </p:blipFill>
        <p:spPr>
          <a:xfrm>
            <a:off x="3962400" y="4191000"/>
            <a:ext cx="866775" cy="1247775"/>
          </a:xfrm>
          <a:prstGeom prst="rect">
            <a:avLst/>
          </a:prstGeom>
        </p:spPr>
      </p:pic>
      <p:pic>
        <p:nvPicPr>
          <p:cNvPr id="42" name="Picture 41" descr="‏(‏0501172177.gif"/>
          <p:cNvPicPr>
            <a:picLocks noChangeAspect="1"/>
          </p:cNvPicPr>
          <p:nvPr/>
        </p:nvPicPr>
        <p:blipFill>
          <a:blip r:embed="rId5"/>
          <a:stretch>
            <a:fillRect/>
          </a:stretch>
        </p:blipFill>
        <p:spPr>
          <a:xfrm>
            <a:off x="4114800" y="4343400"/>
            <a:ext cx="866775" cy="1247775"/>
          </a:xfrm>
          <a:prstGeom prst="rect">
            <a:avLst/>
          </a:prstGeom>
        </p:spPr>
      </p:pic>
      <p:pic>
        <p:nvPicPr>
          <p:cNvPr id="43" name="Picture 42" descr="‏(‏0501172177.gif"/>
          <p:cNvPicPr>
            <a:picLocks noChangeAspect="1"/>
          </p:cNvPicPr>
          <p:nvPr/>
        </p:nvPicPr>
        <p:blipFill>
          <a:blip r:embed="rId5"/>
          <a:stretch>
            <a:fillRect/>
          </a:stretch>
        </p:blipFill>
        <p:spPr>
          <a:xfrm>
            <a:off x="4267200" y="4495800"/>
            <a:ext cx="866775" cy="1247775"/>
          </a:xfrm>
          <a:prstGeom prst="rect">
            <a:avLst/>
          </a:prstGeom>
        </p:spPr>
      </p:pic>
      <p:pic>
        <p:nvPicPr>
          <p:cNvPr id="44" name="Picture 43" descr="‏(‏0501172177.gif"/>
          <p:cNvPicPr>
            <a:picLocks noChangeAspect="1"/>
          </p:cNvPicPr>
          <p:nvPr/>
        </p:nvPicPr>
        <p:blipFill>
          <a:blip r:embed="rId5"/>
          <a:stretch>
            <a:fillRect/>
          </a:stretch>
        </p:blipFill>
        <p:spPr>
          <a:xfrm>
            <a:off x="4419600" y="4648200"/>
            <a:ext cx="866775" cy="1247775"/>
          </a:xfrm>
          <a:prstGeom prst="rect">
            <a:avLst/>
          </a:prstGeom>
        </p:spPr>
      </p:pic>
      <p:pic>
        <p:nvPicPr>
          <p:cNvPr id="46" name="Picture 45" descr="‏(‏0501172177.gif"/>
          <p:cNvPicPr>
            <a:picLocks noChangeAspect="1"/>
          </p:cNvPicPr>
          <p:nvPr/>
        </p:nvPicPr>
        <p:blipFill>
          <a:blip r:embed="rId5"/>
          <a:stretch>
            <a:fillRect/>
          </a:stretch>
        </p:blipFill>
        <p:spPr>
          <a:xfrm>
            <a:off x="4724400" y="5334000"/>
            <a:ext cx="866775" cy="1247775"/>
          </a:xfrm>
          <a:prstGeom prst="rect">
            <a:avLst/>
          </a:prstGeom>
        </p:spPr>
      </p:pic>
      <p:pic>
        <p:nvPicPr>
          <p:cNvPr id="47" name="Picture 46" descr="‏(‏0501172177.gif"/>
          <p:cNvPicPr>
            <a:picLocks noChangeAspect="1"/>
          </p:cNvPicPr>
          <p:nvPr/>
        </p:nvPicPr>
        <p:blipFill>
          <a:blip r:embed="rId5"/>
          <a:stretch>
            <a:fillRect/>
          </a:stretch>
        </p:blipFill>
        <p:spPr>
          <a:xfrm>
            <a:off x="8277225" y="5334000"/>
            <a:ext cx="866775" cy="1247775"/>
          </a:xfrm>
          <a:prstGeom prst="rect">
            <a:avLst/>
          </a:prstGeom>
        </p:spPr>
      </p:pic>
      <p:pic>
        <p:nvPicPr>
          <p:cNvPr id="48" name="Picture 47" descr="‏(‏0501172177.gif"/>
          <p:cNvPicPr>
            <a:picLocks noChangeAspect="1"/>
          </p:cNvPicPr>
          <p:nvPr/>
        </p:nvPicPr>
        <p:blipFill>
          <a:blip r:embed="rId5"/>
          <a:stretch>
            <a:fillRect/>
          </a:stretch>
        </p:blipFill>
        <p:spPr>
          <a:xfrm>
            <a:off x="4343400" y="152400"/>
            <a:ext cx="866775" cy="1247775"/>
          </a:xfrm>
          <a:prstGeom prst="rect">
            <a:avLst/>
          </a:prstGeom>
        </p:spPr>
      </p:pic>
      <p:pic>
        <p:nvPicPr>
          <p:cNvPr id="49" name="Picture 48" descr="‏(‏0501172177.gif"/>
          <p:cNvPicPr>
            <a:picLocks noChangeAspect="1"/>
          </p:cNvPicPr>
          <p:nvPr/>
        </p:nvPicPr>
        <p:blipFill>
          <a:blip r:embed="rId5"/>
          <a:stretch>
            <a:fillRect/>
          </a:stretch>
        </p:blipFill>
        <p:spPr>
          <a:xfrm>
            <a:off x="4495800" y="304800"/>
            <a:ext cx="866775" cy="1247775"/>
          </a:xfrm>
          <a:prstGeom prst="rect">
            <a:avLst/>
          </a:prstGeom>
        </p:spPr>
      </p:pic>
      <p:pic>
        <p:nvPicPr>
          <p:cNvPr id="50" name="Picture 49" descr="‏(‏0501172177.gif"/>
          <p:cNvPicPr>
            <a:picLocks noChangeAspect="1"/>
          </p:cNvPicPr>
          <p:nvPr/>
        </p:nvPicPr>
        <p:blipFill>
          <a:blip r:embed="rId5"/>
          <a:stretch>
            <a:fillRect/>
          </a:stretch>
        </p:blipFill>
        <p:spPr>
          <a:xfrm>
            <a:off x="4648200" y="457200"/>
            <a:ext cx="866775" cy="1247775"/>
          </a:xfrm>
          <a:prstGeom prst="rect">
            <a:avLst/>
          </a:prstGeom>
        </p:spPr>
      </p:pic>
      <p:pic>
        <p:nvPicPr>
          <p:cNvPr id="51" name="Picture 50" descr="‏(‏0501172177.gif"/>
          <p:cNvPicPr>
            <a:picLocks noChangeAspect="1"/>
          </p:cNvPicPr>
          <p:nvPr/>
        </p:nvPicPr>
        <p:blipFill>
          <a:blip r:embed="rId5"/>
          <a:stretch>
            <a:fillRect/>
          </a:stretch>
        </p:blipFill>
        <p:spPr>
          <a:xfrm>
            <a:off x="4800600" y="609600"/>
            <a:ext cx="866775" cy="1247775"/>
          </a:xfrm>
          <a:prstGeom prst="rect">
            <a:avLst/>
          </a:prstGeom>
        </p:spPr>
      </p:pic>
      <p:pic>
        <p:nvPicPr>
          <p:cNvPr id="52" name="Picture 51" descr="‏(‏0501172177.gif"/>
          <p:cNvPicPr>
            <a:picLocks noChangeAspect="1"/>
          </p:cNvPicPr>
          <p:nvPr/>
        </p:nvPicPr>
        <p:blipFill>
          <a:blip r:embed="rId5"/>
          <a:stretch>
            <a:fillRect/>
          </a:stretch>
        </p:blipFill>
        <p:spPr>
          <a:xfrm>
            <a:off x="4953000" y="762000"/>
            <a:ext cx="866775" cy="1247775"/>
          </a:xfrm>
          <a:prstGeom prst="rect">
            <a:avLst/>
          </a:prstGeom>
        </p:spPr>
      </p:pic>
      <p:pic>
        <p:nvPicPr>
          <p:cNvPr id="53" name="Picture 52" descr="‏(‏0501172177.gif"/>
          <p:cNvPicPr>
            <a:picLocks noChangeAspect="1"/>
          </p:cNvPicPr>
          <p:nvPr/>
        </p:nvPicPr>
        <p:blipFill>
          <a:blip r:embed="rId5"/>
          <a:stretch>
            <a:fillRect/>
          </a:stretch>
        </p:blipFill>
        <p:spPr>
          <a:xfrm>
            <a:off x="5105400" y="914400"/>
            <a:ext cx="866775" cy="1247775"/>
          </a:xfrm>
          <a:prstGeom prst="rect">
            <a:avLst/>
          </a:prstGeom>
        </p:spPr>
      </p:pic>
      <p:pic>
        <p:nvPicPr>
          <p:cNvPr id="54" name="Picture 53" descr="‏(‏0501172177.gif"/>
          <p:cNvPicPr>
            <a:picLocks noChangeAspect="1"/>
          </p:cNvPicPr>
          <p:nvPr/>
        </p:nvPicPr>
        <p:blipFill>
          <a:blip r:embed="rId5"/>
          <a:stretch>
            <a:fillRect/>
          </a:stretch>
        </p:blipFill>
        <p:spPr>
          <a:xfrm>
            <a:off x="5257800" y="1066800"/>
            <a:ext cx="866775" cy="1247775"/>
          </a:xfrm>
          <a:prstGeom prst="rect">
            <a:avLst/>
          </a:prstGeom>
        </p:spPr>
      </p:pic>
      <p:pic>
        <p:nvPicPr>
          <p:cNvPr id="55" name="Picture 54" descr="‏(‏0501172177.gif"/>
          <p:cNvPicPr>
            <a:picLocks noChangeAspect="1"/>
          </p:cNvPicPr>
          <p:nvPr/>
        </p:nvPicPr>
        <p:blipFill>
          <a:blip r:embed="rId5"/>
          <a:stretch>
            <a:fillRect/>
          </a:stretch>
        </p:blipFill>
        <p:spPr>
          <a:xfrm>
            <a:off x="5410200" y="1219200"/>
            <a:ext cx="866775" cy="1247775"/>
          </a:xfrm>
          <a:prstGeom prst="rect">
            <a:avLst/>
          </a:prstGeom>
        </p:spPr>
      </p:pic>
      <p:pic>
        <p:nvPicPr>
          <p:cNvPr id="56" name="Picture 55" descr="‏(‏0501172177.gif"/>
          <p:cNvPicPr>
            <a:picLocks noChangeAspect="1"/>
          </p:cNvPicPr>
          <p:nvPr/>
        </p:nvPicPr>
        <p:blipFill>
          <a:blip r:embed="rId5"/>
          <a:stretch>
            <a:fillRect/>
          </a:stretch>
        </p:blipFill>
        <p:spPr>
          <a:xfrm>
            <a:off x="5562600" y="1371600"/>
            <a:ext cx="866775" cy="1247775"/>
          </a:xfrm>
          <a:prstGeom prst="rect">
            <a:avLst/>
          </a:prstGeom>
        </p:spPr>
      </p:pic>
      <p:pic>
        <p:nvPicPr>
          <p:cNvPr id="57" name="Picture 56" descr="‏(‏0501172177.gif"/>
          <p:cNvPicPr>
            <a:picLocks noChangeAspect="1"/>
          </p:cNvPicPr>
          <p:nvPr/>
        </p:nvPicPr>
        <p:blipFill>
          <a:blip r:embed="rId5"/>
          <a:stretch>
            <a:fillRect/>
          </a:stretch>
        </p:blipFill>
        <p:spPr>
          <a:xfrm>
            <a:off x="5715000" y="1524000"/>
            <a:ext cx="866775" cy="1247775"/>
          </a:xfrm>
          <a:prstGeom prst="rect">
            <a:avLst/>
          </a:prstGeom>
        </p:spPr>
      </p:pic>
      <p:pic>
        <p:nvPicPr>
          <p:cNvPr id="58" name="Picture 57" descr="‏(‏0501172177.gif"/>
          <p:cNvPicPr>
            <a:picLocks noChangeAspect="1"/>
          </p:cNvPicPr>
          <p:nvPr/>
        </p:nvPicPr>
        <p:blipFill>
          <a:blip r:embed="rId5"/>
          <a:stretch>
            <a:fillRect/>
          </a:stretch>
        </p:blipFill>
        <p:spPr>
          <a:xfrm>
            <a:off x="5867400" y="1676400"/>
            <a:ext cx="866775" cy="1247775"/>
          </a:xfrm>
          <a:prstGeom prst="rect">
            <a:avLst/>
          </a:prstGeom>
        </p:spPr>
      </p:pic>
      <p:pic>
        <p:nvPicPr>
          <p:cNvPr id="59" name="Picture 58" descr="‏(‏0501172177.gif"/>
          <p:cNvPicPr>
            <a:picLocks noChangeAspect="1"/>
          </p:cNvPicPr>
          <p:nvPr/>
        </p:nvPicPr>
        <p:blipFill>
          <a:blip r:embed="rId5"/>
          <a:stretch>
            <a:fillRect/>
          </a:stretch>
        </p:blipFill>
        <p:spPr>
          <a:xfrm>
            <a:off x="6019800" y="1828800"/>
            <a:ext cx="866775" cy="1247775"/>
          </a:xfrm>
          <a:prstGeom prst="rect">
            <a:avLst/>
          </a:prstGeom>
        </p:spPr>
      </p:pic>
      <p:pic>
        <p:nvPicPr>
          <p:cNvPr id="60" name="Picture 59" descr="‏(‏0501172177.gif"/>
          <p:cNvPicPr>
            <a:picLocks noChangeAspect="1"/>
          </p:cNvPicPr>
          <p:nvPr/>
        </p:nvPicPr>
        <p:blipFill>
          <a:blip r:embed="rId5"/>
          <a:stretch>
            <a:fillRect/>
          </a:stretch>
        </p:blipFill>
        <p:spPr>
          <a:xfrm>
            <a:off x="6172200" y="1981200"/>
            <a:ext cx="866775" cy="1247775"/>
          </a:xfrm>
          <a:prstGeom prst="rect">
            <a:avLst/>
          </a:prstGeom>
        </p:spPr>
      </p:pic>
      <p:pic>
        <p:nvPicPr>
          <p:cNvPr id="61" name="Picture 60" descr="‏(‏0501172177.gif"/>
          <p:cNvPicPr>
            <a:picLocks noChangeAspect="1"/>
          </p:cNvPicPr>
          <p:nvPr/>
        </p:nvPicPr>
        <p:blipFill>
          <a:blip r:embed="rId5"/>
          <a:stretch>
            <a:fillRect/>
          </a:stretch>
        </p:blipFill>
        <p:spPr>
          <a:xfrm>
            <a:off x="6324600" y="2133600"/>
            <a:ext cx="866775" cy="1247775"/>
          </a:xfrm>
          <a:prstGeom prst="rect">
            <a:avLst/>
          </a:prstGeom>
        </p:spPr>
      </p:pic>
      <p:pic>
        <p:nvPicPr>
          <p:cNvPr id="62" name="Picture 61" descr="‏(‏0501172177.gif"/>
          <p:cNvPicPr>
            <a:picLocks noChangeAspect="1"/>
          </p:cNvPicPr>
          <p:nvPr/>
        </p:nvPicPr>
        <p:blipFill>
          <a:blip r:embed="rId5"/>
          <a:stretch>
            <a:fillRect/>
          </a:stretch>
        </p:blipFill>
        <p:spPr>
          <a:xfrm>
            <a:off x="6477000" y="2286000"/>
            <a:ext cx="866775" cy="1247775"/>
          </a:xfrm>
          <a:prstGeom prst="rect">
            <a:avLst/>
          </a:prstGeom>
        </p:spPr>
      </p:pic>
      <p:pic>
        <p:nvPicPr>
          <p:cNvPr id="63" name="Picture 62" descr="‏(‏0501172177.gif"/>
          <p:cNvPicPr>
            <a:picLocks noChangeAspect="1"/>
          </p:cNvPicPr>
          <p:nvPr/>
        </p:nvPicPr>
        <p:blipFill>
          <a:blip r:embed="rId5"/>
          <a:stretch>
            <a:fillRect/>
          </a:stretch>
        </p:blipFill>
        <p:spPr>
          <a:xfrm>
            <a:off x="6629400" y="2438400"/>
            <a:ext cx="866775" cy="1247775"/>
          </a:xfrm>
          <a:prstGeom prst="rect">
            <a:avLst/>
          </a:prstGeom>
        </p:spPr>
      </p:pic>
      <p:pic>
        <p:nvPicPr>
          <p:cNvPr id="64" name="Picture 63" descr="‏(‏0501172177.gif"/>
          <p:cNvPicPr>
            <a:picLocks noChangeAspect="1"/>
          </p:cNvPicPr>
          <p:nvPr/>
        </p:nvPicPr>
        <p:blipFill>
          <a:blip r:embed="rId5"/>
          <a:stretch>
            <a:fillRect/>
          </a:stretch>
        </p:blipFill>
        <p:spPr>
          <a:xfrm>
            <a:off x="6781800" y="2590800"/>
            <a:ext cx="866775" cy="1247775"/>
          </a:xfrm>
          <a:prstGeom prst="rect">
            <a:avLst/>
          </a:prstGeom>
        </p:spPr>
      </p:pic>
      <p:pic>
        <p:nvPicPr>
          <p:cNvPr id="65" name="Picture 64" descr="‏(‏0501172177.gif"/>
          <p:cNvPicPr>
            <a:picLocks noChangeAspect="1"/>
          </p:cNvPicPr>
          <p:nvPr/>
        </p:nvPicPr>
        <p:blipFill>
          <a:blip r:embed="rId5"/>
          <a:stretch>
            <a:fillRect/>
          </a:stretch>
        </p:blipFill>
        <p:spPr>
          <a:xfrm>
            <a:off x="6934200" y="2743200"/>
            <a:ext cx="866775" cy="1247775"/>
          </a:xfrm>
          <a:prstGeom prst="rect">
            <a:avLst/>
          </a:prstGeom>
        </p:spPr>
      </p:pic>
      <p:pic>
        <p:nvPicPr>
          <p:cNvPr id="66" name="Picture 65" descr="‏(‏0501172177.gif"/>
          <p:cNvPicPr>
            <a:picLocks noChangeAspect="1"/>
          </p:cNvPicPr>
          <p:nvPr/>
        </p:nvPicPr>
        <p:blipFill>
          <a:blip r:embed="rId5"/>
          <a:stretch>
            <a:fillRect/>
          </a:stretch>
        </p:blipFill>
        <p:spPr>
          <a:xfrm>
            <a:off x="8277225" y="838200"/>
            <a:ext cx="866775" cy="1600200"/>
          </a:xfrm>
          <a:prstGeom prst="rect">
            <a:avLst/>
          </a:prstGeom>
        </p:spPr>
      </p:pic>
      <p:pic>
        <p:nvPicPr>
          <p:cNvPr id="68" name="Picture 67" descr="‏(‏0501172177.gif"/>
          <p:cNvPicPr>
            <a:picLocks noChangeAspect="1"/>
          </p:cNvPicPr>
          <p:nvPr/>
        </p:nvPicPr>
        <p:blipFill>
          <a:blip r:embed="rId5"/>
          <a:stretch>
            <a:fillRect/>
          </a:stretch>
        </p:blipFill>
        <p:spPr>
          <a:xfrm>
            <a:off x="5334000" y="5334000"/>
            <a:ext cx="866775" cy="1247775"/>
          </a:xfrm>
          <a:prstGeom prst="rect">
            <a:avLst/>
          </a:prstGeom>
        </p:spPr>
      </p:pic>
      <p:pic>
        <p:nvPicPr>
          <p:cNvPr id="69" name="Picture 68" descr="‏(‏0501172177.gif"/>
          <p:cNvPicPr>
            <a:picLocks noChangeAspect="1"/>
          </p:cNvPicPr>
          <p:nvPr/>
        </p:nvPicPr>
        <p:blipFill>
          <a:blip r:embed="rId5"/>
          <a:stretch>
            <a:fillRect/>
          </a:stretch>
        </p:blipFill>
        <p:spPr>
          <a:xfrm>
            <a:off x="5791200" y="5334000"/>
            <a:ext cx="866775" cy="1247775"/>
          </a:xfrm>
          <a:prstGeom prst="rect">
            <a:avLst/>
          </a:prstGeom>
        </p:spPr>
      </p:pic>
      <p:pic>
        <p:nvPicPr>
          <p:cNvPr id="70" name="Picture 69" descr="‏(‏0501172177.gif"/>
          <p:cNvPicPr>
            <a:picLocks noChangeAspect="1"/>
          </p:cNvPicPr>
          <p:nvPr/>
        </p:nvPicPr>
        <p:blipFill>
          <a:blip r:embed="rId5"/>
          <a:stretch>
            <a:fillRect/>
          </a:stretch>
        </p:blipFill>
        <p:spPr>
          <a:xfrm>
            <a:off x="6248400" y="5257800"/>
            <a:ext cx="866775" cy="1247775"/>
          </a:xfrm>
          <a:prstGeom prst="rect">
            <a:avLst/>
          </a:prstGeom>
        </p:spPr>
      </p:pic>
      <p:pic>
        <p:nvPicPr>
          <p:cNvPr id="71" name="Picture 70" descr="‏(‏0501172177.gif"/>
          <p:cNvPicPr>
            <a:picLocks noChangeAspect="1"/>
          </p:cNvPicPr>
          <p:nvPr/>
        </p:nvPicPr>
        <p:blipFill>
          <a:blip r:embed="rId5"/>
          <a:stretch>
            <a:fillRect/>
          </a:stretch>
        </p:blipFill>
        <p:spPr>
          <a:xfrm>
            <a:off x="6858000" y="5257800"/>
            <a:ext cx="866775" cy="1247775"/>
          </a:xfrm>
          <a:prstGeom prst="rect">
            <a:avLst/>
          </a:prstGeom>
        </p:spPr>
      </p:pic>
      <p:pic>
        <p:nvPicPr>
          <p:cNvPr id="72" name="Picture 71" descr="‏(‏0501172177.gif"/>
          <p:cNvPicPr>
            <a:picLocks noChangeAspect="1"/>
          </p:cNvPicPr>
          <p:nvPr/>
        </p:nvPicPr>
        <p:blipFill>
          <a:blip r:embed="rId5"/>
          <a:stretch>
            <a:fillRect/>
          </a:stretch>
        </p:blipFill>
        <p:spPr>
          <a:xfrm>
            <a:off x="7543800" y="5334000"/>
            <a:ext cx="866775" cy="1247775"/>
          </a:xfrm>
          <a:prstGeom prst="rect">
            <a:avLst/>
          </a:prstGeom>
        </p:spPr>
      </p:pic>
      <p:pic>
        <p:nvPicPr>
          <p:cNvPr id="73" name="Picture 72" descr="‏(‏0501172177.gif"/>
          <p:cNvPicPr>
            <a:picLocks noChangeAspect="1"/>
          </p:cNvPicPr>
          <p:nvPr/>
        </p:nvPicPr>
        <p:blipFill>
          <a:blip r:embed="rId5"/>
          <a:stretch>
            <a:fillRect/>
          </a:stretch>
        </p:blipFill>
        <p:spPr>
          <a:xfrm>
            <a:off x="7086600" y="2895600"/>
            <a:ext cx="866775" cy="1247775"/>
          </a:xfrm>
          <a:prstGeom prst="rect">
            <a:avLst/>
          </a:prstGeom>
        </p:spPr>
      </p:pic>
      <p:pic>
        <p:nvPicPr>
          <p:cNvPr id="74" name="Picture 73" descr="‏(‏0501172177.gif"/>
          <p:cNvPicPr>
            <a:picLocks noChangeAspect="1"/>
          </p:cNvPicPr>
          <p:nvPr/>
        </p:nvPicPr>
        <p:blipFill>
          <a:blip r:embed="rId5"/>
          <a:stretch>
            <a:fillRect/>
          </a:stretch>
        </p:blipFill>
        <p:spPr>
          <a:xfrm>
            <a:off x="7239000" y="3048000"/>
            <a:ext cx="866775" cy="1247775"/>
          </a:xfrm>
          <a:prstGeom prst="rect">
            <a:avLst/>
          </a:prstGeom>
        </p:spPr>
      </p:pic>
      <p:pic>
        <p:nvPicPr>
          <p:cNvPr id="75" name="Picture 74" descr="‏(‏0501172177.gif"/>
          <p:cNvPicPr>
            <a:picLocks noChangeAspect="1"/>
          </p:cNvPicPr>
          <p:nvPr/>
        </p:nvPicPr>
        <p:blipFill>
          <a:blip r:embed="rId5"/>
          <a:stretch>
            <a:fillRect/>
          </a:stretch>
        </p:blipFill>
        <p:spPr>
          <a:xfrm>
            <a:off x="7391400" y="3200400"/>
            <a:ext cx="866775" cy="1247775"/>
          </a:xfrm>
          <a:prstGeom prst="rect">
            <a:avLst/>
          </a:prstGeom>
        </p:spPr>
      </p:pic>
      <p:pic>
        <p:nvPicPr>
          <p:cNvPr id="76" name="Picture 75" descr="‏(‏0501172177.gif"/>
          <p:cNvPicPr>
            <a:picLocks noChangeAspect="1"/>
          </p:cNvPicPr>
          <p:nvPr/>
        </p:nvPicPr>
        <p:blipFill>
          <a:blip r:embed="rId5"/>
          <a:stretch>
            <a:fillRect/>
          </a:stretch>
        </p:blipFill>
        <p:spPr>
          <a:xfrm>
            <a:off x="7543800" y="3352800"/>
            <a:ext cx="866775" cy="1247775"/>
          </a:xfrm>
          <a:prstGeom prst="rect">
            <a:avLst/>
          </a:prstGeom>
        </p:spPr>
      </p:pic>
      <p:pic>
        <p:nvPicPr>
          <p:cNvPr id="77" name="Picture 76" descr="‏(‏0501172177.gif"/>
          <p:cNvPicPr>
            <a:picLocks noChangeAspect="1"/>
          </p:cNvPicPr>
          <p:nvPr/>
        </p:nvPicPr>
        <p:blipFill>
          <a:blip r:embed="rId5"/>
          <a:stretch>
            <a:fillRect/>
          </a:stretch>
        </p:blipFill>
        <p:spPr>
          <a:xfrm>
            <a:off x="7696200" y="3505200"/>
            <a:ext cx="866775" cy="1247775"/>
          </a:xfrm>
          <a:prstGeom prst="rect">
            <a:avLst/>
          </a:prstGeom>
        </p:spPr>
      </p:pic>
      <p:pic>
        <p:nvPicPr>
          <p:cNvPr id="78" name="Picture 77" descr="‏(‏0501172177.gif"/>
          <p:cNvPicPr>
            <a:picLocks noChangeAspect="1"/>
          </p:cNvPicPr>
          <p:nvPr/>
        </p:nvPicPr>
        <p:blipFill>
          <a:blip r:embed="rId5"/>
          <a:stretch>
            <a:fillRect/>
          </a:stretch>
        </p:blipFill>
        <p:spPr>
          <a:xfrm>
            <a:off x="7848600" y="3657600"/>
            <a:ext cx="866775" cy="1247775"/>
          </a:xfrm>
          <a:prstGeom prst="rect">
            <a:avLst/>
          </a:prstGeom>
        </p:spPr>
      </p:pic>
      <p:pic>
        <p:nvPicPr>
          <p:cNvPr id="79" name="Picture 78" descr="‏(‏0501172177.gif"/>
          <p:cNvPicPr>
            <a:picLocks noChangeAspect="1"/>
          </p:cNvPicPr>
          <p:nvPr/>
        </p:nvPicPr>
        <p:blipFill>
          <a:blip r:embed="rId5"/>
          <a:stretch>
            <a:fillRect/>
          </a:stretch>
        </p:blipFill>
        <p:spPr>
          <a:xfrm>
            <a:off x="8001000" y="3810000"/>
            <a:ext cx="866775" cy="1247775"/>
          </a:xfrm>
          <a:prstGeom prst="rect">
            <a:avLst/>
          </a:prstGeom>
        </p:spPr>
      </p:pic>
      <p:pic>
        <p:nvPicPr>
          <p:cNvPr id="80" name="Picture 79" descr="‏(‏0501172177.gif"/>
          <p:cNvPicPr>
            <a:picLocks noChangeAspect="1"/>
          </p:cNvPicPr>
          <p:nvPr/>
        </p:nvPicPr>
        <p:blipFill>
          <a:blip r:embed="rId5"/>
          <a:stretch>
            <a:fillRect/>
          </a:stretch>
        </p:blipFill>
        <p:spPr>
          <a:xfrm>
            <a:off x="8153400" y="3962400"/>
            <a:ext cx="866775" cy="1247775"/>
          </a:xfrm>
          <a:prstGeom prst="rect">
            <a:avLst/>
          </a:prstGeom>
        </p:spPr>
      </p:pic>
      <p:pic>
        <p:nvPicPr>
          <p:cNvPr id="81" name="Picture 80" descr="‏(‏0501172177.gif"/>
          <p:cNvPicPr>
            <a:picLocks noChangeAspect="1"/>
          </p:cNvPicPr>
          <p:nvPr/>
        </p:nvPicPr>
        <p:blipFill>
          <a:blip r:embed="rId5"/>
          <a:stretch>
            <a:fillRect/>
          </a:stretch>
        </p:blipFill>
        <p:spPr>
          <a:xfrm>
            <a:off x="8305800" y="4114800"/>
            <a:ext cx="866775" cy="1247775"/>
          </a:xfrm>
          <a:prstGeom prst="rect">
            <a:avLst/>
          </a:prstGeom>
        </p:spPr>
      </p:pic>
      <p:sp>
        <p:nvSpPr>
          <p:cNvPr id="82" name="TextBox 81"/>
          <p:cNvSpPr txBox="1"/>
          <p:nvPr/>
        </p:nvSpPr>
        <p:spPr>
          <a:xfrm>
            <a:off x="914400" y="914400"/>
            <a:ext cx="7315200" cy="5410200"/>
          </a:xfrm>
          <a:prstGeom prst="rect">
            <a:avLst/>
          </a:prstGeom>
          <a:noFill/>
        </p:spPr>
        <p:txBody>
          <a:bodyPr wrap="square" rtlCol="0">
            <a:prstTxWarp prst="textSto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36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ফুলে ফুলে স্বাগতম</a:t>
            </a:r>
          </a:p>
          <a:p>
            <a:r>
              <a:rPr lang="bn-IN" sz="3600" b="1" dirty="0" smtClean="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বসন্তের ক্লাসে</a:t>
            </a:r>
            <a:endParaRPr lang="en-US" sz="36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84" name="Picture 83" descr="_k.gif"/>
          <p:cNvPicPr>
            <a:picLocks noChangeAspect="1"/>
          </p:cNvPicPr>
          <p:nvPr/>
        </p:nvPicPr>
        <p:blipFill>
          <a:blip r:embed="rId7"/>
          <a:stretch>
            <a:fillRect/>
          </a:stretch>
        </p:blipFill>
        <p:spPr>
          <a:xfrm>
            <a:off x="6615113" y="228600"/>
            <a:ext cx="2286000" cy="1970690"/>
          </a:xfrm>
          <a:prstGeom prst="rect">
            <a:avLst/>
          </a:prstGeom>
        </p:spPr>
      </p:pic>
      <p:pic>
        <p:nvPicPr>
          <p:cNvPr id="45" name="Picture 4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552950" y="3967594"/>
            <a:ext cx="1723692" cy="951202"/>
          </a:xfrm>
          <a:prstGeom prst="rect">
            <a:avLst/>
          </a:prstGeom>
        </p:spPr>
      </p:pic>
    </p:spTree>
    <p:extLst>
      <p:ext uri="{BB962C8B-B14F-4D97-AF65-F5344CB8AC3E}">
        <p14:creationId xmlns:p14="http://schemas.microsoft.com/office/powerpoint/2010/main" val="4085745214"/>
      </p:ext>
    </p:extLst>
  </p:cSld>
  <p:clrMapOvr>
    <a:masterClrMapping/>
  </p:clrMapOvr>
  <p:transition>
    <p:checker/>
    <p:sndAc>
      <p:stSnd>
        <p:snd r:embed="rId3" name="drumroll.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82">
                                            <p:txEl>
                                              <p:pRg st="0" end="0"/>
                                            </p:txEl>
                                          </p:spTgt>
                                        </p:tgtEl>
                                        <p:attrNameLst>
                                          <p:attrName>style.visibility</p:attrName>
                                        </p:attrNameLst>
                                      </p:cBhvr>
                                      <p:to>
                                        <p:strVal val="visible"/>
                                      </p:to>
                                    </p:set>
                                    <p:animEffect transition="in" filter="diamond(out)">
                                      <p:cBhvr>
                                        <p:cTn id="7" dur="2000"/>
                                        <p:tgtEl>
                                          <p:spTgt spid="8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4" name="applause.wav"/>
                                        </p:tgtEl>
                                      </p:cMediaNode>
                                    </p:audio>
                                  </p:subTnLst>
                                </p:cTn>
                              </p:par>
                            </p:childTnLst>
                          </p:cTn>
                        </p:par>
                      </p:childTnLst>
                    </p:cTn>
                  </p:par>
                  <p:par>
                    <p:cTn id="8" fill="hold">
                      <p:stCondLst>
                        <p:cond delay="indefinite"/>
                      </p:stCondLst>
                      <p:childTnLst>
                        <p:par>
                          <p:cTn id="9" fill="hold">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82">
                                            <p:txEl>
                                              <p:pRg st="1" end="1"/>
                                            </p:txEl>
                                          </p:spTgt>
                                        </p:tgtEl>
                                        <p:attrNameLst>
                                          <p:attrName>style.visibility</p:attrName>
                                        </p:attrNameLst>
                                      </p:cBhvr>
                                      <p:to>
                                        <p:strVal val="visible"/>
                                      </p:to>
                                    </p:set>
                                    <p:animEffect transition="in" filter="diamond(out)">
                                      <p:cBhvr>
                                        <p:cTn id="12" dur="2000"/>
                                        <p:tgtEl>
                                          <p:spTgt spid="82">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build="p" bldLvl="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1" y="76200"/>
            <a:ext cx="8696866" cy="1066800"/>
          </a:xfrm>
          <a:prstGeom prst="rect">
            <a:avLst/>
          </a:prstGeom>
          <a:solidFill>
            <a:schemeClr val="accent2"/>
          </a:solidFill>
          <a:ln w="76200">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5400" dirty="0" err="1" smtClean="0">
                <a:solidFill>
                  <a:srgbClr val="FFFF00"/>
                </a:solidFill>
                <a:latin typeface="NikoshBAN" pitchFamily="2" charset="0"/>
                <a:cs typeface="NikoshBAN" pitchFamily="2" charset="0"/>
              </a:rPr>
              <a:t>সংগঠন</a:t>
            </a:r>
            <a:r>
              <a:rPr lang="en-US" sz="5400" dirty="0" smtClean="0">
                <a:solidFill>
                  <a:srgbClr val="FFFF00"/>
                </a:solidFill>
                <a:latin typeface="NikoshBAN" pitchFamily="2" charset="0"/>
                <a:cs typeface="NikoshBAN" pitchFamily="2" charset="0"/>
              </a:rPr>
              <a:t> </a:t>
            </a:r>
            <a:r>
              <a:rPr lang="en-US" sz="5400" dirty="0" err="1" smtClean="0">
                <a:solidFill>
                  <a:srgbClr val="FFFF00"/>
                </a:solidFill>
                <a:latin typeface="NikoshBAN" pitchFamily="2" charset="0"/>
                <a:cs typeface="NikoshBAN" pitchFamily="2" charset="0"/>
              </a:rPr>
              <a:t>হিসাবে</a:t>
            </a:r>
            <a:r>
              <a:rPr lang="en-US" sz="5400" dirty="0" smtClean="0">
                <a:solidFill>
                  <a:srgbClr val="FFFF00"/>
                </a:solidFill>
                <a:latin typeface="NikoshBAN" pitchFamily="2" charset="0"/>
                <a:cs typeface="NikoshBAN" pitchFamily="2" charset="0"/>
              </a:rPr>
              <a:t> </a:t>
            </a:r>
            <a:r>
              <a:rPr lang="en-US" sz="5400" dirty="0" err="1" smtClean="0">
                <a:solidFill>
                  <a:srgbClr val="FFFF00"/>
                </a:solidFill>
                <a:latin typeface="NikoshBAN" pitchFamily="2" charset="0"/>
                <a:cs typeface="NikoshBAN" pitchFamily="2" charset="0"/>
              </a:rPr>
              <a:t>এনজিও-এর</a:t>
            </a:r>
            <a:r>
              <a:rPr lang="en-US" sz="5400" dirty="0" smtClean="0">
                <a:solidFill>
                  <a:srgbClr val="FFFF00"/>
                </a:solidFill>
                <a:latin typeface="NikoshBAN" pitchFamily="2" charset="0"/>
                <a:cs typeface="NikoshBAN" pitchFamily="2" charset="0"/>
              </a:rPr>
              <a:t> </a:t>
            </a:r>
            <a:r>
              <a:rPr lang="en-US" sz="5400" dirty="0" err="1" smtClean="0">
                <a:solidFill>
                  <a:srgbClr val="FFFF00"/>
                </a:solidFill>
                <a:latin typeface="NikoshBAN" pitchFamily="2" charset="0"/>
                <a:cs typeface="NikoshBAN" pitchFamily="2" charset="0"/>
              </a:rPr>
              <a:t>ভূমিকাঃ</a:t>
            </a:r>
            <a:endParaRPr lang="bn-IN" sz="5400" dirty="0">
              <a:solidFill>
                <a:srgbClr val="FFFF00"/>
              </a:solidFill>
              <a:latin typeface="NikoshBAN" pitchFamily="2" charset="0"/>
              <a:cs typeface="NikoshBAN" pitchFamily="2" charset="0"/>
            </a:endParaRPr>
          </a:p>
        </p:txBody>
      </p:sp>
      <p:sp>
        <p:nvSpPr>
          <p:cNvPr id="8" name="Rectangle 7"/>
          <p:cNvSpPr/>
          <p:nvPr/>
        </p:nvSpPr>
        <p:spPr>
          <a:xfrm>
            <a:off x="228601" y="1295400"/>
            <a:ext cx="8696865" cy="5334000"/>
          </a:xfrm>
          <a:prstGeom prst="rect">
            <a:avLst/>
          </a:prstGeom>
          <a:solidFill>
            <a:srgbClr val="00206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marL="571500" indent="-571500">
              <a:buFont typeface="Wingdings" pitchFamily="2" charset="2"/>
              <a:buChar char="q"/>
            </a:pPr>
            <a:r>
              <a:rPr lang="en-US" sz="4400" dirty="0" err="1" smtClean="0">
                <a:solidFill>
                  <a:srgbClr val="FFFF00"/>
                </a:solidFill>
                <a:latin typeface="NikoshBAN" panose="02000000000000000000" pitchFamily="2" charset="0"/>
                <a:cs typeface="NikoshBAN" panose="02000000000000000000" pitchFamily="2" charset="0"/>
              </a:rPr>
              <a:t>ক্ষুদ্র</a:t>
            </a:r>
            <a:r>
              <a:rPr lang="en-US" sz="4400" dirty="0" smtClean="0">
                <a:solidFill>
                  <a:srgbClr val="FFFF00"/>
                </a:solidFill>
                <a:latin typeface="NikoshBAN" panose="02000000000000000000" pitchFamily="2" charset="0"/>
                <a:cs typeface="NikoshBAN" panose="02000000000000000000" pitchFamily="2" charset="0"/>
              </a:rPr>
              <a:t> </a:t>
            </a:r>
            <a:r>
              <a:rPr lang="en-US" sz="4400" dirty="0" err="1" smtClean="0">
                <a:solidFill>
                  <a:srgbClr val="FFFF00"/>
                </a:solidFill>
                <a:latin typeface="NikoshBAN" panose="02000000000000000000" pitchFamily="2" charset="0"/>
                <a:cs typeface="NikoshBAN" panose="02000000000000000000" pitchFamily="2" charset="0"/>
              </a:rPr>
              <a:t>ঋণ</a:t>
            </a:r>
            <a:r>
              <a:rPr lang="en-US" sz="4400" dirty="0" smtClean="0">
                <a:solidFill>
                  <a:srgbClr val="FFFF00"/>
                </a:solidFill>
                <a:latin typeface="NikoshBAN" panose="02000000000000000000" pitchFamily="2" charset="0"/>
                <a:cs typeface="NikoshBAN" panose="02000000000000000000" pitchFamily="2" charset="0"/>
              </a:rPr>
              <a:t> </a:t>
            </a:r>
            <a:r>
              <a:rPr lang="en-US" sz="4400" dirty="0" err="1" smtClean="0">
                <a:solidFill>
                  <a:srgbClr val="FFFF00"/>
                </a:solidFill>
                <a:latin typeface="NikoshBAN" panose="02000000000000000000" pitchFamily="2" charset="0"/>
                <a:cs typeface="NikoshBAN" panose="02000000000000000000" pitchFamily="2" charset="0"/>
              </a:rPr>
              <a:t>সরবরাহ</a:t>
            </a:r>
            <a:r>
              <a:rPr lang="en-US" sz="4400" dirty="0" smtClean="0">
                <a:solidFill>
                  <a:srgbClr val="FFFF00"/>
                </a:solidFill>
                <a:latin typeface="NikoshBAN" panose="02000000000000000000" pitchFamily="2" charset="0"/>
                <a:cs typeface="NikoshBAN" panose="02000000000000000000" pitchFamily="2" charset="0"/>
              </a:rPr>
              <a:t>।</a:t>
            </a:r>
          </a:p>
          <a:p>
            <a:pPr marL="571500" indent="-571500">
              <a:buFont typeface="Wingdings" pitchFamily="2" charset="2"/>
              <a:buChar char="q"/>
            </a:pPr>
            <a:r>
              <a:rPr lang="en-US" sz="4400" dirty="0" err="1" smtClean="0">
                <a:solidFill>
                  <a:srgbClr val="FFFF00"/>
                </a:solidFill>
                <a:latin typeface="NikoshBAN" panose="02000000000000000000" pitchFamily="2" charset="0"/>
                <a:cs typeface="NikoshBAN" panose="02000000000000000000" pitchFamily="2" charset="0"/>
              </a:rPr>
              <a:t>দারিদ্র্য</a:t>
            </a:r>
            <a:r>
              <a:rPr lang="en-US" sz="4400" dirty="0" smtClean="0">
                <a:solidFill>
                  <a:srgbClr val="FFFF00"/>
                </a:solidFill>
                <a:latin typeface="NikoshBAN" panose="02000000000000000000" pitchFamily="2" charset="0"/>
                <a:cs typeface="NikoshBAN" panose="02000000000000000000" pitchFamily="2" charset="0"/>
              </a:rPr>
              <a:t> </a:t>
            </a:r>
            <a:r>
              <a:rPr lang="en-US" sz="4400" dirty="0" err="1" smtClean="0">
                <a:solidFill>
                  <a:srgbClr val="FFFF00"/>
                </a:solidFill>
                <a:latin typeface="NikoshBAN" panose="02000000000000000000" pitchFamily="2" charset="0"/>
                <a:cs typeface="NikoshBAN" panose="02000000000000000000" pitchFamily="2" charset="0"/>
              </a:rPr>
              <a:t>বিমোচন</a:t>
            </a:r>
            <a:r>
              <a:rPr lang="en-US" sz="4400" dirty="0" smtClean="0">
                <a:solidFill>
                  <a:srgbClr val="FFFF00"/>
                </a:solidFill>
                <a:latin typeface="NikoshBAN" panose="02000000000000000000" pitchFamily="2" charset="0"/>
                <a:cs typeface="NikoshBAN" panose="02000000000000000000" pitchFamily="2" charset="0"/>
              </a:rPr>
              <a:t>। </a:t>
            </a:r>
          </a:p>
          <a:p>
            <a:pPr marL="571500" indent="-571500">
              <a:buFont typeface="Wingdings" pitchFamily="2" charset="2"/>
              <a:buChar char="q"/>
            </a:pPr>
            <a:r>
              <a:rPr lang="en-US" sz="4400" dirty="0" err="1" smtClean="0">
                <a:solidFill>
                  <a:srgbClr val="FFFF00"/>
                </a:solidFill>
                <a:latin typeface="NikoshBAN" panose="02000000000000000000" pitchFamily="2" charset="0"/>
                <a:cs typeface="NikoshBAN" panose="02000000000000000000" pitchFamily="2" charset="0"/>
              </a:rPr>
              <a:t>কর্মসংস্থানের</a:t>
            </a:r>
            <a:r>
              <a:rPr lang="en-US" sz="4400" dirty="0" smtClean="0">
                <a:solidFill>
                  <a:srgbClr val="FFFF00"/>
                </a:solidFill>
                <a:latin typeface="NikoshBAN" panose="02000000000000000000" pitchFamily="2" charset="0"/>
                <a:cs typeface="NikoshBAN" panose="02000000000000000000" pitchFamily="2" charset="0"/>
              </a:rPr>
              <a:t>  </a:t>
            </a:r>
            <a:r>
              <a:rPr lang="en-US" sz="4400" dirty="0" err="1" smtClean="0">
                <a:solidFill>
                  <a:srgbClr val="FFFF00"/>
                </a:solidFill>
                <a:latin typeface="NikoshBAN" panose="02000000000000000000" pitchFamily="2" charset="0"/>
                <a:cs typeface="NikoshBAN" panose="02000000000000000000" pitchFamily="2" charset="0"/>
              </a:rPr>
              <a:t>সুযোগ</a:t>
            </a:r>
            <a:r>
              <a:rPr lang="en-US" sz="4400" dirty="0" smtClean="0">
                <a:solidFill>
                  <a:srgbClr val="FFFF00"/>
                </a:solidFill>
                <a:latin typeface="NikoshBAN" panose="02000000000000000000" pitchFamily="2" charset="0"/>
                <a:cs typeface="NikoshBAN" panose="02000000000000000000" pitchFamily="2" charset="0"/>
              </a:rPr>
              <a:t> </a:t>
            </a:r>
            <a:r>
              <a:rPr lang="en-US" sz="4400" dirty="0" err="1" smtClean="0">
                <a:solidFill>
                  <a:srgbClr val="FFFF00"/>
                </a:solidFill>
                <a:latin typeface="NikoshBAN" panose="02000000000000000000" pitchFamily="2" charset="0"/>
                <a:cs typeface="NikoshBAN" panose="02000000000000000000" pitchFamily="2" charset="0"/>
              </a:rPr>
              <a:t>সৃষ্টি</a:t>
            </a:r>
            <a:r>
              <a:rPr lang="en-US" sz="4400" dirty="0" smtClean="0">
                <a:solidFill>
                  <a:srgbClr val="FFFF00"/>
                </a:solidFill>
                <a:latin typeface="NikoshBAN" panose="02000000000000000000" pitchFamily="2" charset="0"/>
                <a:cs typeface="NikoshBAN" panose="02000000000000000000" pitchFamily="2" charset="0"/>
              </a:rPr>
              <a:t>। </a:t>
            </a:r>
          </a:p>
          <a:p>
            <a:pPr marL="571500" indent="-571500">
              <a:buFont typeface="Wingdings" pitchFamily="2" charset="2"/>
              <a:buChar char="q"/>
            </a:pPr>
            <a:r>
              <a:rPr lang="en-US" sz="4400" dirty="0" err="1" smtClean="0">
                <a:solidFill>
                  <a:srgbClr val="FFFF00"/>
                </a:solidFill>
                <a:latin typeface="NikoshBAN" panose="02000000000000000000" pitchFamily="2" charset="0"/>
                <a:cs typeface="NikoshBAN" panose="02000000000000000000" pitchFamily="2" charset="0"/>
              </a:rPr>
              <a:t>ত্রাণ</a:t>
            </a:r>
            <a:r>
              <a:rPr lang="en-US" sz="4400" dirty="0" smtClean="0">
                <a:solidFill>
                  <a:srgbClr val="FFFF00"/>
                </a:solidFill>
                <a:latin typeface="NikoshBAN" panose="02000000000000000000" pitchFamily="2" charset="0"/>
                <a:cs typeface="NikoshBAN" panose="02000000000000000000" pitchFamily="2" charset="0"/>
              </a:rPr>
              <a:t> </a:t>
            </a:r>
            <a:r>
              <a:rPr lang="en-US" sz="4400" dirty="0" err="1" smtClean="0">
                <a:solidFill>
                  <a:srgbClr val="FFFF00"/>
                </a:solidFill>
                <a:latin typeface="NikoshBAN" panose="02000000000000000000" pitchFamily="2" charset="0"/>
                <a:cs typeface="NikoshBAN" panose="02000000000000000000" pitchFamily="2" charset="0"/>
              </a:rPr>
              <a:t>তৎপরতায়</a:t>
            </a:r>
            <a:r>
              <a:rPr lang="en-US" sz="4400" dirty="0" smtClean="0">
                <a:solidFill>
                  <a:srgbClr val="FFFF00"/>
                </a:solidFill>
                <a:latin typeface="NikoshBAN" panose="02000000000000000000" pitchFamily="2" charset="0"/>
                <a:cs typeface="NikoshBAN" panose="02000000000000000000" pitchFamily="2" charset="0"/>
              </a:rPr>
              <a:t> </a:t>
            </a:r>
            <a:r>
              <a:rPr lang="en-US" sz="4400" dirty="0" err="1" smtClean="0">
                <a:solidFill>
                  <a:srgbClr val="FFFF00"/>
                </a:solidFill>
                <a:latin typeface="NikoshBAN" panose="02000000000000000000" pitchFamily="2" charset="0"/>
                <a:cs typeface="NikoshBAN" panose="02000000000000000000" pitchFamily="2" charset="0"/>
              </a:rPr>
              <a:t>অংশগ্রহণ</a:t>
            </a:r>
            <a:r>
              <a:rPr lang="en-US" sz="4400" dirty="0" smtClean="0">
                <a:solidFill>
                  <a:srgbClr val="FFFF00"/>
                </a:solidFill>
                <a:latin typeface="NikoshBAN" panose="02000000000000000000" pitchFamily="2" charset="0"/>
                <a:cs typeface="NikoshBAN" panose="02000000000000000000" pitchFamily="2" charset="0"/>
              </a:rPr>
              <a:t>। </a:t>
            </a:r>
          </a:p>
          <a:p>
            <a:pPr marL="571500" indent="-571500">
              <a:buFont typeface="Wingdings" pitchFamily="2" charset="2"/>
              <a:buChar char="q"/>
            </a:pPr>
            <a:r>
              <a:rPr lang="en-US" sz="4400" dirty="0" err="1" smtClean="0">
                <a:solidFill>
                  <a:srgbClr val="FFFF00"/>
                </a:solidFill>
                <a:latin typeface="NikoshBAN" panose="02000000000000000000" pitchFamily="2" charset="0"/>
                <a:cs typeface="NikoshBAN" panose="02000000000000000000" pitchFamily="2" charset="0"/>
              </a:rPr>
              <a:t>শিক্ষা</a:t>
            </a:r>
            <a:r>
              <a:rPr lang="en-US" sz="4400" dirty="0" smtClean="0">
                <a:solidFill>
                  <a:srgbClr val="FFFF00"/>
                </a:solidFill>
                <a:latin typeface="NikoshBAN" panose="02000000000000000000" pitchFamily="2" charset="0"/>
                <a:cs typeface="NikoshBAN" panose="02000000000000000000" pitchFamily="2" charset="0"/>
              </a:rPr>
              <a:t> </a:t>
            </a:r>
            <a:r>
              <a:rPr lang="en-US" sz="4400" dirty="0" err="1" smtClean="0">
                <a:solidFill>
                  <a:srgbClr val="FFFF00"/>
                </a:solidFill>
                <a:latin typeface="NikoshBAN" panose="02000000000000000000" pitchFamily="2" charset="0"/>
                <a:cs typeface="NikoshBAN" panose="02000000000000000000" pitchFamily="2" charset="0"/>
              </a:rPr>
              <a:t>কার্যক্রম</a:t>
            </a:r>
            <a:r>
              <a:rPr lang="en-US" sz="4400" dirty="0" smtClean="0">
                <a:solidFill>
                  <a:srgbClr val="FFFF00"/>
                </a:solidFill>
                <a:latin typeface="NikoshBAN" panose="02000000000000000000" pitchFamily="2" charset="0"/>
                <a:cs typeface="NikoshBAN" panose="02000000000000000000" pitchFamily="2" charset="0"/>
              </a:rPr>
              <a:t>। </a:t>
            </a:r>
          </a:p>
          <a:p>
            <a:pPr marL="571500" indent="-571500">
              <a:buFont typeface="Wingdings" pitchFamily="2" charset="2"/>
              <a:buChar char="q"/>
            </a:pPr>
            <a:r>
              <a:rPr lang="en-US" sz="4400" dirty="0" err="1" smtClean="0">
                <a:solidFill>
                  <a:srgbClr val="FFFF00"/>
                </a:solidFill>
                <a:latin typeface="NikoshBAN" panose="02000000000000000000" pitchFamily="2" charset="0"/>
                <a:cs typeface="NikoshBAN" panose="02000000000000000000" pitchFamily="2" charset="0"/>
              </a:rPr>
              <a:t>স্বাস্থ্য</a:t>
            </a:r>
            <a:r>
              <a:rPr lang="en-US" sz="4400" dirty="0" smtClean="0">
                <a:solidFill>
                  <a:srgbClr val="FFFF00"/>
                </a:solidFill>
                <a:latin typeface="NikoshBAN" panose="02000000000000000000" pitchFamily="2" charset="0"/>
                <a:cs typeface="NikoshBAN" panose="02000000000000000000" pitchFamily="2" charset="0"/>
              </a:rPr>
              <a:t> </a:t>
            </a:r>
            <a:r>
              <a:rPr lang="en-US" sz="4400" dirty="0" err="1" smtClean="0">
                <a:solidFill>
                  <a:srgbClr val="FFFF00"/>
                </a:solidFill>
                <a:latin typeface="NikoshBAN" panose="02000000000000000000" pitchFamily="2" charset="0"/>
                <a:cs typeface="NikoshBAN" panose="02000000000000000000" pitchFamily="2" charset="0"/>
              </a:rPr>
              <a:t>সেবা</a:t>
            </a:r>
            <a:r>
              <a:rPr lang="en-US" sz="4400" dirty="0" smtClean="0">
                <a:solidFill>
                  <a:srgbClr val="FFFF00"/>
                </a:solidFill>
                <a:latin typeface="NikoshBAN" panose="02000000000000000000" pitchFamily="2" charset="0"/>
                <a:cs typeface="NikoshBAN" panose="02000000000000000000" pitchFamily="2" charset="0"/>
              </a:rPr>
              <a:t>। </a:t>
            </a:r>
          </a:p>
          <a:p>
            <a:pPr marL="571500" indent="-571500">
              <a:buFont typeface="Wingdings" pitchFamily="2" charset="2"/>
              <a:buChar char="q"/>
            </a:pPr>
            <a:r>
              <a:rPr lang="en-US" sz="4400" dirty="0" err="1" smtClean="0">
                <a:solidFill>
                  <a:srgbClr val="FFFF00"/>
                </a:solidFill>
                <a:latin typeface="NikoshBAN" panose="02000000000000000000" pitchFamily="2" charset="0"/>
                <a:cs typeface="NikoshBAN" panose="02000000000000000000" pitchFamily="2" charset="0"/>
              </a:rPr>
              <a:t>কুটির</a:t>
            </a:r>
            <a:r>
              <a:rPr lang="en-US" sz="4400" dirty="0" smtClean="0">
                <a:solidFill>
                  <a:srgbClr val="FFFF00"/>
                </a:solidFill>
                <a:latin typeface="NikoshBAN" panose="02000000000000000000" pitchFamily="2" charset="0"/>
                <a:cs typeface="NikoshBAN" panose="02000000000000000000" pitchFamily="2" charset="0"/>
              </a:rPr>
              <a:t> </a:t>
            </a:r>
            <a:r>
              <a:rPr lang="en-US" sz="4400" dirty="0" err="1" smtClean="0">
                <a:solidFill>
                  <a:srgbClr val="FFFF00"/>
                </a:solidFill>
                <a:latin typeface="NikoshBAN" panose="02000000000000000000" pitchFamily="2" charset="0"/>
                <a:cs typeface="NikoshBAN" panose="02000000000000000000" pitchFamily="2" charset="0"/>
              </a:rPr>
              <a:t>শিল্প</a:t>
            </a:r>
            <a:r>
              <a:rPr lang="en-US" sz="4400" dirty="0" smtClean="0">
                <a:solidFill>
                  <a:srgbClr val="FFFF00"/>
                </a:solidFill>
                <a:latin typeface="NikoshBAN" panose="02000000000000000000" pitchFamily="2" charset="0"/>
                <a:cs typeface="NikoshBAN" panose="02000000000000000000" pitchFamily="2" charset="0"/>
              </a:rPr>
              <a:t> </a:t>
            </a:r>
            <a:r>
              <a:rPr lang="en-US" sz="4400" dirty="0" err="1" smtClean="0">
                <a:solidFill>
                  <a:srgbClr val="FFFF00"/>
                </a:solidFill>
                <a:latin typeface="NikoshBAN" panose="02000000000000000000" pitchFamily="2" charset="0"/>
                <a:cs typeface="NikoshBAN" panose="02000000000000000000" pitchFamily="2" charset="0"/>
              </a:rPr>
              <a:t>স্থাপনে</a:t>
            </a:r>
            <a:r>
              <a:rPr lang="en-US" sz="4400" dirty="0" smtClean="0">
                <a:solidFill>
                  <a:srgbClr val="FFFF00"/>
                </a:solidFill>
                <a:latin typeface="NikoshBAN" panose="02000000000000000000" pitchFamily="2" charset="0"/>
                <a:cs typeface="NikoshBAN" panose="02000000000000000000" pitchFamily="2" charset="0"/>
              </a:rPr>
              <a:t> </a:t>
            </a:r>
            <a:r>
              <a:rPr lang="en-US" sz="4400" dirty="0" err="1" smtClean="0">
                <a:solidFill>
                  <a:srgbClr val="FFFF00"/>
                </a:solidFill>
                <a:latin typeface="NikoshBAN" panose="02000000000000000000" pitchFamily="2" charset="0"/>
                <a:cs typeface="NikoshBAN" panose="02000000000000000000" pitchFamily="2" charset="0"/>
              </a:rPr>
              <a:t>সহায়তা</a:t>
            </a:r>
            <a:r>
              <a:rPr lang="en-US" sz="4400" dirty="0" smtClean="0">
                <a:solidFill>
                  <a:srgbClr val="FFFF00"/>
                </a:solidFill>
                <a:latin typeface="NikoshBAN" panose="02000000000000000000" pitchFamily="2" charset="0"/>
                <a:cs typeface="NikoshBAN" panose="02000000000000000000" pitchFamily="2" charset="0"/>
              </a:rPr>
              <a:t>। </a:t>
            </a:r>
          </a:p>
          <a:p>
            <a:pPr marL="571500" indent="-571500">
              <a:buFont typeface="Wingdings" pitchFamily="2" charset="2"/>
              <a:buChar char="q"/>
            </a:pPr>
            <a:r>
              <a:rPr lang="en-US" sz="4400" dirty="0" err="1" smtClean="0">
                <a:solidFill>
                  <a:srgbClr val="FFFF00"/>
                </a:solidFill>
                <a:latin typeface="NikoshBAN" panose="02000000000000000000" pitchFamily="2" charset="0"/>
                <a:cs typeface="NikoshBAN" panose="02000000000000000000" pitchFamily="2" charset="0"/>
              </a:rPr>
              <a:t>বেকার</a:t>
            </a:r>
            <a:r>
              <a:rPr lang="en-US" sz="4400" dirty="0" smtClean="0">
                <a:solidFill>
                  <a:srgbClr val="FFFF00"/>
                </a:solidFill>
                <a:latin typeface="NikoshBAN" panose="02000000000000000000" pitchFamily="2" charset="0"/>
                <a:cs typeface="NikoshBAN" panose="02000000000000000000" pitchFamily="2" charset="0"/>
              </a:rPr>
              <a:t> </a:t>
            </a:r>
            <a:r>
              <a:rPr lang="en-US" sz="4400" dirty="0" err="1" smtClean="0">
                <a:solidFill>
                  <a:srgbClr val="FFFF00"/>
                </a:solidFill>
                <a:latin typeface="NikoshBAN" panose="02000000000000000000" pitchFamily="2" charset="0"/>
                <a:cs typeface="NikoshBAN" panose="02000000000000000000" pitchFamily="2" charset="0"/>
              </a:rPr>
              <a:t>যুবকদের</a:t>
            </a:r>
            <a:r>
              <a:rPr lang="en-US" sz="4400" dirty="0" smtClean="0">
                <a:solidFill>
                  <a:srgbClr val="FFFF00"/>
                </a:solidFill>
                <a:latin typeface="NikoshBAN" panose="02000000000000000000" pitchFamily="2" charset="0"/>
                <a:cs typeface="NikoshBAN" panose="02000000000000000000" pitchFamily="2" charset="0"/>
              </a:rPr>
              <a:t> </a:t>
            </a:r>
            <a:r>
              <a:rPr lang="en-US" sz="4400" dirty="0" err="1" smtClean="0">
                <a:solidFill>
                  <a:srgbClr val="FFFF00"/>
                </a:solidFill>
                <a:latin typeface="NikoshBAN" panose="02000000000000000000" pitchFamily="2" charset="0"/>
                <a:cs typeface="NikoshBAN" panose="02000000000000000000" pitchFamily="2" charset="0"/>
              </a:rPr>
              <a:t>প্রশিক্ষণ</a:t>
            </a:r>
            <a:r>
              <a:rPr lang="en-US" sz="4400" dirty="0" smtClean="0">
                <a:solidFill>
                  <a:srgbClr val="FFFF00"/>
                </a:solidFill>
                <a:latin typeface="NikoshBAN" panose="02000000000000000000" pitchFamily="2" charset="0"/>
                <a:cs typeface="NikoshBAN" panose="02000000000000000000" pitchFamily="2" charset="0"/>
              </a:rPr>
              <a:t>। </a:t>
            </a:r>
          </a:p>
          <a:p>
            <a:pPr marL="571500" indent="-571500">
              <a:buFont typeface="Wingdings" pitchFamily="2" charset="2"/>
              <a:buChar char="q"/>
            </a:pPr>
            <a:r>
              <a:rPr lang="en-US" sz="4400" dirty="0" err="1" smtClean="0">
                <a:solidFill>
                  <a:srgbClr val="FFFF00"/>
                </a:solidFill>
                <a:latin typeface="NikoshBAN" panose="02000000000000000000" pitchFamily="2" charset="0"/>
                <a:cs typeface="NikoshBAN" panose="02000000000000000000" pitchFamily="2" charset="0"/>
              </a:rPr>
              <a:t>অর্থনৈতিক</a:t>
            </a:r>
            <a:r>
              <a:rPr lang="en-US" sz="4400" dirty="0" smtClean="0">
                <a:solidFill>
                  <a:srgbClr val="FFFF00"/>
                </a:solidFill>
                <a:latin typeface="NikoshBAN" panose="02000000000000000000" pitchFamily="2" charset="0"/>
                <a:cs typeface="NikoshBAN" panose="02000000000000000000" pitchFamily="2" charset="0"/>
              </a:rPr>
              <a:t> </a:t>
            </a:r>
            <a:r>
              <a:rPr lang="en-US" sz="4400" dirty="0" err="1" smtClean="0">
                <a:solidFill>
                  <a:srgbClr val="FFFF00"/>
                </a:solidFill>
                <a:latin typeface="NikoshBAN" panose="02000000000000000000" pitchFamily="2" charset="0"/>
                <a:cs typeface="NikoshBAN" panose="02000000000000000000" pitchFamily="2" charset="0"/>
              </a:rPr>
              <a:t>কর্মকান্ডে</a:t>
            </a:r>
            <a:r>
              <a:rPr lang="en-US" sz="4400" dirty="0" smtClean="0">
                <a:solidFill>
                  <a:srgbClr val="FFFF00"/>
                </a:solidFill>
                <a:latin typeface="NikoshBAN" panose="02000000000000000000" pitchFamily="2" charset="0"/>
                <a:cs typeface="NikoshBAN" panose="02000000000000000000" pitchFamily="2" charset="0"/>
              </a:rPr>
              <a:t> </a:t>
            </a:r>
            <a:r>
              <a:rPr lang="en-US" sz="4400" dirty="0" err="1" smtClean="0">
                <a:solidFill>
                  <a:srgbClr val="FFFF00"/>
                </a:solidFill>
                <a:latin typeface="NikoshBAN" panose="02000000000000000000" pitchFamily="2" charset="0"/>
                <a:cs typeface="NikoshBAN" panose="02000000000000000000" pitchFamily="2" charset="0"/>
              </a:rPr>
              <a:t>নারীদের</a:t>
            </a:r>
            <a:r>
              <a:rPr lang="en-US" sz="4400" dirty="0" smtClean="0">
                <a:solidFill>
                  <a:srgbClr val="FFFF00"/>
                </a:solidFill>
                <a:latin typeface="NikoshBAN" panose="02000000000000000000" pitchFamily="2" charset="0"/>
                <a:cs typeface="NikoshBAN" panose="02000000000000000000" pitchFamily="2" charset="0"/>
              </a:rPr>
              <a:t> </a:t>
            </a:r>
            <a:r>
              <a:rPr lang="en-US" sz="4400" dirty="0" err="1" smtClean="0">
                <a:solidFill>
                  <a:srgbClr val="FFFF00"/>
                </a:solidFill>
                <a:latin typeface="NikoshBAN" panose="02000000000000000000" pitchFamily="2" charset="0"/>
                <a:cs typeface="NikoshBAN" panose="02000000000000000000" pitchFamily="2" charset="0"/>
              </a:rPr>
              <a:t>সম্পৃক্তকরণ</a:t>
            </a:r>
            <a:r>
              <a:rPr lang="en-US" sz="4400" dirty="0" smtClean="0">
                <a:solidFill>
                  <a:srgbClr val="FFFF00"/>
                </a:solidFill>
                <a:latin typeface="NikoshBAN" panose="02000000000000000000" pitchFamily="2" charset="0"/>
                <a:cs typeface="NikoshBAN" panose="02000000000000000000" pitchFamily="2" charset="0"/>
              </a:rPr>
              <a:t>।</a:t>
            </a:r>
          </a:p>
          <a:p>
            <a:pPr marL="571500" indent="-571500">
              <a:buFont typeface="Wingdings" pitchFamily="2" charset="2"/>
              <a:buChar char="q"/>
            </a:pPr>
            <a:r>
              <a:rPr lang="en-US" sz="4400" dirty="0" err="1" smtClean="0">
                <a:solidFill>
                  <a:srgbClr val="FFFF00"/>
                </a:solidFill>
                <a:latin typeface="NikoshBAN" panose="02000000000000000000" pitchFamily="2" charset="0"/>
                <a:cs typeface="NikoshBAN" panose="02000000000000000000" pitchFamily="2" charset="0"/>
              </a:rPr>
              <a:t>গনসচেতনতা</a:t>
            </a:r>
            <a:r>
              <a:rPr lang="en-US" sz="4400" dirty="0" smtClean="0">
                <a:solidFill>
                  <a:srgbClr val="FFFF00"/>
                </a:solidFill>
                <a:latin typeface="NikoshBAN" panose="02000000000000000000" pitchFamily="2" charset="0"/>
                <a:cs typeface="NikoshBAN" panose="02000000000000000000" pitchFamily="2" charset="0"/>
              </a:rPr>
              <a:t> </a:t>
            </a:r>
            <a:r>
              <a:rPr lang="en-US" sz="4400" dirty="0" err="1" smtClean="0">
                <a:solidFill>
                  <a:srgbClr val="FFFF00"/>
                </a:solidFill>
                <a:latin typeface="NikoshBAN" panose="02000000000000000000" pitchFamily="2" charset="0"/>
                <a:cs typeface="NikoshBAN" panose="02000000000000000000" pitchFamily="2" charset="0"/>
              </a:rPr>
              <a:t>বৃদ্ধি</a:t>
            </a:r>
            <a:r>
              <a:rPr lang="en-US" sz="4400" dirty="0" smtClean="0">
                <a:solidFill>
                  <a:srgbClr val="FFFF00"/>
                </a:solidFill>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6420836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circle(in)">
                                      <p:cBhvr>
                                        <p:cTn id="22" dur="20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circle(in)">
                                      <p:cBhvr>
                                        <p:cTn id="27" dur="20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circle(in)">
                                      <p:cBhvr>
                                        <p:cTn id="32" dur="20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circle(in)">
                                      <p:cBhvr>
                                        <p:cTn id="37" dur="2000"/>
                                        <p:tgtEl>
                                          <p:spTgt spid="8">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circle(in)">
                                      <p:cBhvr>
                                        <p:cTn id="42" dur="2000"/>
                                        <p:tgtEl>
                                          <p:spTgt spid="8">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8">
                                            <p:txEl>
                                              <p:pRg st="5" end="5"/>
                                            </p:txEl>
                                          </p:spTgt>
                                        </p:tgtEl>
                                        <p:attrNameLst>
                                          <p:attrName>style.visibility</p:attrName>
                                        </p:attrNameLst>
                                      </p:cBhvr>
                                      <p:to>
                                        <p:strVal val="visible"/>
                                      </p:to>
                                    </p:set>
                                    <p:animEffect transition="in" filter="circle(in)">
                                      <p:cBhvr>
                                        <p:cTn id="47" dur="2000"/>
                                        <p:tgtEl>
                                          <p:spTgt spid="8">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8">
                                            <p:txEl>
                                              <p:pRg st="6" end="6"/>
                                            </p:txEl>
                                          </p:spTgt>
                                        </p:tgtEl>
                                        <p:attrNameLst>
                                          <p:attrName>style.visibility</p:attrName>
                                        </p:attrNameLst>
                                      </p:cBhvr>
                                      <p:to>
                                        <p:strVal val="visible"/>
                                      </p:to>
                                    </p:set>
                                    <p:animEffect transition="in" filter="circle(in)">
                                      <p:cBhvr>
                                        <p:cTn id="52" dur="2000"/>
                                        <p:tgtEl>
                                          <p:spTgt spid="8">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8">
                                            <p:txEl>
                                              <p:pRg st="7" end="7"/>
                                            </p:txEl>
                                          </p:spTgt>
                                        </p:tgtEl>
                                        <p:attrNameLst>
                                          <p:attrName>style.visibility</p:attrName>
                                        </p:attrNameLst>
                                      </p:cBhvr>
                                      <p:to>
                                        <p:strVal val="visible"/>
                                      </p:to>
                                    </p:set>
                                    <p:animEffect transition="in" filter="circle(in)">
                                      <p:cBhvr>
                                        <p:cTn id="57" dur="2000"/>
                                        <p:tgtEl>
                                          <p:spTgt spid="8">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8">
                                            <p:txEl>
                                              <p:pRg st="8" end="8"/>
                                            </p:txEl>
                                          </p:spTgt>
                                        </p:tgtEl>
                                        <p:attrNameLst>
                                          <p:attrName>style.visibility</p:attrName>
                                        </p:attrNameLst>
                                      </p:cBhvr>
                                      <p:to>
                                        <p:strVal val="visible"/>
                                      </p:to>
                                    </p:set>
                                    <p:animEffect transition="in" filter="circle(in)">
                                      <p:cBhvr>
                                        <p:cTn id="62" dur="2000"/>
                                        <p:tgtEl>
                                          <p:spTgt spid="8">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8">
                                            <p:txEl>
                                              <p:pRg st="9" end="9"/>
                                            </p:txEl>
                                          </p:spTgt>
                                        </p:tgtEl>
                                        <p:attrNameLst>
                                          <p:attrName>style.visibility</p:attrName>
                                        </p:attrNameLst>
                                      </p:cBhvr>
                                      <p:to>
                                        <p:strVal val="visible"/>
                                      </p:to>
                                    </p:set>
                                    <p:animEffect transition="in" filter="circle(in)">
                                      <p:cBhvr>
                                        <p:cTn id="67" dur="20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1" y="152400"/>
            <a:ext cx="8696866" cy="914400"/>
          </a:xfrm>
          <a:prstGeom prst="rect">
            <a:avLst/>
          </a:prstGeom>
          <a:solidFill>
            <a:schemeClr val="accent2"/>
          </a:solidFill>
          <a:ln w="76200">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6000" dirty="0" err="1" smtClean="0">
                <a:solidFill>
                  <a:srgbClr val="FFFF00"/>
                </a:solidFill>
                <a:latin typeface="NikoshBAN" pitchFamily="2" charset="0"/>
                <a:cs typeface="NikoshBAN" pitchFamily="2" charset="0"/>
              </a:rPr>
              <a:t>বাংলাদেশের</a:t>
            </a:r>
            <a:r>
              <a:rPr lang="en-US" sz="6000" dirty="0" smtClean="0">
                <a:solidFill>
                  <a:srgbClr val="FFFF00"/>
                </a:solidFill>
                <a:latin typeface="NikoshBAN" pitchFamily="2" charset="0"/>
                <a:cs typeface="NikoshBAN" pitchFamily="2" charset="0"/>
              </a:rPr>
              <a:t> </a:t>
            </a:r>
            <a:r>
              <a:rPr lang="en-US" sz="6000" dirty="0" err="1" smtClean="0">
                <a:solidFill>
                  <a:srgbClr val="FFFF00"/>
                </a:solidFill>
                <a:latin typeface="NikoshBAN" pitchFamily="2" charset="0"/>
                <a:cs typeface="NikoshBAN" pitchFamily="2" charset="0"/>
              </a:rPr>
              <a:t>প্রধান</a:t>
            </a:r>
            <a:r>
              <a:rPr lang="en-US" sz="6000" dirty="0" smtClean="0">
                <a:solidFill>
                  <a:srgbClr val="FFFF00"/>
                </a:solidFill>
                <a:latin typeface="NikoshBAN" pitchFamily="2" charset="0"/>
                <a:cs typeface="NikoshBAN" pitchFamily="2" charset="0"/>
              </a:rPr>
              <a:t> </a:t>
            </a:r>
            <a:r>
              <a:rPr lang="en-US" sz="6000" dirty="0" err="1" smtClean="0">
                <a:solidFill>
                  <a:srgbClr val="FFFF00"/>
                </a:solidFill>
                <a:latin typeface="NikoshBAN" pitchFamily="2" charset="0"/>
                <a:cs typeface="NikoshBAN" pitchFamily="2" charset="0"/>
              </a:rPr>
              <a:t>প্রধান</a:t>
            </a:r>
            <a:r>
              <a:rPr lang="en-US" sz="6000" dirty="0" smtClean="0">
                <a:solidFill>
                  <a:srgbClr val="FFFF00"/>
                </a:solidFill>
                <a:latin typeface="NikoshBAN" pitchFamily="2" charset="0"/>
                <a:cs typeface="NikoshBAN" pitchFamily="2" charset="0"/>
              </a:rPr>
              <a:t> </a:t>
            </a:r>
            <a:r>
              <a:rPr lang="en-US" sz="6000" dirty="0" err="1" smtClean="0">
                <a:solidFill>
                  <a:srgbClr val="FFFF00"/>
                </a:solidFill>
                <a:latin typeface="NikoshBAN" pitchFamily="2" charset="0"/>
                <a:cs typeface="NikoshBAN" pitchFamily="2" charset="0"/>
              </a:rPr>
              <a:t>এনজিওঃ</a:t>
            </a:r>
            <a:r>
              <a:rPr lang="en-US" sz="6000" dirty="0" smtClean="0">
                <a:solidFill>
                  <a:srgbClr val="FFFF00"/>
                </a:solidFill>
                <a:latin typeface="NikoshBAN" pitchFamily="2" charset="0"/>
                <a:cs typeface="NikoshBAN" pitchFamily="2" charset="0"/>
              </a:rPr>
              <a:t> </a:t>
            </a:r>
            <a:endParaRPr lang="bn-IN" sz="6000" dirty="0" smtClean="0">
              <a:solidFill>
                <a:srgbClr val="FFFF00"/>
              </a:solidFill>
              <a:latin typeface="NikoshBAN" pitchFamily="2" charset="0"/>
              <a:cs typeface="NikoshBAN" pitchFamily="2" charset="0"/>
            </a:endParaRPr>
          </a:p>
        </p:txBody>
      </p:sp>
      <p:sp>
        <p:nvSpPr>
          <p:cNvPr id="8" name="Rectangle 7"/>
          <p:cNvSpPr/>
          <p:nvPr/>
        </p:nvSpPr>
        <p:spPr>
          <a:xfrm>
            <a:off x="228601" y="1371600"/>
            <a:ext cx="8696865" cy="5334000"/>
          </a:xfrm>
          <a:prstGeom prst="rect">
            <a:avLst/>
          </a:prstGeom>
          <a:solidFill>
            <a:srgbClr val="00206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571500" indent="-571500">
              <a:buFont typeface="Wingdings" pitchFamily="2" charset="2"/>
              <a:buChar char="q"/>
            </a:pPr>
            <a:r>
              <a:rPr lang="en-US" sz="4400" dirty="0" err="1">
                <a:solidFill>
                  <a:srgbClr val="FFFF00"/>
                </a:solidFill>
                <a:latin typeface="NikoshBAN" panose="02000000000000000000" pitchFamily="2" charset="0"/>
                <a:cs typeface="NikoshBAN" panose="02000000000000000000" pitchFamily="2" charset="0"/>
              </a:rPr>
              <a:t>ব্রাক</a:t>
            </a:r>
            <a:r>
              <a:rPr lang="en-US" sz="4400" dirty="0">
                <a:solidFill>
                  <a:srgbClr val="FFFF00"/>
                </a:solidFill>
                <a:latin typeface="NikoshBAN" panose="02000000000000000000" pitchFamily="2" charset="0"/>
                <a:cs typeface="NikoshBAN" panose="02000000000000000000" pitchFamily="2" charset="0"/>
              </a:rPr>
              <a:t>। </a:t>
            </a:r>
            <a:endParaRPr lang="en-US" sz="4400" dirty="0" smtClean="0">
              <a:solidFill>
                <a:srgbClr val="FFFF00"/>
              </a:solidFill>
              <a:latin typeface="NikoshBAN" panose="02000000000000000000" pitchFamily="2" charset="0"/>
              <a:cs typeface="NikoshBAN" panose="02000000000000000000" pitchFamily="2" charset="0"/>
            </a:endParaRPr>
          </a:p>
          <a:p>
            <a:pPr marL="571500" indent="-571500">
              <a:buFont typeface="Wingdings" pitchFamily="2" charset="2"/>
              <a:buChar char="q"/>
            </a:pPr>
            <a:r>
              <a:rPr lang="en-US" sz="4400" dirty="0" err="1" smtClean="0">
                <a:solidFill>
                  <a:srgbClr val="FFFF00"/>
                </a:solidFill>
                <a:latin typeface="NikoshBAN" panose="02000000000000000000" pitchFamily="2" charset="0"/>
                <a:cs typeface="NikoshBAN" panose="02000000000000000000" pitchFamily="2" charset="0"/>
              </a:rPr>
              <a:t>স্বনির্ভর</a:t>
            </a:r>
            <a:r>
              <a:rPr lang="en-US" sz="4400" dirty="0" smtClean="0">
                <a:solidFill>
                  <a:srgbClr val="FFFF00"/>
                </a:solidFill>
                <a:latin typeface="NikoshBAN" panose="02000000000000000000" pitchFamily="2" charset="0"/>
                <a:cs typeface="NikoshBAN" panose="02000000000000000000" pitchFamily="2" charset="0"/>
              </a:rPr>
              <a:t> </a:t>
            </a:r>
            <a:r>
              <a:rPr lang="en-US" sz="4400" dirty="0" err="1" smtClean="0">
                <a:solidFill>
                  <a:srgbClr val="FFFF00"/>
                </a:solidFill>
                <a:latin typeface="NikoshBAN" panose="02000000000000000000" pitchFamily="2" charset="0"/>
                <a:cs typeface="NikoshBAN" panose="02000000000000000000" pitchFamily="2" charset="0"/>
              </a:rPr>
              <a:t>বাংলাদেশ</a:t>
            </a:r>
            <a:r>
              <a:rPr lang="en-US" sz="4400" dirty="0" smtClean="0">
                <a:solidFill>
                  <a:srgbClr val="FFFF00"/>
                </a:solidFill>
                <a:latin typeface="NikoshBAN" panose="02000000000000000000" pitchFamily="2" charset="0"/>
                <a:cs typeface="NikoshBAN" panose="02000000000000000000" pitchFamily="2" charset="0"/>
              </a:rPr>
              <a:t>। </a:t>
            </a:r>
          </a:p>
          <a:p>
            <a:pPr marL="571500" indent="-571500">
              <a:buFont typeface="Wingdings" pitchFamily="2" charset="2"/>
              <a:buChar char="q"/>
            </a:pPr>
            <a:r>
              <a:rPr lang="en-US" sz="4400" dirty="0" err="1" smtClean="0">
                <a:solidFill>
                  <a:srgbClr val="FFFF00"/>
                </a:solidFill>
                <a:latin typeface="NikoshBAN" panose="02000000000000000000" pitchFamily="2" charset="0"/>
                <a:cs typeface="NikoshBAN" panose="02000000000000000000" pitchFamily="2" charset="0"/>
              </a:rPr>
              <a:t>গ্রামীণ</a:t>
            </a:r>
            <a:r>
              <a:rPr lang="en-US" sz="4400" dirty="0" smtClean="0">
                <a:solidFill>
                  <a:srgbClr val="FFFF00"/>
                </a:solidFill>
                <a:latin typeface="NikoshBAN" panose="02000000000000000000" pitchFamily="2" charset="0"/>
                <a:cs typeface="NikoshBAN" panose="02000000000000000000" pitchFamily="2" charset="0"/>
              </a:rPr>
              <a:t> </a:t>
            </a:r>
            <a:r>
              <a:rPr lang="en-US" sz="4400" dirty="0" err="1" smtClean="0">
                <a:solidFill>
                  <a:srgbClr val="FFFF00"/>
                </a:solidFill>
                <a:latin typeface="NikoshBAN" panose="02000000000000000000" pitchFamily="2" charset="0"/>
                <a:cs typeface="NikoshBAN" panose="02000000000000000000" pitchFamily="2" charset="0"/>
              </a:rPr>
              <a:t>ব্যাংক</a:t>
            </a:r>
            <a:r>
              <a:rPr lang="en-US" sz="4400" dirty="0" smtClean="0">
                <a:solidFill>
                  <a:srgbClr val="FFFF00"/>
                </a:solidFill>
                <a:latin typeface="NikoshBAN" panose="02000000000000000000" pitchFamily="2" charset="0"/>
                <a:cs typeface="NikoshBAN" panose="02000000000000000000" pitchFamily="2" charset="0"/>
              </a:rPr>
              <a:t>। </a:t>
            </a:r>
          </a:p>
          <a:p>
            <a:pPr marL="571500" indent="-571500">
              <a:buFont typeface="Wingdings" pitchFamily="2" charset="2"/>
              <a:buChar char="q"/>
            </a:pPr>
            <a:r>
              <a:rPr lang="en-US" sz="4400" dirty="0" err="1" smtClean="0">
                <a:solidFill>
                  <a:srgbClr val="FFFF00"/>
                </a:solidFill>
                <a:latin typeface="NikoshBAN" panose="02000000000000000000" pitchFamily="2" charset="0"/>
                <a:cs typeface="NikoshBAN" panose="02000000000000000000" pitchFamily="2" charset="0"/>
              </a:rPr>
              <a:t>প্রশিকা</a:t>
            </a:r>
            <a:r>
              <a:rPr lang="en-US" sz="4400" dirty="0" smtClean="0">
                <a:solidFill>
                  <a:srgbClr val="FFFF00"/>
                </a:solidFill>
                <a:latin typeface="NikoshBAN" panose="02000000000000000000" pitchFamily="2" charset="0"/>
                <a:cs typeface="NikoshBAN" panose="02000000000000000000" pitchFamily="2" charset="0"/>
              </a:rPr>
              <a:t>।</a:t>
            </a:r>
          </a:p>
          <a:p>
            <a:pPr marL="571500" indent="-571500">
              <a:buFont typeface="Wingdings" pitchFamily="2" charset="2"/>
              <a:buChar char="q"/>
            </a:pPr>
            <a:r>
              <a:rPr lang="en-US" sz="4400" dirty="0" err="1" smtClean="0">
                <a:solidFill>
                  <a:srgbClr val="FFFF00"/>
                </a:solidFill>
                <a:latin typeface="NikoshBAN" panose="02000000000000000000" pitchFamily="2" charset="0"/>
                <a:cs typeface="NikoshBAN" panose="02000000000000000000" pitchFamily="2" charset="0"/>
              </a:rPr>
              <a:t>আশা</a:t>
            </a:r>
            <a:r>
              <a:rPr lang="en-US" sz="4400" dirty="0" smtClean="0">
                <a:solidFill>
                  <a:srgbClr val="FFFF00"/>
                </a:solidFill>
                <a:latin typeface="NikoshBAN" panose="02000000000000000000" pitchFamily="2" charset="0"/>
                <a:cs typeface="NikoshBAN" panose="02000000000000000000" pitchFamily="2" charset="0"/>
              </a:rPr>
              <a:t>।  </a:t>
            </a:r>
          </a:p>
          <a:p>
            <a:pPr marL="571500" indent="-571500">
              <a:buFont typeface="Wingdings" pitchFamily="2" charset="2"/>
              <a:buChar char="q"/>
            </a:pPr>
            <a:r>
              <a:rPr lang="en-US" sz="4400" dirty="0" err="1" smtClean="0">
                <a:solidFill>
                  <a:srgbClr val="FFFF00"/>
                </a:solidFill>
                <a:latin typeface="NikoshBAN" panose="02000000000000000000" pitchFamily="2" charset="0"/>
                <a:cs typeface="NikoshBAN" panose="02000000000000000000" pitchFamily="2" charset="0"/>
              </a:rPr>
              <a:t>পল্লি</a:t>
            </a:r>
            <a:r>
              <a:rPr lang="en-US" sz="4400" dirty="0" smtClean="0">
                <a:solidFill>
                  <a:srgbClr val="FFFF00"/>
                </a:solidFill>
                <a:latin typeface="NikoshBAN" panose="02000000000000000000" pitchFamily="2" charset="0"/>
                <a:cs typeface="NikoshBAN" panose="02000000000000000000" pitchFamily="2" charset="0"/>
              </a:rPr>
              <a:t> </a:t>
            </a:r>
            <a:r>
              <a:rPr lang="en-US" sz="4400" dirty="0" err="1" smtClean="0">
                <a:solidFill>
                  <a:srgbClr val="FFFF00"/>
                </a:solidFill>
                <a:latin typeface="NikoshBAN" panose="02000000000000000000" pitchFamily="2" charset="0"/>
                <a:cs typeface="NikoshBAN" panose="02000000000000000000" pitchFamily="2" charset="0"/>
              </a:rPr>
              <a:t>কর্মসহায়ক</a:t>
            </a:r>
            <a:r>
              <a:rPr lang="en-US" sz="4400" dirty="0" smtClean="0">
                <a:solidFill>
                  <a:srgbClr val="FFFF00"/>
                </a:solidFill>
                <a:latin typeface="NikoshBAN" panose="02000000000000000000" pitchFamily="2" charset="0"/>
                <a:cs typeface="NikoshBAN" panose="02000000000000000000" pitchFamily="2" charset="0"/>
              </a:rPr>
              <a:t> </a:t>
            </a:r>
            <a:r>
              <a:rPr lang="en-US" sz="4400" dirty="0" err="1" smtClean="0">
                <a:solidFill>
                  <a:srgbClr val="FFFF00"/>
                </a:solidFill>
                <a:latin typeface="NikoshBAN" panose="02000000000000000000" pitchFamily="2" charset="0"/>
                <a:cs typeface="NikoshBAN" panose="02000000000000000000" pitchFamily="2" charset="0"/>
              </a:rPr>
              <a:t>ফাউন্ডেশন</a:t>
            </a:r>
            <a:r>
              <a:rPr lang="en-US" sz="4400" dirty="0" smtClean="0">
                <a:solidFill>
                  <a:srgbClr val="FFFF00"/>
                </a:solidFill>
                <a:latin typeface="NikoshBAN" panose="02000000000000000000" pitchFamily="2" charset="0"/>
                <a:cs typeface="NikoshBAN" panose="02000000000000000000" pitchFamily="2" charset="0"/>
              </a:rPr>
              <a:t>। </a:t>
            </a:r>
          </a:p>
          <a:p>
            <a:pPr marL="571500" indent="-571500">
              <a:buFont typeface="Wingdings" pitchFamily="2" charset="2"/>
              <a:buChar char="q"/>
            </a:pPr>
            <a:r>
              <a:rPr lang="en-US" sz="4400" dirty="0" err="1" smtClean="0">
                <a:solidFill>
                  <a:srgbClr val="FFFF00"/>
                </a:solidFill>
                <a:latin typeface="NikoshBAN" panose="02000000000000000000" pitchFamily="2" charset="0"/>
                <a:cs typeface="NikoshBAN" panose="02000000000000000000" pitchFamily="2" charset="0"/>
              </a:rPr>
              <a:t>সোসাইটি</a:t>
            </a:r>
            <a:r>
              <a:rPr lang="en-US" sz="4400" dirty="0" smtClean="0">
                <a:solidFill>
                  <a:srgbClr val="FFFF00"/>
                </a:solidFill>
                <a:latin typeface="NikoshBAN" panose="02000000000000000000" pitchFamily="2" charset="0"/>
                <a:cs typeface="NikoshBAN" panose="02000000000000000000" pitchFamily="2" charset="0"/>
              </a:rPr>
              <a:t> </a:t>
            </a:r>
            <a:r>
              <a:rPr lang="en-US" sz="4400" dirty="0" err="1" smtClean="0">
                <a:solidFill>
                  <a:srgbClr val="FFFF00"/>
                </a:solidFill>
                <a:latin typeface="NikoshBAN" panose="02000000000000000000" pitchFamily="2" charset="0"/>
                <a:cs typeface="NikoshBAN" panose="02000000000000000000" pitchFamily="2" charset="0"/>
              </a:rPr>
              <a:t>ফর</a:t>
            </a:r>
            <a:r>
              <a:rPr lang="en-US" sz="4400" dirty="0" smtClean="0">
                <a:solidFill>
                  <a:srgbClr val="FFFF00"/>
                </a:solidFill>
                <a:latin typeface="NikoshBAN" panose="02000000000000000000" pitchFamily="2" charset="0"/>
                <a:cs typeface="NikoshBAN" panose="02000000000000000000" pitchFamily="2" charset="0"/>
              </a:rPr>
              <a:t> </a:t>
            </a:r>
            <a:r>
              <a:rPr lang="en-US" sz="4400" dirty="0" err="1" smtClean="0">
                <a:solidFill>
                  <a:srgbClr val="FFFF00"/>
                </a:solidFill>
                <a:latin typeface="NikoshBAN" panose="02000000000000000000" pitchFamily="2" charset="0"/>
                <a:cs typeface="NikoshBAN" panose="02000000000000000000" pitchFamily="2" charset="0"/>
              </a:rPr>
              <a:t>সোশাল</a:t>
            </a:r>
            <a:r>
              <a:rPr lang="en-US" sz="4400" dirty="0" smtClean="0">
                <a:solidFill>
                  <a:srgbClr val="FFFF00"/>
                </a:solidFill>
                <a:latin typeface="NikoshBAN" panose="02000000000000000000" pitchFamily="2" charset="0"/>
                <a:cs typeface="NikoshBAN" panose="02000000000000000000" pitchFamily="2" charset="0"/>
              </a:rPr>
              <a:t> </a:t>
            </a:r>
            <a:r>
              <a:rPr lang="en-US" sz="4400" dirty="0" err="1" smtClean="0">
                <a:solidFill>
                  <a:srgbClr val="FFFF00"/>
                </a:solidFill>
                <a:latin typeface="NikoshBAN" panose="02000000000000000000" pitchFamily="2" charset="0"/>
                <a:cs typeface="NikoshBAN" panose="02000000000000000000" pitchFamily="2" charset="0"/>
              </a:rPr>
              <a:t>সার্ভিস</a:t>
            </a:r>
            <a:r>
              <a:rPr lang="en-US" sz="4400" dirty="0" smtClean="0">
                <a:solidFill>
                  <a:srgbClr val="FFFF00"/>
                </a:solidFill>
                <a:latin typeface="NikoshBAN" panose="02000000000000000000" pitchFamily="2" charset="0"/>
                <a:cs typeface="NikoshBAN" panose="02000000000000000000" pitchFamily="2" charset="0"/>
              </a:rPr>
              <a:t>। </a:t>
            </a:r>
            <a:endParaRPr lang="bn-IN" sz="4400" dirty="0" smtClean="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117324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circle(in)">
                                      <p:cBhvr>
                                        <p:cTn id="22" dur="20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circle(in)">
                                      <p:cBhvr>
                                        <p:cTn id="27" dur="20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circle(in)">
                                      <p:cBhvr>
                                        <p:cTn id="32" dur="20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circle(in)">
                                      <p:cBhvr>
                                        <p:cTn id="37" dur="2000"/>
                                        <p:tgtEl>
                                          <p:spTgt spid="8">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circle(in)">
                                      <p:cBhvr>
                                        <p:cTn id="42" dur="2000"/>
                                        <p:tgtEl>
                                          <p:spTgt spid="8">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8">
                                            <p:txEl>
                                              <p:pRg st="5" end="5"/>
                                            </p:txEl>
                                          </p:spTgt>
                                        </p:tgtEl>
                                        <p:attrNameLst>
                                          <p:attrName>style.visibility</p:attrName>
                                        </p:attrNameLst>
                                      </p:cBhvr>
                                      <p:to>
                                        <p:strVal val="visible"/>
                                      </p:to>
                                    </p:set>
                                    <p:animEffect transition="in" filter="circle(in)">
                                      <p:cBhvr>
                                        <p:cTn id="47" dur="2000"/>
                                        <p:tgtEl>
                                          <p:spTgt spid="8">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8">
                                            <p:txEl>
                                              <p:pRg st="6" end="6"/>
                                            </p:txEl>
                                          </p:spTgt>
                                        </p:tgtEl>
                                        <p:attrNameLst>
                                          <p:attrName>style.visibility</p:attrName>
                                        </p:attrNameLst>
                                      </p:cBhvr>
                                      <p:to>
                                        <p:strVal val="visible"/>
                                      </p:to>
                                    </p:set>
                                    <p:animEffect transition="in" filter="circle(in)">
                                      <p:cBhvr>
                                        <p:cTn id="52" dur="2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76200"/>
            <a:ext cx="8839200" cy="1104900"/>
          </a:xfrm>
          <a:prstGeom prst="rect">
            <a:avLst/>
          </a:prstGeom>
          <a:solidFill>
            <a:schemeClr val="accent6">
              <a:lumMod val="75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600200" y="152400"/>
            <a:ext cx="5867400" cy="990600"/>
          </a:xfrm>
          <a:prstGeom prst="ellipse">
            <a:avLst/>
          </a:prstGeom>
          <a:solidFill>
            <a:schemeClr val="accent2">
              <a:lumMod val="50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3892550" algn="l"/>
              </a:tabLst>
            </a:pPr>
            <a:r>
              <a:rPr lang="bn-IN" sz="9600" dirty="0" smtClean="0">
                <a:solidFill>
                  <a:srgbClr val="FFFF00"/>
                </a:solidFill>
                <a:latin typeface="NikoshBAN" panose="02000000000000000000" pitchFamily="2" charset="0"/>
                <a:cs typeface="NikoshBAN" panose="02000000000000000000" pitchFamily="2" charset="0"/>
              </a:rPr>
              <a:t>ব্রাক</a:t>
            </a:r>
          </a:p>
        </p:txBody>
      </p:sp>
      <p:sp>
        <p:nvSpPr>
          <p:cNvPr id="3" name="TextBox 2"/>
          <p:cNvSpPr txBox="1"/>
          <p:nvPr/>
        </p:nvSpPr>
        <p:spPr>
          <a:xfrm>
            <a:off x="152400" y="1219200"/>
            <a:ext cx="8839200" cy="5509200"/>
          </a:xfrm>
          <a:prstGeom prst="rect">
            <a:avLst/>
          </a:prstGeom>
          <a:solidFill>
            <a:srgbClr val="002060"/>
          </a:solidFill>
          <a:ln w="76200">
            <a:solidFill>
              <a:srgbClr val="FFFF00"/>
            </a:solidFill>
          </a:ln>
        </p:spPr>
        <p:txBody>
          <a:bodyPr wrap="square" rtlCol="0">
            <a:spAutoFit/>
          </a:bodyPr>
          <a:lstStyle/>
          <a:p>
            <a:pPr algn="just"/>
            <a:r>
              <a:rPr lang="as-IN" sz="3200" b="1" dirty="0">
                <a:solidFill>
                  <a:srgbClr val="FFFF00"/>
                </a:solidFill>
                <a:latin typeface="NikoshBAN" pitchFamily="2" charset="0"/>
                <a:cs typeface="NikoshBAN" pitchFamily="2" charset="0"/>
              </a:rPr>
              <a:t>ব্র্যাক</a:t>
            </a:r>
            <a:r>
              <a:rPr lang="as-IN" sz="3200" dirty="0">
                <a:solidFill>
                  <a:srgbClr val="FFFF00"/>
                </a:solidFill>
                <a:latin typeface="NikoshBAN" pitchFamily="2" charset="0"/>
                <a:cs typeface="NikoshBAN" pitchFamily="2" charset="0"/>
              </a:rPr>
              <a:t> একটি আন্তর্জাতিক দাতব্য সংস্থা। এটি বিশ্বের অন্যতম বৃহত্তম </a:t>
            </a:r>
            <a:r>
              <a:rPr lang="as-IN" sz="3200" dirty="0" smtClean="0">
                <a:solidFill>
                  <a:srgbClr val="FFFF00"/>
                </a:solidFill>
                <a:latin typeface="NikoshBAN" pitchFamily="2" charset="0"/>
                <a:cs typeface="NikoshBAN" pitchFamily="2" charset="0"/>
              </a:rPr>
              <a:t>উন্ন</a:t>
            </a:r>
            <a:r>
              <a:rPr lang="en-US" sz="3200" dirty="0" smtClean="0">
                <a:solidFill>
                  <a:srgbClr val="FFFF00"/>
                </a:solidFill>
                <a:latin typeface="NikoshBAN" pitchFamily="2" charset="0"/>
                <a:cs typeface="NikoshBAN" pitchFamily="2" charset="0"/>
              </a:rPr>
              <a:t>য়</a:t>
            </a:r>
            <a:r>
              <a:rPr lang="as-IN" sz="3200" dirty="0" smtClean="0">
                <a:solidFill>
                  <a:srgbClr val="FFFF00"/>
                </a:solidFill>
                <a:latin typeface="NikoshBAN" pitchFamily="2" charset="0"/>
                <a:cs typeface="NikoshBAN" pitchFamily="2" charset="0"/>
              </a:rPr>
              <a:t>নমূলক </a:t>
            </a:r>
            <a:r>
              <a:rPr lang="as-IN" sz="3200" dirty="0">
                <a:solidFill>
                  <a:srgbClr val="FFFF00"/>
                </a:solidFill>
                <a:latin typeface="NikoshBAN" pitchFamily="2" charset="0"/>
                <a:cs typeface="NikoshBAN" pitchFamily="2" charset="0"/>
              </a:rPr>
              <a:t>সংস্থা। বাংলাদেশের স্বাধীনতার পর ১৯৭২ সালে স্যার </a:t>
            </a:r>
            <a:r>
              <a:rPr lang="as-IN" sz="3200" dirty="0">
                <a:solidFill>
                  <a:srgbClr val="FFFF00"/>
                </a:solidFill>
                <a:latin typeface="NikoshBAN" pitchFamily="2" charset="0"/>
                <a:cs typeface="NikoshBAN" pitchFamily="2" charset="0"/>
                <a:hlinkClick r:id="rId2" tooltip="ফজলে হাসান আবেদ"/>
              </a:rPr>
              <a:t>ফজলে হাসান আবেদ</a:t>
            </a:r>
            <a:r>
              <a:rPr lang="as-IN" sz="3200" dirty="0">
                <a:solidFill>
                  <a:srgbClr val="FFFF00"/>
                </a:solidFill>
                <a:latin typeface="NikoshBAN" pitchFamily="2" charset="0"/>
                <a:cs typeface="NikoshBAN" pitchFamily="2" charset="0"/>
              </a:rPr>
              <a:t> এই সংস্থাটি প্রতিষ্ঠা করেন। বাংলাদেশের ৬৪টি জেলাসহ এশিয়া, আফ্রিকা এবং আমেরিকার ১৩টি দেশে এটির কার্যক্রম </a:t>
            </a:r>
            <a:r>
              <a:rPr lang="as-IN" sz="3200" dirty="0" smtClean="0">
                <a:solidFill>
                  <a:srgbClr val="FFFF00"/>
                </a:solidFill>
                <a:latin typeface="NikoshBAN" pitchFamily="2" charset="0"/>
                <a:cs typeface="NikoshBAN" pitchFamily="2" charset="0"/>
              </a:rPr>
              <a:t>র</a:t>
            </a:r>
            <a:r>
              <a:rPr lang="en-US" sz="3200" dirty="0" err="1" smtClean="0">
                <a:solidFill>
                  <a:srgbClr val="FFFF00"/>
                </a:solidFill>
                <a:latin typeface="NikoshBAN" pitchFamily="2" charset="0"/>
                <a:cs typeface="NikoshBAN" pitchFamily="2" charset="0"/>
              </a:rPr>
              <a:t>য়ে</a:t>
            </a:r>
            <a:r>
              <a:rPr lang="as-IN" sz="3200" dirty="0" smtClean="0">
                <a:solidFill>
                  <a:srgbClr val="FFFF00"/>
                </a:solidFill>
                <a:latin typeface="NikoshBAN" pitchFamily="2" charset="0"/>
                <a:cs typeface="NikoshBAN" pitchFamily="2" charset="0"/>
              </a:rPr>
              <a:t>ছে</a:t>
            </a:r>
            <a:r>
              <a:rPr lang="as-IN" sz="3200" dirty="0">
                <a:solidFill>
                  <a:srgbClr val="FFFF00"/>
                </a:solidFill>
                <a:latin typeface="NikoshBAN" pitchFamily="2" charset="0"/>
                <a:cs typeface="NikoshBAN" pitchFamily="2" charset="0"/>
              </a:rPr>
              <a:t>। ব্র্যাক এর দাবি </a:t>
            </a:r>
            <a:r>
              <a:rPr lang="as-IN" sz="3200" dirty="0" smtClean="0">
                <a:solidFill>
                  <a:srgbClr val="FFFF00"/>
                </a:solidFill>
                <a:latin typeface="NikoshBAN" pitchFamily="2" charset="0"/>
                <a:cs typeface="NikoshBAN" pitchFamily="2" charset="0"/>
              </a:rPr>
              <a:t>অনুযা</a:t>
            </a:r>
            <a:r>
              <a:rPr lang="en-US" sz="3200" dirty="0" err="1" smtClean="0">
                <a:solidFill>
                  <a:srgbClr val="FFFF00"/>
                </a:solidFill>
                <a:latin typeface="NikoshBAN" pitchFamily="2" charset="0"/>
                <a:cs typeface="NikoshBAN" pitchFamily="2" charset="0"/>
              </a:rPr>
              <a:t>য়ী</a:t>
            </a:r>
            <a:r>
              <a:rPr lang="as-IN" sz="3200" dirty="0" smtClean="0">
                <a:solidFill>
                  <a:srgbClr val="FFFF00"/>
                </a:solidFill>
                <a:latin typeface="NikoshBAN" pitchFamily="2" charset="0"/>
                <a:cs typeface="NikoshBAN" pitchFamily="2" charset="0"/>
              </a:rPr>
              <a:t> </a:t>
            </a:r>
            <a:r>
              <a:rPr lang="as-IN" sz="3200" dirty="0">
                <a:solidFill>
                  <a:srgbClr val="FFFF00"/>
                </a:solidFill>
                <a:latin typeface="NikoshBAN" pitchFamily="2" charset="0"/>
                <a:cs typeface="NikoshBAN" pitchFamily="2" charset="0"/>
              </a:rPr>
              <a:t>বর্তমানে তাদের প্রতিষ্ঠানে </a:t>
            </a:r>
            <a:r>
              <a:rPr lang="as-IN" sz="3200" dirty="0" smtClean="0">
                <a:solidFill>
                  <a:srgbClr val="FFFF00"/>
                </a:solidFill>
                <a:latin typeface="NikoshBAN" pitchFamily="2" charset="0"/>
                <a:cs typeface="NikoshBAN" pitchFamily="2" charset="0"/>
              </a:rPr>
              <a:t>প্রা</a:t>
            </a:r>
            <a:r>
              <a:rPr lang="en-US" sz="3200" dirty="0" smtClean="0">
                <a:solidFill>
                  <a:srgbClr val="FFFF00"/>
                </a:solidFill>
                <a:latin typeface="NikoshBAN" pitchFamily="2" charset="0"/>
                <a:cs typeface="NikoshBAN" pitchFamily="2" charset="0"/>
              </a:rPr>
              <a:t>য় </a:t>
            </a:r>
            <a:r>
              <a:rPr lang="as-IN" sz="3200" dirty="0" smtClean="0">
                <a:solidFill>
                  <a:srgbClr val="FFFF00"/>
                </a:solidFill>
                <a:latin typeface="NikoshBAN" pitchFamily="2" charset="0"/>
                <a:cs typeface="NikoshBAN" pitchFamily="2" charset="0"/>
              </a:rPr>
              <a:t>০১ </a:t>
            </a:r>
            <a:r>
              <a:rPr lang="as-IN" sz="3200" dirty="0">
                <a:solidFill>
                  <a:srgbClr val="FFFF00"/>
                </a:solidFill>
                <a:latin typeface="NikoshBAN" pitchFamily="2" charset="0"/>
                <a:cs typeface="NikoshBAN" pitchFamily="2" charset="0"/>
              </a:rPr>
              <a:t>(এক) লক্ষ এর মত কর্মী কাজ করে থাকেন। তবে এদের মধ্যে ৭০ ভাগই নারী কর্মী। ব্র্যাকের পরিষেবার </a:t>
            </a:r>
            <a:r>
              <a:rPr lang="as-IN" sz="3200" dirty="0" smtClean="0">
                <a:solidFill>
                  <a:srgbClr val="FFFF00"/>
                </a:solidFill>
                <a:latin typeface="NikoshBAN" pitchFamily="2" charset="0"/>
                <a:cs typeface="NikoshBAN" pitchFamily="2" charset="0"/>
              </a:rPr>
              <a:t>আওতা</a:t>
            </a:r>
            <a:r>
              <a:rPr lang="en-US" sz="3200" dirty="0" smtClean="0">
                <a:solidFill>
                  <a:srgbClr val="FFFF00"/>
                </a:solidFill>
                <a:latin typeface="NikoshBAN" pitchFamily="2" charset="0"/>
                <a:cs typeface="NikoshBAN" pitchFamily="2" charset="0"/>
              </a:rPr>
              <a:t>য়</a:t>
            </a:r>
            <a:r>
              <a:rPr lang="as-IN" sz="3200" dirty="0" smtClean="0">
                <a:solidFill>
                  <a:srgbClr val="FFFF00"/>
                </a:solidFill>
                <a:latin typeface="NikoshBAN" pitchFamily="2" charset="0"/>
                <a:cs typeface="NikoshBAN" pitchFamily="2" charset="0"/>
              </a:rPr>
              <a:t> </a:t>
            </a:r>
            <a:r>
              <a:rPr lang="as-IN" sz="3200" dirty="0">
                <a:solidFill>
                  <a:srgbClr val="FFFF00"/>
                </a:solidFill>
                <a:latin typeface="NikoshBAN" pitchFamily="2" charset="0"/>
                <a:cs typeface="NikoshBAN" pitchFamily="2" charset="0"/>
              </a:rPr>
              <a:t>আছে ১২৬ </a:t>
            </a:r>
            <a:r>
              <a:rPr lang="as-IN" sz="3200" dirty="0" smtClean="0">
                <a:solidFill>
                  <a:srgbClr val="FFFF00"/>
                </a:solidFill>
                <a:latin typeface="NikoshBAN" pitchFamily="2" charset="0"/>
                <a:cs typeface="NikoshBAN" pitchFamily="2" charset="0"/>
              </a:rPr>
              <a:t>মিলি</a:t>
            </a:r>
            <a:r>
              <a:rPr lang="en-US" sz="3200" dirty="0" smtClean="0">
                <a:solidFill>
                  <a:srgbClr val="FFFF00"/>
                </a:solidFill>
                <a:latin typeface="NikoshBAN" pitchFamily="2" charset="0"/>
                <a:cs typeface="NikoshBAN" pitchFamily="2" charset="0"/>
              </a:rPr>
              <a:t>য়</a:t>
            </a:r>
            <a:r>
              <a:rPr lang="as-IN" sz="3200" dirty="0" smtClean="0">
                <a:solidFill>
                  <a:srgbClr val="FFFF00"/>
                </a:solidFill>
                <a:latin typeface="NikoshBAN" pitchFamily="2" charset="0"/>
                <a:cs typeface="NikoshBAN" pitchFamily="2" charset="0"/>
              </a:rPr>
              <a:t>ন </a:t>
            </a:r>
            <a:r>
              <a:rPr lang="as-IN" sz="3200" dirty="0">
                <a:solidFill>
                  <a:srgbClr val="FFFF00"/>
                </a:solidFill>
                <a:latin typeface="NikoshBAN" pitchFamily="2" charset="0"/>
                <a:cs typeface="NikoshBAN" pitchFamily="2" charset="0"/>
              </a:rPr>
              <a:t>লোক। একটি সামাজিক উদ্যোগের মাধ্যমে প্রতিষ্ঠানটি স্ব-তহবিলযুক্ত দুগ্ধ, খাদ্য, কৃষি, গবাধি পশুর খামার ও হস্তশিল্পসহ বিভিন্ন ধরনের প্রকল্প অন্তর্ভুক্ত করে থাকে। বর্তমানে বিশ্বের </a:t>
            </a:r>
            <a:r>
              <a:rPr lang="as-IN" sz="3200" dirty="0" smtClean="0">
                <a:solidFill>
                  <a:srgbClr val="FFFF00"/>
                </a:solidFill>
                <a:latin typeface="NikoshBAN" pitchFamily="2" charset="0"/>
                <a:cs typeface="NikoshBAN" pitchFamily="2" charset="0"/>
              </a:rPr>
              <a:t>প্রা</a:t>
            </a:r>
            <a:r>
              <a:rPr lang="bn-IN" sz="3200" dirty="0" smtClean="0">
                <a:solidFill>
                  <a:srgbClr val="FFFF00"/>
                </a:solidFill>
                <a:latin typeface="NikoshBAN" pitchFamily="2" charset="0"/>
                <a:cs typeface="NikoshBAN" pitchFamily="2" charset="0"/>
              </a:rPr>
              <a:t>য়</a:t>
            </a:r>
            <a:r>
              <a:rPr lang="as-IN" sz="3200" dirty="0" smtClean="0">
                <a:solidFill>
                  <a:srgbClr val="FFFF00"/>
                </a:solidFill>
                <a:latin typeface="NikoshBAN" pitchFamily="2" charset="0"/>
                <a:cs typeface="NikoshBAN" pitchFamily="2" charset="0"/>
              </a:rPr>
              <a:t> </a:t>
            </a:r>
            <a:r>
              <a:rPr lang="as-IN" sz="3200" dirty="0">
                <a:solidFill>
                  <a:srgbClr val="FFFF00"/>
                </a:solidFill>
                <a:latin typeface="NikoshBAN" pitchFamily="2" charset="0"/>
                <a:cs typeface="NikoshBAN" pitchFamily="2" charset="0"/>
              </a:rPr>
              <a:t>১৪টি দেশে প্রতিষ্ঠানটির কার্যক্রম রয়েছে। </a:t>
            </a:r>
            <a:endParaRPr lang="en-US" sz="3200"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29230624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ircle(in)">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circle(in)">
                                      <p:cBhvr>
                                        <p:cTn id="2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90500"/>
            <a:ext cx="8839200" cy="1409700"/>
          </a:xfrm>
          <a:prstGeom prst="rect">
            <a:avLst/>
          </a:prstGeom>
          <a:solidFill>
            <a:schemeClr val="accent6">
              <a:lumMod val="75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600200" y="152400"/>
            <a:ext cx="5867400" cy="1447800"/>
          </a:xfrm>
          <a:prstGeom prst="ellipse">
            <a:avLst/>
          </a:prstGeom>
          <a:solidFill>
            <a:schemeClr val="accent2">
              <a:lumMod val="50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3892550" algn="l"/>
              </a:tabLst>
            </a:pPr>
            <a:r>
              <a:rPr lang="en-US" sz="5400" dirty="0" err="1">
                <a:solidFill>
                  <a:srgbClr val="FFFF00"/>
                </a:solidFill>
                <a:latin typeface="NikoshBAN" panose="02000000000000000000" pitchFamily="2" charset="0"/>
                <a:cs typeface="NikoshBAN" panose="02000000000000000000" pitchFamily="2" charset="0"/>
              </a:rPr>
              <a:t>স্বনির্ভর</a:t>
            </a:r>
            <a:r>
              <a:rPr lang="en-US" sz="5400" dirty="0">
                <a:solidFill>
                  <a:srgbClr val="FFFF00"/>
                </a:solidFill>
                <a:latin typeface="NikoshBAN" panose="02000000000000000000" pitchFamily="2" charset="0"/>
                <a:cs typeface="NikoshBAN" panose="02000000000000000000" pitchFamily="2" charset="0"/>
              </a:rPr>
              <a:t> </a:t>
            </a:r>
            <a:r>
              <a:rPr lang="en-US" sz="5400" dirty="0" err="1" smtClean="0">
                <a:solidFill>
                  <a:srgbClr val="FFFF00"/>
                </a:solidFill>
                <a:latin typeface="NikoshBAN" panose="02000000000000000000" pitchFamily="2" charset="0"/>
                <a:cs typeface="NikoshBAN" panose="02000000000000000000" pitchFamily="2" charset="0"/>
              </a:rPr>
              <a:t>বাংলাদেশ</a:t>
            </a:r>
            <a:endParaRPr lang="en-US" sz="9600" dirty="0">
              <a:solidFill>
                <a:srgbClr val="FFFF00"/>
              </a:solidFill>
              <a:latin typeface="NikoshBAN" pitchFamily="2" charset="0"/>
              <a:cs typeface="NikoshBAN" pitchFamily="2" charset="0"/>
            </a:endParaRPr>
          </a:p>
        </p:txBody>
      </p:sp>
      <p:sp>
        <p:nvSpPr>
          <p:cNvPr id="3" name="TextBox 2"/>
          <p:cNvSpPr txBox="1"/>
          <p:nvPr/>
        </p:nvSpPr>
        <p:spPr>
          <a:xfrm>
            <a:off x="152400" y="1752600"/>
            <a:ext cx="8839200" cy="5016758"/>
          </a:xfrm>
          <a:prstGeom prst="rect">
            <a:avLst/>
          </a:prstGeom>
          <a:solidFill>
            <a:srgbClr val="002060"/>
          </a:solidFill>
          <a:ln w="76200">
            <a:solidFill>
              <a:srgbClr val="FFFF00"/>
            </a:solidFill>
          </a:ln>
        </p:spPr>
        <p:txBody>
          <a:bodyPr wrap="square" rtlCol="0">
            <a:spAutoFit/>
          </a:bodyPr>
          <a:lstStyle/>
          <a:p>
            <a:pPr algn="just"/>
            <a:r>
              <a:rPr lang="bn-IN" sz="3200" dirty="0" smtClean="0">
                <a:solidFill>
                  <a:srgbClr val="FFFF00"/>
                </a:solidFill>
              </a:rPr>
              <a:t>স্বনির্ভর বাংলাদেশ ১৯৭৫ সালে একটি অরাজনৈতিক অমুনাফাভোগী বেসরকারি ও স্বেচ্ছাসেবী প্রতিষ্ঠান। </a:t>
            </a:r>
          </a:p>
          <a:p>
            <a:pPr algn="just"/>
            <a:r>
              <a:rPr lang="bn-IN" sz="3200" dirty="0" smtClean="0">
                <a:solidFill>
                  <a:srgbClr val="FFFF00"/>
                </a:solidFill>
              </a:rPr>
              <a:t>বর্তমানে ৪০ টি জেলায় ১৫৬ টি উপজেলায় ১১০৫০ টি গ্রামে কমিটি স্থাপনের মাধ্যমে কার্যক্রম চালাচ্ছে।</a:t>
            </a:r>
          </a:p>
          <a:p>
            <a:pPr algn="just"/>
            <a:endParaRPr lang="bn-IN" sz="3200" dirty="0" smtClean="0">
              <a:solidFill>
                <a:srgbClr val="FFFF00"/>
              </a:solidFill>
            </a:endParaRPr>
          </a:p>
          <a:p>
            <a:pPr algn="just"/>
            <a:r>
              <a:rPr lang="bn-IN" sz="3200" dirty="0" smtClean="0">
                <a:solidFill>
                  <a:srgbClr val="FFFF00"/>
                </a:solidFill>
              </a:rPr>
              <a:t>বিআইডিএস এর সমীক্ষায় দেখা যায়, </a:t>
            </a:r>
          </a:p>
          <a:p>
            <a:pPr algn="just"/>
            <a:r>
              <a:rPr lang="bn-IN" sz="3200" dirty="0" smtClean="0">
                <a:solidFill>
                  <a:srgbClr val="FFFF00"/>
                </a:solidFill>
              </a:rPr>
              <a:t>পরিবারের আয় বৃদ্ধি ১২৫.৬৩% </a:t>
            </a:r>
          </a:p>
          <a:p>
            <a:pPr algn="just"/>
            <a:r>
              <a:rPr lang="bn-IN" sz="3200" dirty="0" smtClean="0">
                <a:solidFill>
                  <a:srgbClr val="FFFF00"/>
                </a:solidFill>
              </a:rPr>
              <a:t>পরিবারের সঞ্চয় বৃদ্ধি ২৯২.৩৩%</a:t>
            </a:r>
          </a:p>
          <a:p>
            <a:pPr algn="just"/>
            <a:r>
              <a:rPr lang="bn-IN" sz="3200" dirty="0" smtClean="0">
                <a:solidFill>
                  <a:srgbClr val="FFFF00"/>
                </a:solidFill>
              </a:rPr>
              <a:t>পরিবারের বিনিয়োগ বৃদ্ধি ৬১.১০% </a:t>
            </a:r>
            <a:endParaRPr lang="en-US" sz="3200" dirty="0">
              <a:solidFill>
                <a:srgbClr val="FFFF00"/>
              </a:solidFill>
            </a:endParaRPr>
          </a:p>
        </p:txBody>
      </p:sp>
    </p:spTree>
    <p:extLst>
      <p:ext uri="{BB962C8B-B14F-4D97-AF65-F5344CB8AC3E}">
        <p14:creationId xmlns:p14="http://schemas.microsoft.com/office/powerpoint/2010/main" val="483445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ircle(in)">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circle(in)">
                                      <p:cBhvr>
                                        <p:cTn id="27" dur="20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circle(in)">
                                      <p:cBhvr>
                                        <p:cTn id="32" dur="20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circle(in)">
                                      <p:cBhvr>
                                        <p:cTn id="37" dur="2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circle(in)">
                                      <p:cBhvr>
                                        <p:cTn id="42" dur="2000"/>
                                        <p:tgtEl>
                                          <p:spTgt spid="3">
                                            <p:txEl>
                                              <p:pRg st="4" end="4"/>
                                            </p:txEl>
                                          </p:spTgt>
                                        </p:tgtEl>
                                      </p:cBhvr>
                                    </p:animEffect>
                                  </p:childTnLst>
                                </p:cTn>
                              </p:par>
                              <p:par>
                                <p:cTn id="43" presetID="6" presetClass="entr" presetSubtype="16" fill="hold" nodeType="with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circle(in)">
                                      <p:cBhvr>
                                        <p:cTn id="45" dur="2000"/>
                                        <p:tgtEl>
                                          <p:spTgt spid="3">
                                            <p:txEl>
                                              <p:pRg st="5" end="5"/>
                                            </p:txEl>
                                          </p:spTgt>
                                        </p:tgtEl>
                                      </p:cBhvr>
                                    </p:animEffect>
                                  </p:childTnLst>
                                </p:cTn>
                              </p:par>
                              <p:par>
                                <p:cTn id="46" presetID="6" presetClass="entr" presetSubtype="16" fill="hold" nodeType="with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circle(in)">
                                      <p:cBhvr>
                                        <p:cTn id="4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90500"/>
            <a:ext cx="8839200" cy="1333500"/>
          </a:xfrm>
          <a:prstGeom prst="rect">
            <a:avLst/>
          </a:prstGeom>
          <a:solidFill>
            <a:schemeClr val="accent6">
              <a:lumMod val="75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600200" y="152400"/>
            <a:ext cx="5867400" cy="1371600"/>
          </a:xfrm>
          <a:prstGeom prst="ellipse">
            <a:avLst/>
          </a:prstGeom>
          <a:solidFill>
            <a:schemeClr val="accent2">
              <a:lumMod val="50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3892550" algn="l"/>
              </a:tabLst>
            </a:pPr>
            <a:r>
              <a:rPr lang="bn-IN" sz="5400" dirty="0" smtClean="0">
                <a:solidFill>
                  <a:srgbClr val="FFFF00"/>
                </a:solidFill>
                <a:latin typeface="NikoshBAN" panose="02000000000000000000" pitchFamily="2" charset="0"/>
                <a:cs typeface="NikoshBAN" panose="02000000000000000000" pitchFamily="2" charset="0"/>
              </a:rPr>
              <a:t>গ্রামীণ ব্যাংক</a:t>
            </a:r>
            <a:endParaRPr lang="en-US" sz="9600" dirty="0">
              <a:solidFill>
                <a:srgbClr val="FFFF00"/>
              </a:solidFill>
              <a:latin typeface="NikoshBAN" pitchFamily="2" charset="0"/>
              <a:cs typeface="NikoshBAN" pitchFamily="2" charset="0"/>
            </a:endParaRPr>
          </a:p>
        </p:txBody>
      </p:sp>
      <p:sp>
        <p:nvSpPr>
          <p:cNvPr id="3" name="TextBox 2"/>
          <p:cNvSpPr txBox="1"/>
          <p:nvPr/>
        </p:nvSpPr>
        <p:spPr>
          <a:xfrm>
            <a:off x="152400" y="1676400"/>
            <a:ext cx="8839200" cy="5016758"/>
          </a:xfrm>
          <a:prstGeom prst="rect">
            <a:avLst/>
          </a:prstGeom>
          <a:solidFill>
            <a:srgbClr val="002060"/>
          </a:solidFill>
          <a:ln w="76200">
            <a:solidFill>
              <a:srgbClr val="FFFF00"/>
            </a:solidFill>
          </a:ln>
        </p:spPr>
        <p:txBody>
          <a:bodyPr wrap="square" rtlCol="0">
            <a:spAutoFit/>
          </a:bodyPr>
          <a:lstStyle/>
          <a:p>
            <a:pPr algn="just"/>
            <a:r>
              <a:rPr lang="as-IN" sz="4000" b="1" dirty="0">
                <a:solidFill>
                  <a:srgbClr val="FFFF00"/>
                </a:solidFill>
                <a:latin typeface="NikoshBAN" pitchFamily="2" charset="0"/>
                <a:cs typeface="NikoshBAN" pitchFamily="2" charset="0"/>
              </a:rPr>
              <a:t>গ্রামীণ ব্যাংক</a:t>
            </a:r>
            <a:r>
              <a:rPr lang="as-IN" sz="4000" dirty="0">
                <a:solidFill>
                  <a:srgbClr val="FFFF00"/>
                </a:solidFill>
                <a:latin typeface="NikoshBAN" pitchFamily="2" charset="0"/>
                <a:cs typeface="NikoshBAN" pitchFamily="2" charset="0"/>
              </a:rPr>
              <a:t> </a:t>
            </a:r>
            <a:r>
              <a:rPr lang="as-IN" sz="4000" dirty="0">
                <a:solidFill>
                  <a:srgbClr val="FFFF00"/>
                </a:solidFill>
                <a:latin typeface="NikoshBAN" pitchFamily="2" charset="0"/>
                <a:cs typeface="NikoshBAN" pitchFamily="2" charset="0"/>
                <a:hlinkClick r:id="rId2" tooltip="বাংলাদেশ"/>
              </a:rPr>
              <a:t>বাংলাদেশের</a:t>
            </a:r>
            <a:r>
              <a:rPr lang="as-IN" sz="4000" dirty="0">
                <a:solidFill>
                  <a:srgbClr val="FFFF00"/>
                </a:solidFill>
                <a:latin typeface="NikoshBAN" pitchFamily="2" charset="0"/>
                <a:cs typeface="NikoshBAN" pitchFamily="2" charset="0"/>
              </a:rPr>
              <a:t> একটি </a:t>
            </a:r>
            <a:r>
              <a:rPr lang="as-IN" sz="4000" dirty="0">
                <a:solidFill>
                  <a:srgbClr val="FFFF00"/>
                </a:solidFill>
                <a:latin typeface="NikoshBAN" pitchFamily="2" charset="0"/>
                <a:cs typeface="NikoshBAN" pitchFamily="2" charset="0"/>
                <a:hlinkClick r:id="rId3" tooltip="ক্ষুদ্রঋণ"/>
              </a:rPr>
              <a:t>ক্ষুদ্রঋণ</a:t>
            </a:r>
            <a:r>
              <a:rPr lang="as-IN" sz="4000" dirty="0">
                <a:solidFill>
                  <a:srgbClr val="FFFF00"/>
                </a:solidFill>
                <a:latin typeface="NikoshBAN" pitchFamily="2" charset="0"/>
                <a:cs typeface="NikoshBAN" pitchFamily="2" charset="0"/>
              </a:rPr>
              <a:t> প্রদানকারী সংস্থা। এর প্রতিষ্ঠাতা </a:t>
            </a:r>
            <a:r>
              <a:rPr lang="as-IN" sz="4000" dirty="0">
                <a:solidFill>
                  <a:srgbClr val="FFFF00"/>
                </a:solidFill>
                <a:latin typeface="NikoshBAN" pitchFamily="2" charset="0"/>
                <a:cs typeface="NikoshBAN" pitchFamily="2" charset="0"/>
                <a:hlinkClick r:id="rId4" tooltip="ডঃ মুহাম্মদ ইউনুস"/>
              </a:rPr>
              <a:t>ডঃ মুহাম্মদ ইউনুস</a:t>
            </a:r>
            <a:r>
              <a:rPr lang="as-IN" sz="4000" dirty="0">
                <a:solidFill>
                  <a:srgbClr val="FFFF00"/>
                </a:solidFill>
                <a:latin typeface="NikoshBAN" pitchFamily="2" charset="0"/>
                <a:cs typeface="NikoshBAN" pitchFamily="2" charset="0"/>
              </a:rPr>
              <a:t>। ১৯৭৬ সালে গ্রামীণ ব্যাংক প্রতিষ্ঠিত হয়েছিল। ১৯৮৩ সালে এটি একটি বৈধ এবং স্বতন্ত্র ব্যাংক হিসেবে যাত্রা শুরু করে। গ্রামীণ ব্যাংক মূলত ভূমিহীন এবং দরিদ্র নারীদের পাঁচ জনের ক্ষুদ্র ক্ষুদ্র দল গঠনের মাধ্যমে ক্ষুদ্রঋণ প্রদান করে এবং এ ঋণের মাধ্যমে তাদের কর্মসংস্থানের সৃষ্টি করে। গ্রামীণ ব্যাংকের ঋণ পরিশোধের হার ৯৮%। </a:t>
            </a:r>
            <a:endParaRPr lang="en-US" sz="4000"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40957596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ircle(in)">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circle(in)">
                                      <p:cBhvr>
                                        <p:cTn id="2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90500"/>
            <a:ext cx="8839200" cy="1409700"/>
          </a:xfrm>
          <a:prstGeom prst="rect">
            <a:avLst/>
          </a:prstGeom>
          <a:solidFill>
            <a:schemeClr val="accent6">
              <a:lumMod val="75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600200" y="152400"/>
            <a:ext cx="5867400" cy="1447800"/>
          </a:xfrm>
          <a:prstGeom prst="ellipse">
            <a:avLst/>
          </a:prstGeom>
          <a:solidFill>
            <a:schemeClr val="accent2">
              <a:lumMod val="50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3892550" algn="l"/>
              </a:tabLst>
            </a:pPr>
            <a:r>
              <a:rPr lang="bn-IN" sz="9600" dirty="0" smtClean="0">
                <a:solidFill>
                  <a:srgbClr val="FFFF00"/>
                </a:solidFill>
                <a:latin typeface="NikoshBAN" panose="02000000000000000000" pitchFamily="2" charset="0"/>
                <a:cs typeface="NikoshBAN" panose="02000000000000000000" pitchFamily="2" charset="0"/>
              </a:rPr>
              <a:t>প্রশিকা</a:t>
            </a:r>
          </a:p>
        </p:txBody>
      </p:sp>
      <p:sp>
        <p:nvSpPr>
          <p:cNvPr id="3" name="TextBox 2"/>
          <p:cNvSpPr txBox="1"/>
          <p:nvPr/>
        </p:nvSpPr>
        <p:spPr>
          <a:xfrm>
            <a:off x="152400" y="1676400"/>
            <a:ext cx="8839200" cy="5016758"/>
          </a:xfrm>
          <a:prstGeom prst="rect">
            <a:avLst/>
          </a:prstGeom>
          <a:solidFill>
            <a:srgbClr val="002060"/>
          </a:solidFill>
          <a:ln w="76200">
            <a:solidFill>
              <a:srgbClr val="FFFF00"/>
            </a:solidFill>
          </a:ln>
        </p:spPr>
        <p:txBody>
          <a:bodyPr wrap="square" rtlCol="0">
            <a:spAutoFit/>
          </a:bodyPr>
          <a:lstStyle/>
          <a:p>
            <a:pPr algn="just"/>
            <a:r>
              <a:rPr lang="as-IN" sz="4000" b="1" dirty="0">
                <a:solidFill>
                  <a:srgbClr val="FFFF00"/>
                </a:solidFill>
                <a:latin typeface="NikoshBAN" pitchFamily="2" charset="0"/>
                <a:cs typeface="NikoshBAN" pitchFamily="2" charset="0"/>
              </a:rPr>
              <a:t>প্রশিকা</a:t>
            </a:r>
            <a:r>
              <a:rPr lang="as-IN" sz="4000" dirty="0">
                <a:solidFill>
                  <a:srgbClr val="FFFF00"/>
                </a:solidFill>
                <a:latin typeface="NikoshBAN" pitchFamily="2" charset="0"/>
                <a:cs typeface="NikoshBAN" pitchFamily="2" charset="0"/>
              </a:rPr>
              <a:t>  বাংলাদেশের অন্যতম বৃহৎ </a:t>
            </a:r>
            <a:r>
              <a:rPr lang="as-IN" sz="4000" dirty="0">
                <a:solidFill>
                  <a:srgbClr val="FFFF00"/>
                </a:solidFill>
                <a:latin typeface="NikoshBAN" pitchFamily="2" charset="0"/>
                <a:cs typeface="NikoshBAN" pitchFamily="2" charset="0"/>
                <a:hlinkClick r:id="rId2" tooltip="এনজিও"/>
              </a:rPr>
              <a:t>এনজিও</a:t>
            </a:r>
            <a:r>
              <a:rPr lang="as-IN" sz="4000" dirty="0">
                <a:solidFill>
                  <a:srgbClr val="FFFF00"/>
                </a:solidFill>
                <a:latin typeface="NikoshBAN" pitchFamily="2" charset="0"/>
                <a:cs typeface="NikoshBAN" pitchFamily="2" charset="0"/>
              </a:rPr>
              <a:t>। প্রশিকা শব্দটি প্রশিক্ষণ, শিক্ষা ও কাজ এই তিনটি বাংলা শব্দের আদ্যাক্ষর </a:t>
            </a:r>
            <a:r>
              <a:rPr lang="as-IN" sz="4000" dirty="0" smtClean="0">
                <a:solidFill>
                  <a:srgbClr val="FFFF00"/>
                </a:solidFill>
                <a:latin typeface="NikoshBAN" pitchFamily="2" charset="0"/>
                <a:cs typeface="NikoshBAN" pitchFamily="2" charset="0"/>
              </a:rPr>
              <a:t>নি</a:t>
            </a:r>
            <a:r>
              <a:rPr lang="en-US" sz="4000" dirty="0" err="1" smtClean="0">
                <a:solidFill>
                  <a:srgbClr val="FFFF00"/>
                </a:solidFill>
                <a:latin typeface="NikoshBAN" pitchFamily="2" charset="0"/>
                <a:cs typeface="NikoshBAN" pitchFamily="2" charset="0"/>
              </a:rPr>
              <a:t>য়ে</a:t>
            </a:r>
            <a:r>
              <a:rPr lang="as-IN" sz="4000" dirty="0" smtClean="0">
                <a:solidFill>
                  <a:srgbClr val="FFFF00"/>
                </a:solidFill>
                <a:latin typeface="NikoshBAN" pitchFamily="2" charset="0"/>
                <a:cs typeface="NikoshBAN" pitchFamily="2" charset="0"/>
              </a:rPr>
              <a:t> </a:t>
            </a:r>
            <a:r>
              <a:rPr lang="as-IN" sz="4000" dirty="0">
                <a:solidFill>
                  <a:srgbClr val="FFFF00"/>
                </a:solidFill>
                <a:latin typeface="NikoshBAN" pitchFamily="2" charset="0"/>
                <a:cs typeface="NikoshBAN" pitchFamily="2" charset="0"/>
              </a:rPr>
              <a:t>গঠিত। বাংলাদেশের স্বাধীনতাযুদ্ধের পরপরই </a:t>
            </a:r>
            <a:r>
              <a:rPr lang="as-IN" sz="4000" dirty="0" smtClean="0">
                <a:solidFill>
                  <a:srgbClr val="FFFF00"/>
                </a:solidFill>
                <a:latin typeface="NikoshBAN" pitchFamily="2" charset="0"/>
                <a:cs typeface="NikoshBAN" pitchFamily="2" charset="0"/>
              </a:rPr>
              <a:t>কতিপ</a:t>
            </a:r>
            <a:r>
              <a:rPr lang="en-US" sz="4000" dirty="0" smtClean="0">
                <a:solidFill>
                  <a:srgbClr val="FFFF00"/>
                </a:solidFill>
                <a:latin typeface="NikoshBAN" pitchFamily="2" charset="0"/>
                <a:cs typeface="NikoshBAN" pitchFamily="2" charset="0"/>
              </a:rPr>
              <a:t>য়</a:t>
            </a:r>
            <a:r>
              <a:rPr lang="as-IN" sz="4000" dirty="0" smtClean="0">
                <a:solidFill>
                  <a:srgbClr val="FFFF00"/>
                </a:solidFill>
                <a:latin typeface="NikoshBAN" pitchFamily="2" charset="0"/>
                <a:cs typeface="NikoshBAN" pitchFamily="2" charset="0"/>
              </a:rPr>
              <a:t> </a:t>
            </a:r>
            <a:r>
              <a:rPr lang="as-IN" sz="4000" dirty="0">
                <a:solidFill>
                  <a:srgbClr val="FFFF00"/>
                </a:solidFill>
                <a:latin typeface="NikoshBAN" pitchFamily="2" charset="0"/>
                <a:cs typeface="NikoshBAN" pitchFamily="2" charset="0"/>
              </a:rPr>
              <a:t>উদ্যমী তরুণ গতানুগতিক </a:t>
            </a:r>
            <a:r>
              <a:rPr lang="as-IN" sz="4000" dirty="0" smtClean="0">
                <a:solidFill>
                  <a:srgbClr val="FFFF00"/>
                </a:solidFill>
                <a:latin typeface="NikoshBAN" pitchFamily="2" charset="0"/>
                <a:cs typeface="NikoshBAN" pitchFamily="2" charset="0"/>
              </a:rPr>
              <a:t>উন্ন</a:t>
            </a:r>
            <a:r>
              <a:rPr lang="en-US" sz="4000" dirty="0" smtClean="0">
                <a:solidFill>
                  <a:srgbClr val="FFFF00"/>
                </a:solidFill>
                <a:latin typeface="NikoshBAN" pitchFamily="2" charset="0"/>
                <a:cs typeface="NikoshBAN" pitchFamily="2" charset="0"/>
              </a:rPr>
              <a:t>য়</a:t>
            </a:r>
            <a:r>
              <a:rPr lang="as-IN" sz="4000" dirty="0" smtClean="0">
                <a:solidFill>
                  <a:srgbClr val="FFFF00"/>
                </a:solidFill>
                <a:latin typeface="NikoshBAN" pitchFamily="2" charset="0"/>
                <a:cs typeface="NikoshBAN" pitchFamily="2" charset="0"/>
              </a:rPr>
              <a:t>ন </a:t>
            </a:r>
            <a:r>
              <a:rPr lang="as-IN" sz="4000" dirty="0">
                <a:solidFill>
                  <a:srgbClr val="FFFF00"/>
                </a:solidFill>
                <a:latin typeface="NikoshBAN" pitchFamily="2" charset="0"/>
                <a:cs typeface="NikoshBAN" pitchFamily="2" charset="0"/>
              </a:rPr>
              <a:t>কর্মসূচির বিকল্প হিসেবে এ সংস্থাটি গঠন করেন। যুদ্ধবিধ্বস্ত দেশের পুনর্গঠনের জন্য প্রশিকা মানবিক উন্নয়ন কেন্দ্র ১৯৭৬ সালে ঢাকা ও কুমিল্লা জেলার কিছু গ্রামে কার্যক্রম শুরু করে।</a:t>
            </a:r>
            <a:endParaRPr lang="en-US" sz="4000"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12275361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ircle(in)">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circle(in)">
                                      <p:cBhvr>
                                        <p:cTn id="2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90500"/>
            <a:ext cx="8839200" cy="800100"/>
          </a:xfrm>
          <a:prstGeom prst="rect">
            <a:avLst/>
          </a:prstGeom>
          <a:solidFill>
            <a:schemeClr val="accent6">
              <a:lumMod val="75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62000" y="190500"/>
            <a:ext cx="7772400" cy="800100"/>
          </a:xfrm>
          <a:prstGeom prst="ellipse">
            <a:avLst/>
          </a:prstGeom>
          <a:solidFill>
            <a:schemeClr val="accent2">
              <a:lumMod val="50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3892550" algn="l"/>
              </a:tabLst>
            </a:pPr>
            <a:r>
              <a:rPr lang="bn-IN" sz="5400" dirty="0" smtClean="0">
                <a:solidFill>
                  <a:srgbClr val="FFFF00"/>
                </a:solidFill>
                <a:latin typeface="NikoshBAN" panose="02000000000000000000" pitchFamily="2" charset="0"/>
                <a:cs typeface="NikoshBAN" panose="02000000000000000000" pitchFamily="2" charset="0"/>
              </a:rPr>
              <a:t>কার্যক্রম</a:t>
            </a:r>
          </a:p>
        </p:txBody>
      </p:sp>
      <p:sp>
        <p:nvSpPr>
          <p:cNvPr id="3" name="TextBox 2"/>
          <p:cNvSpPr txBox="1"/>
          <p:nvPr/>
        </p:nvSpPr>
        <p:spPr>
          <a:xfrm>
            <a:off x="152400" y="1149489"/>
            <a:ext cx="8839200" cy="5632311"/>
          </a:xfrm>
          <a:prstGeom prst="rect">
            <a:avLst/>
          </a:prstGeom>
          <a:solidFill>
            <a:srgbClr val="002060"/>
          </a:solidFill>
          <a:ln w="76200">
            <a:solidFill>
              <a:srgbClr val="FFFF00"/>
            </a:solidFill>
          </a:ln>
        </p:spPr>
        <p:txBody>
          <a:bodyPr wrap="square" rtlCol="0">
            <a:spAutoFit/>
          </a:bodyPr>
          <a:lstStyle/>
          <a:p>
            <a:pPr algn="just"/>
            <a:r>
              <a:rPr lang="as-IN" sz="3600" dirty="0">
                <a:solidFill>
                  <a:srgbClr val="FFFF00"/>
                </a:solidFill>
                <a:latin typeface="NikoshBAN" pitchFamily="2" charset="0"/>
                <a:cs typeface="NikoshBAN" pitchFamily="2" charset="0"/>
              </a:rPr>
              <a:t>প্রশিকার গুরুত্বপূর্ণ কর্মসূচিগুলির মধ্যে রয়েছে: বিভিন্ন স্তরে দরিদ্রদের জনসংগঠন নির্মাণ; আত্মকর্মসংস্থান ও আয় বৃদ্ধির মাধ্যমে দরিদ্র জনগণকে স্বনির্ভর করে তোলা; সর্বজনীন শিক্ষা; মানবিক উন্নয়ন ও দক্ষতা বিষয়ক প্রশিক্ষণ; স্বাস্থ্য শিক্ষা ও স্বাস্থ্য অবকাঠামো নির্মাণ; নারীর সমন্বিত ও বহুমুখি উন্নয়ন; জৈবকৃষি উন্নয়ন; সেচ ও উন্নত কৃষি-প্রযুক্তি সেবা প্রদান; মৎস্য ও পশুসম্পদ উন্নয়ন; সামাজিক বনায়ন; জলবায়ু পরিবর্তনের চ্যালেঞ্জ মোকাবিলা; গণসংস্কৃতির বিকাশ ও তার মাধ্যমে জনসচেতনতা বৃদ্ধি; দুর্যোগ ব্যবস্থাপনা; এবং মুক্তিযুদ্ধ বিষয়ক কর্মসূচি।</a:t>
            </a:r>
            <a:endParaRPr lang="en-US" sz="3600"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14104355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ircle(in)">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circle(in)">
                                      <p:cBhvr>
                                        <p:cTn id="2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14300"/>
            <a:ext cx="8839200" cy="647700"/>
          </a:xfrm>
          <a:prstGeom prst="rect">
            <a:avLst/>
          </a:prstGeom>
          <a:solidFill>
            <a:schemeClr val="accent6">
              <a:lumMod val="75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752600" y="76200"/>
            <a:ext cx="5867400" cy="609600"/>
          </a:xfrm>
          <a:prstGeom prst="ellipse">
            <a:avLst/>
          </a:prstGeom>
          <a:solidFill>
            <a:schemeClr val="accent2">
              <a:lumMod val="50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3892550" algn="l"/>
              </a:tabLst>
            </a:pPr>
            <a:r>
              <a:rPr lang="bn-IN" sz="4400" dirty="0" smtClean="0">
                <a:solidFill>
                  <a:srgbClr val="FFFF00"/>
                </a:solidFill>
                <a:latin typeface="NikoshBAN" panose="02000000000000000000" pitchFamily="2" charset="0"/>
                <a:cs typeface="NikoshBAN" panose="02000000000000000000" pitchFamily="2" charset="0"/>
              </a:rPr>
              <a:t>আশা</a:t>
            </a:r>
          </a:p>
        </p:txBody>
      </p:sp>
      <p:sp>
        <p:nvSpPr>
          <p:cNvPr id="3" name="TextBox 2"/>
          <p:cNvSpPr txBox="1"/>
          <p:nvPr/>
        </p:nvSpPr>
        <p:spPr>
          <a:xfrm>
            <a:off x="152400" y="685800"/>
            <a:ext cx="8839200" cy="6001643"/>
          </a:xfrm>
          <a:prstGeom prst="rect">
            <a:avLst/>
          </a:prstGeom>
          <a:solidFill>
            <a:srgbClr val="002060"/>
          </a:solidFill>
          <a:ln w="76200">
            <a:solidFill>
              <a:srgbClr val="FFFF00"/>
            </a:solidFill>
          </a:ln>
        </p:spPr>
        <p:txBody>
          <a:bodyPr wrap="square" rtlCol="0">
            <a:spAutoFit/>
          </a:bodyPr>
          <a:lstStyle/>
          <a:p>
            <a:pPr algn="just"/>
            <a:r>
              <a:rPr lang="as-IN" sz="3200" b="1" dirty="0">
                <a:solidFill>
                  <a:srgbClr val="FFFF00"/>
                </a:solidFill>
                <a:latin typeface="NikoshBAN" pitchFamily="2" charset="0"/>
                <a:cs typeface="NikoshBAN" pitchFamily="2" charset="0"/>
              </a:rPr>
              <a:t>আশা</a:t>
            </a:r>
            <a:r>
              <a:rPr lang="as-IN" sz="3200" dirty="0">
                <a:solidFill>
                  <a:srgbClr val="FFFF00"/>
                </a:solidFill>
                <a:latin typeface="NikoshBAN" pitchFamily="2" charset="0"/>
                <a:cs typeface="NikoshBAN" pitchFamily="2" charset="0"/>
              </a:rPr>
              <a:t> </a:t>
            </a:r>
            <a:r>
              <a:rPr lang="as-IN" sz="3200" dirty="0" smtClean="0">
                <a:solidFill>
                  <a:srgbClr val="FFFF00"/>
                </a:solidFill>
                <a:latin typeface="NikoshBAN" pitchFamily="2" charset="0"/>
                <a:cs typeface="NikoshBAN" pitchFamily="2" charset="0"/>
              </a:rPr>
              <a:t>(</a:t>
            </a:r>
            <a:r>
              <a:rPr lang="en-US" sz="3200" dirty="0" smtClean="0">
                <a:solidFill>
                  <a:srgbClr val="FFFF00"/>
                </a:solidFill>
                <a:latin typeface="NikoshBAN" pitchFamily="2" charset="0"/>
                <a:cs typeface="NikoshBAN" pitchFamily="2" charset="0"/>
              </a:rPr>
              <a:t>ASA)</a:t>
            </a:r>
            <a:r>
              <a:rPr lang="as-IN" sz="3200" dirty="0" smtClean="0">
                <a:solidFill>
                  <a:srgbClr val="FFFF00"/>
                </a:solidFill>
                <a:latin typeface="NikoshBAN" pitchFamily="2" charset="0"/>
                <a:cs typeface="NikoshBAN" pitchFamily="2" charset="0"/>
              </a:rPr>
              <a:t>: </a:t>
            </a:r>
            <a:r>
              <a:rPr lang="en-US" sz="3200" dirty="0">
                <a:solidFill>
                  <a:srgbClr val="FFFF00"/>
                </a:solidFill>
                <a:latin typeface="NikoshBAN" pitchFamily="2" charset="0"/>
                <a:cs typeface="NikoshBAN" pitchFamily="2" charset="0"/>
              </a:rPr>
              <a:t>Association for Social Advancement, </a:t>
            </a:r>
            <a:r>
              <a:rPr lang="as-IN" sz="3200" dirty="0" smtClean="0">
                <a:solidFill>
                  <a:srgbClr val="FFFF00"/>
                </a:solidFill>
                <a:latin typeface="NikoshBAN" pitchFamily="2" charset="0"/>
                <a:cs typeface="NikoshBAN" pitchFamily="2" charset="0"/>
              </a:rPr>
              <a:t>বিশ্বের </a:t>
            </a:r>
            <a:r>
              <a:rPr lang="as-IN" sz="3200" dirty="0">
                <a:solidFill>
                  <a:srgbClr val="FFFF00"/>
                </a:solidFill>
                <a:latin typeface="NikoshBAN" pitchFamily="2" charset="0"/>
                <a:cs typeface="NikoshBAN" pitchFamily="2" charset="0"/>
              </a:rPr>
              <a:t>সর্ববৃহৎ আত্মনির্ভরশীল ক্ষুদ্রঋণ প্রদানকারী প্রতিষ্ঠান</a:t>
            </a:r>
            <a:r>
              <a:rPr lang="as-IN" sz="3200" dirty="0" smtClean="0">
                <a:solidFill>
                  <a:srgbClr val="FFFF00"/>
                </a:solidFill>
                <a:latin typeface="NikoshBAN" pitchFamily="2" charset="0"/>
                <a:cs typeface="NikoshBAN" pitchFamily="2" charset="0"/>
              </a:rPr>
              <a:t>।</a:t>
            </a:r>
            <a:r>
              <a:rPr lang="en-US" sz="3200" dirty="0" smtClean="0">
                <a:solidFill>
                  <a:srgbClr val="FFFF00"/>
                </a:solidFill>
                <a:latin typeface="NikoshBAN" pitchFamily="2" charset="0"/>
                <a:cs typeface="NikoshBAN" pitchFamily="2" charset="0"/>
              </a:rPr>
              <a:t> </a:t>
            </a:r>
            <a:r>
              <a:rPr lang="as-IN" sz="3200" dirty="0" smtClean="0">
                <a:solidFill>
                  <a:srgbClr val="FFFF00"/>
                </a:solidFill>
                <a:latin typeface="NikoshBAN" pitchFamily="2" charset="0"/>
                <a:cs typeface="NikoshBAN" pitchFamily="2" charset="0"/>
              </a:rPr>
              <a:t>বিশ্বখ্যাত </a:t>
            </a:r>
            <a:r>
              <a:rPr lang="as-IN" sz="3200" dirty="0">
                <a:solidFill>
                  <a:srgbClr val="FFFF00"/>
                </a:solidFill>
                <a:latin typeface="NikoshBAN" pitchFamily="2" charset="0"/>
                <a:cs typeface="NikoshBAN" pitchFamily="2" charset="0"/>
                <a:hlinkClick r:id="rId2" tooltip="ফোর্বস"/>
              </a:rPr>
              <a:t>ফোর্বস</a:t>
            </a:r>
            <a:r>
              <a:rPr lang="as-IN" sz="3200" dirty="0">
                <a:solidFill>
                  <a:srgbClr val="FFFF00"/>
                </a:solidFill>
                <a:latin typeface="NikoshBAN" pitchFamily="2" charset="0"/>
                <a:cs typeface="NikoshBAN" pitchFamily="2" charset="0"/>
              </a:rPr>
              <a:t> ম্যাগাজিনের </a:t>
            </a:r>
            <a:r>
              <a:rPr lang="as-IN" sz="3200" dirty="0" smtClean="0">
                <a:solidFill>
                  <a:srgbClr val="FFFF00"/>
                </a:solidFill>
                <a:latin typeface="NikoshBAN" pitchFamily="2" charset="0"/>
                <a:cs typeface="NikoshBAN" pitchFamily="2" charset="0"/>
              </a:rPr>
              <a:t>সমীক্ষা</a:t>
            </a:r>
            <a:r>
              <a:rPr lang="en-US" sz="3200" dirty="0" smtClean="0">
                <a:solidFill>
                  <a:srgbClr val="FFFF00"/>
                </a:solidFill>
                <a:latin typeface="NikoshBAN" pitchFamily="2" charset="0"/>
                <a:cs typeface="NikoshBAN" pitchFamily="2" charset="0"/>
              </a:rPr>
              <a:t>য়</a:t>
            </a:r>
            <a:r>
              <a:rPr lang="as-IN" sz="3200" dirty="0" smtClean="0">
                <a:solidFill>
                  <a:srgbClr val="FFFF00"/>
                </a:solidFill>
                <a:latin typeface="NikoshBAN" pitchFamily="2" charset="0"/>
                <a:cs typeface="NikoshBAN" pitchFamily="2" charset="0"/>
              </a:rPr>
              <a:t> </a:t>
            </a:r>
            <a:r>
              <a:rPr lang="as-IN" sz="3200" dirty="0">
                <a:solidFill>
                  <a:srgbClr val="FFFF00"/>
                </a:solidFill>
                <a:latin typeface="NikoshBAN" pitchFamily="2" charset="0"/>
                <a:cs typeface="NikoshBAN" pitchFamily="2" charset="0"/>
              </a:rPr>
              <a:t>আশা বিশ্বের শীর্ষতম  ক্ষুদ্রঋণ প্রদানকারী সংস্থা হিসেবে স্বীকৃত</a:t>
            </a:r>
            <a:r>
              <a:rPr lang="as-IN" sz="3200" dirty="0" smtClean="0">
                <a:solidFill>
                  <a:srgbClr val="FFFF00"/>
                </a:solidFill>
                <a:latin typeface="NikoshBAN" pitchFamily="2" charset="0"/>
                <a:cs typeface="NikoshBAN" pitchFamily="2" charset="0"/>
              </a:rPr>
              <a:t>।</a:t>
            </a:r>
            <a:r>
              <a:rPr lang="bn-IN" sz="3200" dirty="0" smtClean="0">
                <a:solidFill>
                  <a:srgbClr val="FFFF00"/>
                </a:solidFill>
                <a:latin typeface="NikoshBAN" pitchFamily="2" charset="0"/>
                <a:cs typeface="NikoshBAN" pitchFamily="2" charset="0"/>
              </a:rPr>
              <a:t> </a:t>
            </a:r>
            <a:r>
              <a:rPr lang="as-IN" sz="3200" dirty="0" smtClean="0">
                <a:solidFill>
                  <a:srgbClr val="FFFF00"/>
                </a:solidFill>
                <a:latin typeface="NikoshBAN" pitchFamily="2" charset="0"/>
                <a:cs typeface="NikoshBAN" pitchFamily="2" charset="0"/>
              </a:rPr>
              <a:t>আশা </a:t>
            </a:r>
            <a:r>
              <a:rPr lang="as-IN" sz="3200" dirty="0">
                <a:solidFill>
                  <a:srgbClr val="FFFF00"/>
                </a:solidFill>
                <a:latin typeface="NikoshBAN" pitchFamily="2" charset="0"/>
                <a:cs typeface="NikoshBAN" pitchFamily="2" charset="0"/>
              </a:rPr>
              <a:t>দরিদ্র জনগোষ্ঠীর আর্থ-সামাজিক </a:t>
            </a:r>
            <a:r>
              <a:rPr lang="as-IN" sz="3200" dirty="0" smtClean="0">
                <a:solidFill>
                  <a:srgbClr val="FFFF00"/>
                </a:solidFill>
                <a:latin typeface="NikoshBAN" pitchFamily="2" charset="0"/>
                <a:cs typeface="NikoshBAN" pitchFamily="2" charset="0"/>
              </a:rPr>
              <a:t>উন্ন</a:t>
            </a:r>
            <a:r>
              <a:rPr lang="en-US" sz="3200" dirty="0" smtClean="0">
                <a:solidFill>
                  <a:srgbClr val="FFFF00"/>
                </a:solidFill>
                <a:latin typeface="NikoshBAN" pitchFamily="2" charset="0"/>
                <a:cs typeface="NikoshBAN" pitchFamily="2" charset="0"/>
              </a:rPr>
              <a:t>য়</a:t>
            </a:r>
            <a:r>
              <a:rPr lang="as-IN" sz="3200" dirty="0" smtClean="0">
                <a:solidFill>
                  <a:srgbClr val="FFFF00"/>
                </a:solidFill>
                <a:latin typeface="NikoshBAN" pitchFamily="2" charset="0"/>
                <a:cs typeface="NikoshBAN" pitchFamily="2" charset="0"/>
              </a:rPr>
              <a:t>ন </a:t>
            </a:r>
            <a:r>
              <a:rPr lang="as-IN" sz="3200" dirty="0">
                <a:solidFill>
                  <a:srgbClr val="FFFF00"/>
                </a:solidFill>
                <a:latin typeface="NikoshBAN" pitchFamily="2" charset="0"/>
                <a:cs typeface="NikoshBAN" pitchFamily="2" charset="0"/>
              </a:rPr>
              <a:t>ও দারিদ্র্য বিমোচনের লক্ষ্য </a:t>
            </a:r>
            <a:r>
              <a:rPr lang="as-IN" sz="3200" dirty="0" smtClean="0">
                <a:solidFill>
                  <a:srgbClr val="FFFF00"/>
                </a:solidFill>
                <a:latin typeface="NikoshBAN" pitchFamily="2" charset="0"/>
                <a:cs typeface="NikoshBAN" pitchFamily="2" charset="0"/>
              </a:rPr>
              <a:t>নি</a:t>
            </a:r>
            <a:r>
              <a:rPr lang="en-US" sz="3200" dirty="0" err="1" smtClean="0">
                <a:solidFill>
                  <a:srgbClr val="FFFF00"/>
                </a:solidFill>
                <a:latin typeface="NikoshBAN" pitchFamily="2" charset="0"/>
                <a:cs typeface="NikoshBAN" pitchFamily="2" charset="0"/>
              </a:rPr>
              <a:t>য়ে</a:t>
            </a:r>
            <a:r>
              <a:rPr lang="as-IN" sz="3200" dirty="0" smtClean="0">
                <a:solidFill>
                  <a:srgbClr val="FFFF00"/>
                </a:solidFill>
                <a:latin typeface="NikoshBAN" pitchFamily="2" charset="0"/>
                <a:cs typeface="NikoshBAN" pitchFamily="2" charset="0"/>
              </a:rPr>
              <a:t> </a:t>
            </a:r>
            <a:r>
              <a:rPr lang="as-IN" sz="3200" dirty="0">
                <a:solidFill>
                  <a:srgbClr val="FFFF00"/>
                </a:solidFill>
                <a:latin typeface="NikoshBAN" pitchFamily="2" charset="0"/>
                <a:cs typeface="NikoshBAN" pitchFamily="2" charset="0"/>
              </a:rPr>
              <a:t>১৯৭৮ সালে যাত্রা শুরু করে</a:t>
            </a:r>
            <a:r>
              <a:rPr lang="as-IN" sz="3200" dirty="0" smtClean="0">
                <a:solidFill>
                  <a:srgbClr val="FFFF00"/>
                </a:solidFill>
                <a:latin typeface="NikoshBAN" pitchFamily="2" charset="0"/>
                <a:cs typeface="NikoshBAN" pitchFamily="2" charset="0"/>
              </a:rPr>
              <a:t>। </a:t>
            </a:r>
            <a:r>
              <a:rPr lang="as-IN" sz="3200" dirty="0">
                <a:solidFill>
                  <a:srgbClr val="FFFF00"/>
                </a:solidFill>
                <a:latin typeface="NikoshBAN" pitchFamily="2" charset="0"/>
                <a:cs typeface="NikoshBAN" pitchFamily="2" charset="0"/>
              </a:rPr>
              <a:t>ডিসেম্বর ২০১১ পর্যন্ত বাংলাদেশের ৬৪টি জেলার ৫১১টি থানার ৩,১৫৪টি ব্রাঞ্চ </a:t>
            </a:r>
            <a:r>
              <a:rPr lang="as-IN" sz="3200" dirty="0" smtClean="0">
                <a:solidFill>
                  <a:srgbClr val="FFFF00"/>
                </a:solidFill>
                <a:latin typeface="NikoshBAN" pitchFamily="2" charset="0"/>
                <a:cs typeface="NikoshBAN" pitchFamily="2" charset="0"/>
              </a:rPr>
              <a:t>কার্যাল</a:t>
            </a:r>
            <a:r>
              <a:rPr lang="en-US" sz="3200" dirty="0" err="1" smtClean="0">
                <a:solidFill>
                  <a:srgbClr val="FFFF00"/>
                </a:solidFill>
                <a:latin typeface="NikoshBAN" pitchFamily="2" charset="0"/>
                <a:cs typeface="NikoshBAN" pitchFamily="2" charset="0"/>
              </a:rPr>
              <a:t>য়ে</a:t>
            </a:r>
            <a:r>
              <a:rPr lang="as-IN" sz="3200" dirty="0" smtClean="0">
                <a:solidFill>
                  <a:srgbClr val="FFFF00"/>
                </a:solidFill>
                <a:latin typeface="NikoshBAN" pitchFamily="2" charset="0"/>
                <a:cs typeface="NikoshBAN" pitchFamily="2" charset="0"/>
              </a:rPr>
              <a:t>র </a:t>
            </a:r>
            <a:r>
              <a:rPr lang="as-IN" sz="3200" dirty="0">
                <a:solidFill>
                  <a:srgbClr val="FFFF00"/>
                </a:solidFill>
                <a:latin typeface="NikoshBAN" pitchFamily="2" charset="0"/>
                <a:cs typeface="NikoshBAN" pitchFamily="2" charset="0"/>
              </a:rPr>
              <a:t>মাধ্যমে আশা'র কার্যক্রম পরিচালিত হচ্ছে। ডিসেম্বর ২০১১ পর্যন্ত আশার মোট তহবিলের পরিমাণ </a:t>
            </a:r>
            <a:r>
              <a:rPr lang="as-IN" sz="3200" dirty="0" smtClean="0">
                <a:solidFill>
                  <a:srgbClr val="FFFF00"/>
                </a:solidFill>
                <a:latin typeface="NikoshBAN" pitchFamily="2" charset="0"/>
                <a:cs typeface="NikoshBAN" pitchFamily="2" charset="0"/>
              </a:rPr>
              <a:t>প্রা</a:t>
            </a:r>
            <a:r>
              <a:rPr lang="bn-IN" sz="3200" dirty="0" smtClean="0">
                <a:solidFill>
                  <a:srgbClr val="FFFF00"/>
                </a:solidFill>
                <a:latin typeface="NikoshBAN" pitchFamily="2" charset="0"/>
                <a:cs typeface="NikoshBAN" pitchFamily="2" charset="0"/>
              </a:rPr>
              <a:t>য়</a:t>
            </a:r>
            <a:r>
              <a:rPr lang="as-IN" sz="3200" dirty="0" smtClean="0">
                <a:solidFill>
                  <a:srgbClr val="FFFF00"/>
                </a:solidFill>
                <a:latin typeface="NikoshBAN" pitchFamily="2" charset="0"/>
                <a:cs typeface="NikoshBAN" pitchFamily="2" charset="0"/>
              </a:rPr>
              <a:t> </a:t>
            </a:r>
            <a:r>
              <a:rPr lang="as-IN" sz="3200" dirty="0">
                <a:solidFill>
                  <a:srgbClr val="FFFF00"/>
                </a:solidFill>
                <a:latin typeface="NikoshBAN" pitchFamily="2" charset="0"/>
                <a:cs typeface="NikoshBAN" pitchFamily="2" charset="0"/>
              </a:rPr>
              <a:t>পাঁচ হাজার </a:t>
            </a:r>
            <a:r>
              <a:rPr lang="as-IN" sz="3200" dirty="0" smtClean="0">
                <a:solidFill>
                  <a:srgbClr val="FFFF00"/>
                </a:solidFill>
                <a:latin typeface="NikoshBAN" pitchFamily="2" charset="0"/>
                <a:cs typeface="NikoshBAN" pitchFamily="2" charset="0"/>
              </a:rPr>
              <a:t>সাতশ</a:t>
            </a:r>
            <a:r>
              <a:rPr lang="bn-IN" sz="3200" dirty="0" smtClean="0">
                <a:solidFill>
                  <a:srgbClr val="FFFF00"/>
                </a:solidFill>
                <a:latin typeface="NikoshBAN" pitchFamily="2" charset="0"/>
                <a:cs typeface="NikoshBAN" pitchFamily="2" charset="0"/>
              </a:rPr>
              <a:t>ত</a:t>
            </a:r>
            <a:r>
              <a:rPr lang="as-IN" sz="3200" dirty="0" smtClean="0">
                <a:solidFill>
                  <a:srgbClr val="FFFF00"/>
                </a:solidFill>
                <a:latin typeface="NikoshBAN" pitchFamily="2" charset="0"/>
                <a:cs typeface="NikoshBAN" pitchFamily="2" charset="0"/>
              </a:rPr>
              <a:t> </a:t>
            </a:r>
            <a:r>
              <a:rPr lang="as-IN" sz="3200" dirty="0">
                <a:solidFill>
                  <a:srgbClr val="FFFF00"/>
                </a:solidFill>
                <a:latin typeface="NikoshBAN" pitchFamily="2" charset="0"/>
                <a:cs typeface="NikoshBAN" pitchFamily="2" charset="0"/>
              </a:rPr>
              <a:t>সাতান্ন কোটি টাকা।বাংলাদেশ ছাড়াও আশা ভারত, পাকিস্তান, শ্রীলংকা, </a:t>
            </a:r>
            <a:r>
              <a:rPr lang="as-IN" sz="3200" dirty="0" smtClean="0">
                <a:solidFill>
                  <a:srgbClr val="FFFF00"/>
                </a:solidFill>
                <a:latin typeface="NikoshBAN" pitchFamily="2" charset="0"/>
                <a:cs typeface="NikoshBAN" pitchFamily="2" charset="0"/>
              </a:rPr>
              <a:t>মি</a:t>
            </a:r>
            <a:r>
              <a:rPr lang="bn-IN" sz="3200" dirty="0" smtClean="0">
                <a:solidFill>
                  <a:srgbClr val="FFFF00"/>
                </a:solidFill>
                <a:latin typeface="NikoshBAN" pitchFamily="2" charset="0"/>
                <a:cs typeface="NikoshBAN" pitchFamily="2" charset="0"/>
              </a:rPr>
              <a:t>ইয়া</a:t>
            </a:r>
            <a:r>
              <a:rPr lang="as-IN" sz="3200" dirty="0" smtClean="0">
                <a:solidFill>
                  <a:srgbClr val="FFFF00"/>
                </a:solidFill>
                <a:latin typeface="NikoshBAN" pitchFamily="2" charset="0"/>
                <a:cs typeface="NikoshBAN" pitchFamily="2" charset="0"/>
              </a:rPr>
              <a:t>নমার</a:t>
            </a:r>
            <a:r>
              <a:rPr lang="as-IN" sz="3200" dirty="0">
                <a:solidFill>
                  <a:srgbClr val="FFFF00"/>
                </a:solidFill>
                <a:latin typeface="NikoshBAN" pitchFamily="2" charset="0"/>
                <a:cs typeface="NikoshBAN" pitchFamily="2" charset="0"/>
              </a:rPr>
              <a:t>, </a:t>
            </a:r>
            <a:r>
              <a:rPr lang="as-IN" sz="3200" dirty="0" smtClean="0">
                <a:solidFill>
                  <a:srgbClr val="FFFF00"/>
                </a:solidFill>
                <a:latin typeface="NikoshBAN" pitchFamily="2" charset="0"/>
                <a:cs typeface="NikoshBAN" pitchFamily="2" charset="0"/>
              </a:rPr>
              <a:t>কম্বো</a:t>
            </a:r>
            <a:r>
              <a:rPr lang="bn-IN" sz="3200" dirty="0" smtClean="0">
                <a:solidFill>
                  <a:srgbClr val="FFFF00"/>
                </a:solidFill>
                <a:latin typeface="NikoshBAN" pitchFamily="2" charset="0"/>
                <a:cs typeface="NikoshBAN" pitchFamily="2" charset="0"/>
              </a:rPr>
              <a:t>ডিয়া</a:t>
            </a:r>
            <a:r>
              <a:rPr lang="as-IN" sz="3200" dirty="0" smtClean="0">
                <a:solidFill>
                  <a:srgbClr val="FFFF00"/>
                </a:solidFill>
                <a:latin typeface="NikoshBAN" pitchFamily="2" charset="0"/>
                <a:cs typeface="NikoshBAN" pitchFamily="2" charset="0"/>
              </a:rPr>
              <a:t>, </a:t>
            </a:r>
            <a:r>
              <a:rPr lang="as-IN" sz="3200" dirty="0">
                <a:solidFill>
                  <a:srgbClr val="FFFF00"/>
                </a:solidFill>
                <a:latin typeface="NikoshBAN" pitchFamily="2" charset="0"/>
                <a:cs typeface="NikoshBAN" pitchFamily="2" charset="0"/>
              </a:rPr>
              <a:t>ফিলিপাইন, </a:t>
            </a:r>
            <a:r>
              <a:rPr lang="as-IN" sz="3200" dirty="0" smtClean="0">
                <a:solidFill>
                  <a:srgbClr val="FFFF00"/>
                </a:solidFill>
                <a:latin typeface="NikoshBAN" pitchFamily="2" charset="0"/>
                <a:cs typeface="NikoshBAN" pitchFamily="2" charset="0"/>
              </a:rPr>
              <a:t>নাইজেরি</a:t>
            </a:r>
            <a:r>
              <a:rPr lang="bn-IN" sz="3200" dirty="0" smtClean="0">
                <a:solidFill>
                  <a:srgbClr val="FFFF00"/>
                </a:solidFill>
                <a:latin typeface="NikoshBAN" pitchFamily="2" charset="0"/>
                <a:cs typeface="NikoshBAN" pitchFamily="2" charset="0"/>
              </a:rPr>
              <a:t>য়া</a:t>
            </a:r>
            <a:r>
              <a:rPr lang="as-IN" sz="3200" dirty="0" smtClean="0">
                <a:solidFill>
                  <a:srgbClr val="FFFF00"/>
                </a:solidFill>
                <a:latin typeface="NikoshBAN" pitchFamily="2" charset="0"/>
                <a:cs typeface="NikoshBAN" pitchFamily="2" charset="0"/>
              </a:rPr>
              <a:t>, </a:t>
            </a:r>
            <a:r>
              <a:rPr lang="as-IN" sz="3200" dirty="0">
                <a:solidFill>
                  <a:srgbClr val="FFFF00"/>
                </a:solidFill>
                <a:latin typeface="NikoshBAN" pitchFamily="2" charset="0"/>
                <a:cs typeface="NikoshBAN" pitchFamily="2" charset="0"/>
              </a:rPr>
              <a:t>ঘানা, </a:t>
            </a:r>
            <a:r>
              <a:rPr lang="as-IN" sz="3200" dirty="0" smtClean="0">
                <a:solidFill>
                  <a:srgbClr val="FFFF00"/>
                </a:solidFill>
                <a:latin typeface="NikoshBAN" pitchFamily="2" charset="0"/>
                <a:cs typeface="NikoshBAN" pitchFamily="2" charset="0"/>
              </a:rPr>
              <a:t>কেনি</a:t>
            </a:r>
            <a:r>
              <a:rPr lang="bn-IN" sz="3200" dirty="0" smtClean="0">
                <a:solidFill>
                  <a:srgbClr val="FFFF00"/>
                </a:solidFill>
                <a:latin typeface="NikoshBAN" pitchFamily="2" charset="0"/>
                <a:cs typeface="NikoshBAN" pitchFamily="2" charset="0"/>
              </a:rPr>
              <a:t>য়া</a:t>
            </a:r>
            <a:r>
              <a:rPr lang="as-IN" sz="3200" dirty="0" smtClean="0">
                <a:solidFill>
                  <a:srgbClr val="FFFF00"/>
                </a:solidFill>
                <a:latin typeface="NikoshBAN" pitchFamily="2" charset="0"/>
                <a:cs typeface="NikoshBAN" pitchFamily="2" charset="0"/>
              </a:rPr>
              <a:t>, তানজানি</a:t>
            </a:r>
            <a:r>
              <a:rPr lang="bn-IN" sz="3200" dirty="0" smtClean="0">
                <a:solidFill>
                  <a:srgbClr val="FFFF00"/>
                </a:solidFill>
                <a:latin typeface="NikoshBAN" pitchFamily="2" charset="0"/>
                <a:cs typeface="NikoshBAN" pitchFamily="2" charset="0"/>
              </a:rPr>
              <a:t>য়া</a:t>
            </a:r>
            <a:r>
              <a:rPr lang="as-IN" sz="3200" dirty="0" smtClean="0">
                <a:solidFill>
                  <a:srgbClr val="FFFF00"/>
                </a:solidFill>
                <a:latin typeface="NikoshBAN" pitchFamily="2" charset="0"/>
                <a:cs typeface="NikoshBAN" pitchFamily="2" charset="0"/>
              </a:rPr>
              <a:t> </a:t>
            </a:r>
            <a:r>
              <a:rPr lang="as-IN" sz="3200" dirty="0">
                <a:solidFill>
                  <a:srgbClr val="FFFF00"/>
                </a:solidFill>
                <a:latin typeface="NikoshBAN" pitchFamily="2" charset="0"/>
                <a:cs typeface="NikoshBAN" pitchFamily="2" charset="0"/>
              </a:rPr>
              <a:t>এবং উগান্ডা তে ক্ষুদ্রঋণ বিতরণ করছে।</a:t>
            </a:r>
            <a:endParaRPr lang="en-US" sz="3200"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28617717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ircle(in)">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circle(in)">
                                      <p:cBhvr>
                                        <p:cTn id="2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90500"/>
            <a:ext cx="8839200" cy="1485900"/>
          </a:xfrm>
          <a:prstGeom prst="rect">
            <a:avLst/>
          </a:prstGeom>
          <a:solidFill>
            <a:schemeClr val="accent6">
              <a:lumMod val="75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600200" y="152400"/>
            <a:ext cx="5867400" cy="1524000"/>
          </a:xfrm>
          <a:prstGeom prst="ellipse">
            <a:avLst/>
          </a:prstGeom>
          <a:solidFill>
            <a:schemeClr val="accent2">
              <a:lumMod val="50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3892550" algn="l"/>
              </a:tabLst>
            </a:pPr>
            <a:r>
              <a:rPr lang="bn-IN" sz="9600" dirty="0" smtClean="0">
                <a:solidFill>
                  <a:srgbClr val="FFFF00"/>
                </a:solidFill>
                <a:latin typeface="NikoshBAN" panose="02000000000000000000" pitchFamily="2" charset="0"/>
                <a:cs typeface="NikoshBAN" panose="02000000000000000000" pitchFamily="2" charset="0"/>
              </a:rPr>
              <a:t>উদ্দেশ্য</a:t>
            </a:r>
          </a:p>
        </p:txBody>
      </p:sp>
      <p:sp>
        <p:nvSpPr>
          <p:cNvPr id="3" name="TextBox 2"/>
          <p:cNvSpPr txBox="1"/>
          <p:nvPr/>
        </p:nvSpPr>
        <p:spPr>
          <a:xfrm>
            <a:off x="152400" y="2971800"/>
            <a:ext cx="8839200" cy="1938992"/>
          </a:xfrm>
          <a:prstGeom prst="rect">
            <a:avLst/>
          </a:prstGeom>
          <a:solidFill>
            <a:srgbClr val="002060"/>
          </a:solidFill>
          <a:ln w="76200">
            <a:solidFill>
              <a:srgbClr val="FFFF00"/>
            </a:solidFill>
          </a:ln>
        </p:spPr>
        <p:txBody>
          <a:bodyPr wrap="square" rtlCol="0">
            <a:spAutoFit/>
          </a:bodyPr>
          <a:lstStyle/>
          <a:p>
            <a:pPr algn="just"/>
            <a:r>
              <a:rPr lang="as-IN" sz="4000" dirty="0">
                <a:solidFill>
                  <a:srgbClr val="FFFF00"/>
                </a:solidFill>
                <a:latin typeface="NikoshBAN" pitchFamily="2" charset="0"/>
                <a:cs typeface="NikoshBAN" pitchFamily="2" charset="0"/>
              </a:rPr>
              <a:t>আর্থিক সেবা তথা ঋণ কর্মসূচীর মাধ্যমে দরিদ্র,প্রান্তিক ও অনগ্রসর জনগোষ্ঠীর আত্মকর্ম সংস্থানের সুযোগ সৃষ্টি করে তাদের জীবনযাত্রার মান </a:t>
            </a:r>
            <a:r>
              <a:rPr lang="as-IN" sz="4000" dirty="0" smtClean="0">
                <a:solidFill>
                  <a:srgbClr val="FFFF00"/>
                </a:solidFill>
                <a:latin typeface="NikoshBAN" pitchFamily="2" charset="0"/>
                <a:cs typeface="NikoshBAN" pitchFamily="2" charset="0"/>
              </a:rPr>
              <a:t>উন্ন</a:t>
            </a:r>
            <a:r>
              <a:rPr lang="bn-IN" sz="4000" dirty="0" smtClean="0">
                <a:solidFill>
                  <a:srgbClr val="FFFF00"/>
                </a:solidFill>
                <a:latin typeface="NikoshBAN" pitchFamily="2" charset="0"/>
                <a:cs typeface="NikoshBAN" pitchFamily="2" charset="0"/>
              </a:rPr>
              <a:t>য়</a:t>
            </a:r>
            <a:r>
              <a:rPr lang="as-IN" sz="4000" dirty="0" smtClean="0">
                <a:solidFill>
                  <a:srgbClr val="FFFF00"/>
                </a:solidFill>
                <a:latin typeface="NikoshBAN" pitchFamily="2" charset="0"/>
                <a:cs typeface="NikoshBAN" pitchFamily="2" charset="0"/>
              </a:rPr>
              <a:t>ন</a:t>
            </a:r>
            <a:r>
              <a:rPr lang="as-IN" sz="4000" dirty="0">
                <a:solidFill>
                  <a:srgbClr val="FFFF00"/>
                </a:solidFill>
                <a:latin typeface="NikoshBAN" pitchFamily="2" charset="0"/>
                <a:cs typeface="NikoshBAN" pitchFamily="2" charset="0"/>
              </a:rPr>
              <a:t>।</a:t>
            </a:r>
            <a:endParaRPr lang="en-US" sz="4000"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29120475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ircle(in)">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circle(in)">
                                      <p:cBhvr>
                                        <p:cTn id="2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90500"/>
            <a:ext cx="8839200" cy="1257300"/>
          </a:xfrm>
          <a:prstGeom prst="rect">
            <a:avLst/>
          </a:prstGeom>
          <a:solidFill>
            <a:schemeClr val="accent6">
              <a:lumMod val="75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52400" y="152400"/>
            <a:ext cx="8839200" cy="1295400"/>
          </a:xfrm>
          <a:prstGeom prst="ellipse">
            <a:avLst/>
          </a:prstGeom>
          <a:solidFill>
            <a:schemeClr val="accent2">
              <a:lumMod val="50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3892550" algn="l"/>
              </a:tabLst>
            </a:pPr>
            <a:r>
              <a:rPr lang="bn-IN" sz="5400" dirty="0" smtClean="0">
                <a:solidFill>
                  <a:srgbClr val="FFFF00"/>
                </a:solidFill>
                <a:latin typeface="NikoshBAN" panose="02000000000000000000" pitchFamily="2" charset="0"/>
                <a:cs typeface="NikoshBAN" panose="02000000000000000000" pitchFamily="2" charset="0"/>
              </a:rPr>
              <a:t>পল্লী কর্মসহায়ক ফাউন্ডেশন</a:t>
            </a:r>
          </a:p>
        </p:txBody>
      </p:sp>
      <p:sp>
        <p:nvSpPr>
          <p:cNvPr id="3" name="TextBox 2"/>
          <p:cNvSpPr txBox="1"/>
          <p:nvPr/>
        </p:nvSpPr>
        <p:spPr>
          <a:xfrm>
            <a:off x="152400" y="1600200"/>
            <a:ext cx="8839200" cy="5078313"/>
          </a:xfrm>
          <a:prstGeom prst="rect">
            <a:avLst/>
          </a:prstGeom>
          <a:solidFill>
            <a:srgbClr val="002060"/>
          </a:solidFill>
          <a:ln w="76200">
            <a:solidFill>
              <a:srgbClr val="FFFF00"/>
            </a:solidFill>
          </a:ln>
        </p:spPr>
        <p:txBody>
          <a:bodyPr wrap="square" rtlCol="0">
            <a:spAutoFit/>
          </a:bodyPr>
          <a:lstStyle/>
          <a:p>
            <a:pPr algn="just"/>
            <a:r>
              <a:rPr lang="as-IN" sz="3600" dirty="0" smtClean="0">
                <a:solidFill>
                  <a:srgbClr val="FFFF00"/>
                </a:solidFill>
                <a:latin typeface="NikoshBAN" pitchFamily="2" charset="0"/>
                <a:cs typeface="NikoshBAN" pitchFamily="2" charset="0"/>
              </a:rPr>
              <a:t>পিকেএসএফ</a:t>
            </a:r>
            <a:r>
              <a:rPr lang="bn-IN" sz="3600" dirty="0" smtClean="0">
                <a:solidFill>
                  <a:srgbClr val="FFFF00"/>
                </a:solidFill>
                <a:latin typeface="NikoshBAN" pitchFamily="2" charset="0"/>
                <a:cs typeface="NikoshBAN" pitchFamily="2" charset="0"/>
              </a:rPr>
              <a:t> (</a:t>
            </a:r>
            <a:r>
              <a:rPr lang="en-US" sz="3600" dirty="0" err="1">
                <a:solidFill>
                  <a:srgbClr val="FFFF00"/>
                </a:solidFill>
                <a:latin typeface="NikoshBAN" pitchFamily="2" charset="0"/>
                <a:cs typeface="NikoshBAN" pitchFamily="2" charset="0"/>
              </a:rPr>
              <a:t>Palli</a:t>
            </a:r>
            <a:r>
              <a:rPr lang="en-US" sz="3600" dirty="0">
                <a:solidFill>
                  <a:srgbClr val="FFFF00"/>
                </a:solidFill>
                <a:latin typeface="NikoshBAN" pitchFamily="2" charset="0"/>
                <a:cs typeface="NikoshBAN" pitchFamily="2" charset="0"/>
              </a:rPr>
              <a:t> Karma </a:t>
            </a:r>
            <a:r>
              <a:rPr lang="en-US" sz="3600" dirty="0" err="1">
                <a:solidFill>
                  <a:srgbClr val="FFFF00"/>
                </a:solidFill>
                <a:latin typeface="NikoshBAN" pitchFamily="2" charset="0"/>
                <a:cs typeface="NikoshBAN" pitchFamily="2" charset="0"/>
              </a:rPr>
              <a:t>Sahayak</a:t>
            </a:r>
            <a:r>
              <a:rPr lang="en-US" sz="3600" dirty="0">
                <a:solidFill>
                  <a:srgbClr val="FFFF00"/>
                </a:solidFill>
                <a:latin typeface="NikoshBAN" pitchFamily="2" charset="0"/>
                <a:cs typeface="NikoshBAN" pitchFamily="2" charset="0"/>
              </a:rPr>
              <a:t> </a:t>
            </a:r>
            <a:r>
              <a:rPr lang="en-US" sz="3600" dirty="0" smtClean="0">
                <a:solidFill>
                  <a:srgbClr val="FFFF00"/>
                </a:solidFill>
                <a:latin typeface="NikoshBAN" pitchFamily="2" charset="0"/>
                <a:cs typeface="NikoshBAN" pitchFamily="2" charset="0"/>
              </a:rPr>
              <a:t>Foundation</a:t>
            </a:r>
            <a:r>
              <a:rPr lang="bn-IN" sz="3600" dirty="0" smtClean="0">
                <a:solidFill>
                  <a:srgbClr val="FFFF00"/>
                </a:solidFill>
                <a:latin typeface="NikoshBAN" pitchFamily="2" charset="0"/>
                <a:cs typeface="NikoshBAN" pitchFamily="2" charset="0"/>
              </a:rPr>
              <a:t>)</a:t>
            </a:r>
            <a:r>
              <a:rPr lang="bn-IN" sz="3600" dirty="0">
                <a:solidFill>
                  <a:srgbClr val="FFFF00"/>
                </a:solidFill>
                <a:latin typeface="NikoshBAN" pitchFamily="2" charset="0"/>
                <a:cs typeface="NikoshBAN" pitchFamily="2" charset="0"/>
              </a:rPr>
              <a:t> </a:t>
            </a:r>
            <a:r>
              <a:rPr lang="as-IN" sz="3600" dirty="0" smtClean="0">
                <a:solidFill>
                  <a:srgbClr val="FFFF00"/>
                </a:solidFill>
                <a:latin typeface="NikoshBAN" pitchFamily="2" charset="0"/>
                <a:cs typeface="NikoshBAN" pitchFamily="2" charset="0"/>
              </a:rPr>
              <a:t>একটি </a:t>
            </a:r>
            <a:r>
              <a:rPr lang="as-IN" sz="3600" dirty="0">
                <a:solidFill>
                  <a:srgbClr val="FFFF00"/>
                </a:solidFill>
                <a:latin typeface="NikoshBAN" pitchFamily="2" charset="0"/>
                <a:cs typeface="NikoshBAN" pitchFamily="2" charset="0"/>
              </a:rPr>
              <a:t>পল্লী </a:t>
            </a:r>
            <a:r>
              <a:rPr lang="as-IN" sz="3600" dirty="0" smtClean="0">
                <a:solidFill>
                  <a:srgbClr val="FFFF00"/>
                </a:solidFill>
                <a:latin typeface="NikoshBAN" pitchFamily="2" charset="0"/>
                <a:cs typeface="NikoshBAN" pitchFamily="2" charset="0"/>
              </a:rPr>
              <a:t>উন্ন</a:t>
            </a:r>
            <a:r>
              <a:rPr lang="bn-IN" sz="3600" dirty="0" smtClean="0">
                <a:solidFill>
                  <a:srgbClr val="FFFF00"/>
                </a:solidFill>
                <a:latin typeface="NikoshBAN" pitchFamily="2" charset="0"/>
                <a:cs typeface="NikoshBAN" pitchFamily="2" charset="0"/>
              </a:rPr>
              <a:t>য়</a:t>
            </a:r>
            <a:r>
              <a:rPr lang="as-IN" sz="3600" dirty="0" smtClean="0">
                <a:solidFill>
                  <a:srgbClr val="FFFF00"/>
                </a:solidFill>
                <a:latin typeface="NikoshBAN" pitchFamily="2" charset="0"/>
                <a:cs typeface="NikoshBAN" pitchFamily="2" charset="0"/>
              </a:rPr>
              <a:t>ন </a:t>
            </a:r>
            <a:r>
              <a:rPr lang="as-IN" sz="3600" dirty="0">
                <a:solidFill>
                  <a:srgbClr val="FFFF00"/>
                </a:solidFill>
                <a:latin typeface="NikoshBAN" pitchFamily="2" charset="0"/>
                <a:cs typeface="NikoshBAN" pitchFamily="2" charset="0"/>
              </a:rPr>
              <a:t>এবং প্রশিক্ষণ প্রদানের জন্য বাংলাদেশ সরকার কর্তৃক প্রতিষ্ঠিত একটি আর্থিক </a:t>
            </a:r>
            <a:r>
              <a:rPr lang="as-IN" sz="3600" dirty="0" smtClean="0">
                <a:solidFill>
                  <a:srgbClr val="FFFF00"/>
                </a:solidFill>
                <a:latin typeface="NikoshBAN" pitchFamily="2" charset="0"/>
                <a:cs typeface="NikoshBAN" pitchFamily="2" charset="0"/>
              </a:rPr>
              <a:t>প্রতিষ্ঠান</a:t>
            </a:r>
            <a:r>
              <a:rPr lang="bn-IN" sz="3600" dirty="0" smtClean="0">
                <a:solidFill>
                  <a:srgbClr val="FFFF00"/>
                </a:solidFill>
                <a:latin typeface="NikoshBAN" pitchFamily="2" charset="0"/>
                <a:cs typeface="NikoshBAN" pitchFamily="2" charset="0"/>
              </a:rPr>
              <a:t>। </a:t>
            </a:r>
            <a:r>
              <a:rPr lang="as-IN" sz="3600" dirty="0" smtClean="0">
                <a:solidFill>
                  <a:srgbClr val="FFFF00"/>
                </a:solidFill>
                <a:latin typeface="NikoshBAN" pitchFamily="2" charset="0"/>
                <a:cs typeface="NikoshBAN" pitchFamily="2" charset="0"/>
              </a:rPr>
              <a:t>এটি </a:t>
            </a:r>
            <a:r>
              <a:rPr lang="as-IN" sz="3600" dirty="0">
                <a:solidFill>
                  <a:srgbClr val="FFFF00"/>
                </a:solidFill>
                <a:latin typeface="NikoshBAN" pitchFamily="2" charset="0"/>
                <a:cs typeface="NikoshBAN" pitchFamily="2" charset="0"/>
              </a:rPr>
              <a:t>বাংলাদেশে মাইক্রো ক্রেডিটের জন্য ছাতা </a:t>
            </a:r>
            <a:r>
              <a:rPr lang="as-IN" sz="3600" dirty="0" smtClean="0">
                <a:solidFill>
                  <a:srgbClr val="FFFF00"/>
                </a:solidFill>
                <a:latin typeface="NikoshBAN" pitchFamily="2" charset="0"/>
                <a:cs typeface="NikoshBAN" pitchFamily="2" charset="0"/>
              </a:rPr>
              <a:t>সংস্থা</a:t>
            </a:r>
            <a:r>
              <a:rPr lang="bn-IN" sz="3600" dirty="0" smtClean="0">
                <a:solidFill>
                  <a:srgbClr val="FFFF00"/>
                </a:solidFill>
                <a:latin typeface="NikoshBAN" pitchFamily="2" charset="0"/>
                <a:cs typeface="NikoshBAN" pitchFamily="2" charset="0"/>
              </a:rPr>
              <a:t>। </a:t>
            </a:r>
            <a:r>
              <a:rPr lang="as-IN" sz="3600" dirty="0" smtClean="0">
                <a:solidFill>
                  <a:srgbClr val="FFFF00"/>
                </a:solidFill>
                <a:latin typeface="NikoshBAN" pitchFamily="2" charset="0"/>
                <a:cs typeface="NikoshBAN" pitchFamily="2" charset="0"/>
              </a:rPr>
              <a:t>পল্লী </a:t>
            </a:r>
            <a:r>
              <a:rPr lang="as-IN" sz="3600" dirty="0">
                <a:solidFill>
                  <a:srgbClr val="FFFF00"/>
                </a:solidFill>
                <a:latin typeface="NikoshBAN" pitchFamily="2" charset="0"/>
                <a:cs typeface="NikoshBAN" pitchFamily="2" charset="0"/>
              </a:rPr>
              <a:t>কর্ম </a:t>
            </a:r>
            <a:r>
              <a:rPr lang="as-IN" sz="3600" dirty="0" smtClean="0">
                <a:solidFill>
                  <a:srgbClr val="FFFF00"/>
                </a:solidFill>
                <a:latin typeface="NikoshBAN" pitchFamily="2" charset="0"/>
                <a:cs typeface="NikoshBAN" pitchFamily="2" charset="0"/>
              </a:rPr>
              <a:t>সহা</a:t>
            </a:r>
            <a:r>
              <a:rPr lang="bn-IN" sz="3600" dirty="0" smtClean="0">
                <a:solidFill>
                  <a:srgbClr val="FFFF00"/>
                </a:solidFill>
                <a:latin typeface="NikoshBAN" pitchFamily="2" charset="0"/>
                <a:cs typeface="NikoshBAN" pitchFamily="2" charset="0"/>
              </a:rPr>
              <a:t>য়</a:t>
            </a:r>
            <a:r>
              <a:rPr lang="as-IN" sz="3600" dirty="0" smtClean="0">
                <a:solidFill>
                  <a:srgbClr val="FFFF00"/>
                </a:solidFill>
                <a:latin typeface="NikoshBAN" pitchFamily="2" charset="0"/>
                <a:cs typeface="NikoshBAN" pitchFamily="2" charset="0"/>
              </a:rPr>
              <a:t>ক </a:t>
            </a:r>
            <a:r>
              <a:rPr lang="as-IN" sz="3600" dirty="0">
                <a:solidFill>
                  <a:srgbClr val="FFFF00"/>
                </a:solidFill>
                <a:latin typeface="NikoshBAN" pitchFamily="2" charset="0"/>
                <a:cs typeface="NikoshBAN" pitchFamily="2" charset="0"/>
              </a:rPr>
              <a:t>ফাউন্ডেশন ১৯৯০ সালে </a:t>
            </a:r>
            <a:r>
              <a:rPr lang="bn-IN" sz="3600" dirty="0" smtClean="0">
                <a:solidFill>
                  <a:srgbClr val="FFFF00"/>
                </a:solidFill>
                <a:latin typeface="NikoshBAN" pitchFamily="2" charset="0"/>
                <a:cs typeface="NikoshBAN" pitchFamily="2" charset="0"/>
              </a:rPr>
              <a:t>বাংলাদেশ সরকার </a:t>
            </a:r>
            <a:r>
              <a:rPr lang="as-IN" sz="3600" dirty="0" smtClean="0">
                <a:solidFill>
                  <a:srgbClr val="FFFF00"/>
                </a:solidFill>
                <a:latin typeface="NikoshBAN" pitchFamily="2" charset="0"/>
                <a:cs typeface="NikoshBAN" pitchFamily="2" charset="0"/>
              </a:rPr>
              <a:t>প্রতিষ্ঠা </a:t>
            </a:r>
            <a:r>
              <a:rPr lang="bn-IN" sz="3600" dirty="0" smtClean="0">
                <a:solidFill>
                  <a:srgbClr val="FFFF00"/>
                </a:solidFill>
                <a:latin typeface="NikoshBAN" pitchFamily="2" charset="0"/>
                <a:cs typeface="NikoshBAN" pitchFamily="2" charset="0"/>
              </a:rPr>
              <a:t>করে</a:t>
            </a:r>
            <a:r>
              <a:rPr lang="as-IN" sz="3600" dirty="0" smtClean="0">
                <a:solidFill>
                  <a:srgbClr val="FFFF00"/>
                </a:solidFill>
                <a:latin typeface="NikoshBAN" pitchFamily="2" charset="0"/>
                <a:cs typeface="NikoshBAN" pitchFamily="2" charset="0"/>
              </a:rPr>
              <a:t>।</a:t>
            </a:r>
            <a:r>
              <a:rPr lang="bn-IN" sz="3600" dirty="0" smtClean="0">
                <a:solidFill>
                  <a:srgbClr val="FFFF00"/>
                </a:solidFill>
                <a:latin typeface="NikoshBAN" pitchFamily="2" charset="0"/>
                <a:cs typeface="NikoshBAN" pitchFamily="2" charset="0"/>
              </a:rPr>
              <a:t> সংস্থানটি সরাসরি ঋণ দেয় না। তবে বিভিন্ন সহযোগী সংস্থার মাধ্যমে পল্লী অঞ্চলে দরিদ্র্য বিমোচন কাজে ঋণ প্রদান করে। </a:t>
            </a:r>
          </a:p>
          <a:p>
            <a:pPr algn="just"/>
            <a:r>
              <a:rPr lang="bn-IN" sz="3600" dirty="0" smtClean="0">
                <a:solidFill>
                  <a:srgbClr val="FFFF00"/>
                </a:solidFill>
                <a:latin typeface="NikoshBAN" pitchFamily="2" charset="0"/>
                <a:cs typeface="NikoshBAN" pitchFamily="2" charset="0"/>
              </a:rPr>
              <a:t>অর্থাৎ</a:t>
            </a:r>
            <a:r>
              <a:rPr lang="as-IN" sz="3600" dirty="0" smtClean="0">
                <a:solidFill>
                  <a:srgbClr val="FFFF00"/>
                </a:solidFill>
                <a:latin typeface="NikoshBAN" pitchFamily="2" charset="0"/>
                <a:cs typeface="NikoshBAN" pitchFamily="2" charset="0"/>
              </a:rPr>
              <a:t> সংস্থাটি </a:t>
            </a:r>
            <a:r>
              <a:rPr lang="as-IN" sz="3600" dirty="0">
                <a:solidFill>
                  <a:srgbClr val="FFFF00"/>
                </a:solidFill>
                <a:latin typeface="NikoshBAN" pitchFamily="2" charset="0"/>
                <a:cs typeface="NikoshBAN" pitchFamily="2" charset="0"/>
              </a:rPr>
              <a:t>বেসরকারী </a:t>
            </a:r>
            <a:r>
              <a:rPr lang="as-IN" sz="3600" dirty="0" smtClean="0">
                <a:solidFill>
                  <a:srgbClr val="FFFF00"/>
                </a:solidFill>
                <a:latin typeface="NikoshBAN" pitchFamily="2" charset="0"/>
                <a:cs typeface="NikoshBAN" pitchFamily="2" charset="0"/>
              </a:rPr>
              <a:t>সংস্থাগুলিকে</a:t>
            </a:r>
            <a:r>
              <a:rPr lang="bn-IN" sz="3600" dirty="0" smtClean="0">
                <a:solidFill>
                  <a:srgbClr val="FFFF00"/>
                </a:solidFill>
                <a:latin typeface="NikoshBAN" pitchFamily="2" charset="0"/>
                <a:cs typeface="NikoshBAN" pitchFamily="2" charset="0"/>
              </a:rPr>
              <a:t> ক্ষুদ্র ঋণ </a:t>
            </a:r>
            <a:r>
              <a:rPr lang="as-IN" sz="3600" dirty="0" smtClean="0">
                <a:solidFill>
                  <a:srgbClr val="FFFF00"/>
                </a:solidFill>
                <a:latin typeface="NikoshBAN" pitchFamily="2" charset="0"/>
                <a:cs typeface="NikoshBAN" pitchFamily="2" charset="0"/>
              </a:rPr>
              <a:t>সরবরাহ করে</a:t>
            </a:r>
            <a:r>
              <a:rPr lang="bn-IN" sz="3600" dirty="0" smtClean="0">
                <a:solidFill>
                  <a:srgbClr val="FFFF00"/>
                </a:solidFill>
                <a:latin typeface="NikoshBAN" pitchFamily="2" charset="0"/>
                <a:cs typeface="NikoshBAN" pitchFamily="2" charset="0"/>
              </a:rPr>
              <a:t>। </a:t>
            </a:r>
            <a:endParaRPr lang="as-IN" sz="3600"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32320689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ircle(in)">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circle(in)">
                                      <p:cBhvr>
                                        <p:cTn id="27" dur="20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circle(in)">
                                      <p:cBhvr>
                                        <p:cTn id="3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79052"/>
          </a:xfrm>
          <a:solidFill>
            <a:srgbClr val="92D050"/>
          </a:solidFill>
        </p:spPr>
        <p:txBody>
          <a:bodyPr>
            <a:noAutofit/>
          </a:bodyPr>
          <a:lstStyle/>
          <a:p>
            <a:pPr algn="ctr"/>
            <a:r>
              <a:rPr lang="bn-BD" sz="11500" dirty="0" smtClean="0">
                <a:solidFill>
                  <a:srgbClr val="C00000"/>
                </a:solidFill>
                <a:latin typeface="NikoshBAN" panose="02000000000000000000" pitchFamily="2" charset="0"/>
                <a:cs typeface="NikoshBAN" panose="02000000000000000000" pitchFamily="2" charset="0"/>
              </a:rPr>
              <a:t>পরিচিতি</a:t>
            </a:r>
            <a:endParaRPr lang="en-AU" sz="11500" dirty="0">
              <a:solidFill>
                <a:srgbClr val="C00000"/>
              </a:solidFill>
              <a:latin typeface="NikoshBAN" panose="02000000000000000000" pitchFamily="2" charset="0"/>
              <a:cs typeface="NikoshBAN" panose="02000000000000000000" pitchFamily="2" charset="0"/>
            </a:endParaRPr>
          </a:p>
        </p:txBody>
      </p:sp>
      <p:sp>
        <p:nvSpPr>
          <p:cNvPr id="3" name="Text Placeholder 2"/>
          <p:cNvSpPr>
            <a:spLocks noGrp="1"/>
          </p:cNvSpPr>
          <p:nvPr>
            <p:ph type="body" idx="1"/>
          </p:nvPr>
        </p:nvSpPr>
        <p:spPr>
          <a:xfrm>
            <a:off x="1" y="1838110"/>
            <a:ext cx="4541877" cy="823912"/>
          </a:xfrm>
          <a:solidFill>
            <a:srgbClr val="002060"/>
          </a:solidFill>
        </p:spPr>
        <p:txBody>
          <a:bodyPr>
            <a:noAutofit/>
          </a:bodyPr>
          <a:lstStyle/>
          <a:p>
            <a:pPr algn="ctr"/>
            <a:r>
              <a:rPr lang="bn-BD" sz="5400" dirty="0" smtClean="0">
                <a:solidFill>
                  <a:srgbClr val="FFFF00"/>
                </a:solidFill>
                <a:latin typeface="NikoshBAN" panose="02000000000000000000" pitchFamily="2" charset="0"/>
                <a:cs typeface="NikoshBAN" panose="02000000000000000000" pitchFamily="2" charset="0"/>
              </a:rPr>
              <a:t>শিক্ষক</a:t>
            </a:r>
            <a:endParaRPr lang="en-AU" sz="5400" dirty="0">
              <a:solidFill>
                <a:srgbClr val="FFFF00"/>
              </a:solidFill>
              <a:latin typeface="NikoshBAN" panose="02000000000000000000" pitchFamily="2" charset="0"/>
              <a:cs typeface="NikoshBAN" panose="02000000000000000000" pitchFamily="2" charset="0"/>
            </a:endParaRPr>
          </a:p>
        </p:txBody>
      </p:sp>
      <p:sp>
        <p:nvSpPr>
          <p:cNvPr id="4" name="Content Placeholder 3"/>
          <p:cNvSpPr>
            <a:spLocks noGrp="1"/>
          </p:cNvSpPr>
          <p:nvPr>
            <p:ph sz="half" idx="2"/>
          </p:nvPr>
        </p:nvSpPr>
        <p:spPr>
          <a:xfrm>
            <a:off x="0" y="2667000"/>
            <a:ext cx="4533543" cy="4424576"/>
          </a:xfrm>
          <a:solidFill>
            <a:schemeClr val="accent5"/>
          </a:solidFill>
        </p:spPr>
        <p:txBody>
          <a:bodyPr>
            <a:noAutofit/>
          </a:bodyPr>
          <a:lstStyle/>
          <a:p>
            <a:pPr marL="0" indent="0" algn="ctr">
              <a:buNone/>
            </a:pPr>
            <a:r>
              <a:rPr lang="bn-IN" sz="6000" dirty="0" smtClean="0">
                <a:solidFill>
                  <a:srgbClr val="002060"/>
                </a:solidFill>
                <a:latin typeface="NikoshBAN" panose="02000000000000000000" pitchFamily="2" charset="0"/>
                <a:cs typeface="NikoshBAN" panose="02000000000000000000" pitchFamily="2" charset="0"/>
              </a:rPr>
              <a:t>মোঃওবাইদুল্লাহ</a:t>
            </a:r>
            <a:r>
              <a:rPr lang="bn-IN" sz="3600" dirty="0" smtClean="0">
                <a:solidFill>
                  <a:srgbClr val="002060"/>
                </a:solidFill>
                <a:latin typeface="NikoshBAN" panose="02000000000000000000" pitchFamily="2" charset="0"/>
                <a:cs typeface="NikoshBAN" panose="02000000000000000000" pitchFamily="2" charset="0"/>
              </a:rPr>
              <a:t> </a:t>
            </a:r>
          </a:p>
          <a:p>
            <a:pPr marL="0" indent="0" algn="ctr">
              <a:buNone/>
            </a:pPr>
            <a:r>
              <a:rPr lang="bn-IN" sz="3600" dirty="0" smtClean="0">
                <a:solidFill>
                  <a:srgbClr val="002060"/>
                </a:solidFill>
                <a:latin typeface="NikoshBAN" panose="02000000000000000000" pitchFamily="2" charset="0"/>
                <a:cs typeface="NikoshBAN" panose="02000000000000000000" pitchFamily="2" charset="0"/>
              </a:rPr>
              <a:t>প্রভাষকঃ </a:t>
            </a:r>
            <a:r>
              <a:rPr lang="bn-IN" sz="3600" dirty="0" smtClean="0">
                <a:ln>
                  <a:solidFill>
                    <a:srgbClr val="002060"/>
                  </a:solidFill>
                </a:ln>
                <a:solidFill>
                  <a:srgbClr val="002060"/>
                </a:solidFill>
                <a:latin typeface="NikoshBAN" panose="02000000000000000000" pitchFamily="2" charset="0"/>
                <a:cs typeface="NikoshBAN" panose="02000000000000000000" pitchFamily="2" charset="0"/>
              </a:rPr>
              <a:t>অর্থনীতি</a:t>
            </a:r>
            <a:r>
              <a:rPr lang="bn-IN" sz="3600" dirty="0" smtClean="0">
                <a:solidFill>
                  <a:srgbClr val="002060"/>
                </a:solidFill>
                <a:latin typeface="NikoshBAN" panose="02000000000000000000" pitchFamily="2" charset="0"/>
                <a:cs typeface="NikoshBAN" panose="02000000000000000000" pitchFamily="2" charset="0"/>
              </a:rPr>
              <a:t> বিভাগ</a:t>
            </a:r>
          </a:p>
          <a:p>
            <a:pPr marL="0" indent="0" algn="ctr">
              <a:buNone/>
            </a:pPr>
            <a:r>
              <a:rPr lang="bn-IN" sz="3600" dirty="0" smtClean="0">
                <a:solidFill>
                  <a:srgbClr val="002060"/>
                </a:solidFill>
                <a:latin typeface="NikoshBAN" panose="02000000000000000000" pitchFamily="2" charset="0"/>
                <a:cs typeface="NikoshBAN" panose="02000000000000000000" pitchFamily="2" charset="0"/>
              </a:rPr>
              <a:t>মুক্তিযোদ্ধা মেমোরিয়াল ডিগ্রি কলেজ</a:t>
            </a:r>
          </a:p>
          <a:p>
            <a:pPr marL="0" indent="0" algn="ctr">
              <a:buNone/>
            </a:pPr>
            <a:r>
              <a:rPr lang="bn-IN" sz="3600" dirty="0" smtClean="0">
                <a:solidFill>
                  <a:srgbClr val="002060"/>
                </a:solidFill>
                <a:latin typeface="NikoshBAN" panose="02000000000000000000" pitchFamily="2" charset="0"/>
                <a:cs typeface="NikoshBAN" panose="02000000000000000000" pitchFamily="2" charset="0"/>
              </a:rPr>
              <a:t>সদর থানা মহিপুর। </a:t>
            </a:r>
          </a:p>
          <a:p>
            <a:pPr marL="0" indent="0" algn="ctr">
              <a:buNone/>
            </a:pPr>
            <a:r>
              <a:rPr lang="bn-IN" sz="3600" dirty="0" smtClean="0">
                <a:solidFill>
                  <a:srgbClr val="002060"/>
                </a:solidFill>
                <a:latin typeface="NikoshBAN" panose="02000000000000000000" pitchFamily="2" charset="0"/>
                <a:cs typeface="NikoshBAN" panose="02000000000000000000" pitchFamily="2" charset="0"/>
              </a:rPr>
              <a:t>মোবাইল নং ০১৭১৪২৫০৬৭৯ </a:t>
            </a:r>
            <a:endParaRPr lang="bn-BD" sz="3600" dirty="0" smtClean="0">
              <a:solidFill>
                <a:srgbClr val="002060"/>
              </a:solidFill>
              <a:latin typeface="NikoshBAN" panose="02000000000000000000" pitchFamily="2" charset="0"/>
              <a:cs typeface="NikoshBAN" panose="02000000000000000000" pitchFamily="2" charset="0"/>
            </a:endParaRPr>
          </a:p>
        </p:txBody>
      </p:sp>
      <p:sp>
        <p:nvSpPr>
          <p:cNvPr id="5" name="Text Placeholder 4"/>
          <p:cNvSpPr>
            <a:spLocks noGrp="1"/>
          </p:cNvSpPr>
          <p:nvPr>
            <p:ph type="body" sz="quarter" idx="3"/>
          </p:nvPr>
        </p:nvSpPr>
        <p:spPr>
          <a:xfrm>
            <a:off x="4533543" y="1838110"/>
            <a:ext cx="4610457" cy="823912"/>
          </a:xfrm>
          <a:solidFill>
            <a:srgbClr val="002060"/>
          </a:solidFill>
          <a:ln>
            <a:solidFill>
              <a:schemeClr val="accent4">
                <a:lumMod val="75000"/>
              </a:schemeClr>
            </a:solidFill>
          </a:ln>
        </p:spPr>
        <p:txBody>
          <a:bodyPr>
            <a:noAutofit/>
          </a:bodyPr>
          <a:lstStyle/>
          <a:p>
            <a:pPr algn="ctr"/>
            <a:r>
              <a:rPr lang="bn-BD" sz="5400" dirty="0" smtClean="0">
                <a:solidFill>
                  <a:srgbClr val="FFFF00"/>
                </a:solidFill>
                <a:latin typeface="NikoshBAN" panose="02000000000000000000" pitchFamily="2" charset="0"/>
                <a:cs typeface="NikoshBAN" panose="02000000000000000000" pitchFamily="2" charset="0"/>
              </a:rPr>
              <a:t>পাঠ</a:t>
            </a:r>
            <a:endParaRPr lang="en-AU" sz="6600" dirty="0">
              <a:solidFill>
                <a:srgbClr val="FFFF00"/>
              </a:solidFill>
              <a:latin typeface="NikoshBAN" panose="02000000000000000000" pitchFamily="2" charset="0"/>
              <a:cs typeface="NikoshBAN" panose="02000000000000000000" pitchFamily="2" charset="0"/>
            </a:endParaRPr>
          </a:p>
        </p:txBody>
      </p:sp>
      <p:sp>
        <p:nvSpPr>
          <p:cNvPr id="6" name="Content Placeholder 5"/>
          <p:cNvSpPr>
            <a:spLocks noGrp="1"/>
          </p:cNvSpPr>
          <p:nvPr>
            <p:ph sz="quarter" idx="4"/>
          </p:nvPr>
        </p:nvSpPr>
        <p:spPr>
          <a:xfrm>
            <a:off x="4533543" y="2662024"/>
            <a:ext cx="4610457" cy="4424576"/>
          </a:xfrm>
          <a:solidFill>
            <a:schemeClr val="accent5"/>
          </a:solidFill>
        </p:spPr>
        <p:txBody>
          <a:bodyPr>
            <a:normAutofit fontScale="40000" lnSpcReduction="20000"/>
          </a:bodyPr>
          <a:lstStyle/>
          <a:p>
            <a:pPr marL="0" indent="0">
              <a:buNone/>
            </a:pPr>
            <a:endParaRPr lang="en-US" sz="4000" dirty="0" smtClean="0">
              <a:latin typeface="NikoshBAN" panose="02000000000000000000" pitchFamily="2" charset="0"/>
              <a:cs typeface="NikoshBAN" panose="02000000000000000000" pitchFamily="2" charset="0"/>
            </a:endParaRPr>
          </a:p>
          <a:p>
            <a:pPr marL="0" indent="0" algn="ctr">
              <a:buNone/>
            </a:pPr>
            <a:r>
              <a:rPr lang="bn-BD" sz="16500" dirty="0" smtClean="0">
                <a:solidFill>
                  <a:srgbClr val="002060"/>
                </a:solidFill>
                <a:latin typeface="NikoshBAN" panose="02000000000000000000" pitchFamily="2" charset="0"/>
                <a:cs typeface="NikoshBAN" panose="02000000000000000000" pitchFamily="2" charset="0"/>
              </a:rPr>
              <a:t>শ্রেনীঃ </a:t>
            </a:r>
            <a:r>
              <a:rPr lang="bn-BD" sz="16500" dirty="0" smtClean="0">
                <a:ln>
                  <a:solidFill>
                    <a:srgbClr val="002060"/>
                  </a:solidFill>
                </a:ln>
                <a:solidFill>
                  <a:srgbClr val="002060"/>
                </a:solidFill>
                <a:latin typeface="NikoshBAN" panose="02000000000000000000" pitchFamily="2" charset="0"/>
                <a:cs typeface="NikoshBAN" panose="02000000000000000000" pitchFamily="2" charset="0"/>
              </a:rPr>
              <a:t>একাদশ</a:t>
            </a:r>
          </a:p>
          <a:p>
            <a:pPr marL="0" indent="0" algn="ctr">
              <a:buNone/>
            </a:pPr>
            <a:r>
              <a:rPr lang="bn-BD" sz="11400" dirty="0" smtClean="0">
                <a:latin typeface="NikoshBAN" panose="02000000000000000000" pitchFamily="2" charset="0"/>
                <a:cs typeface="NikoshBAN" panose="02000000000000000000" pitchFamily="2" charset="0"/>
              </a:rPr>
              <a:t>বিষয়ঃ</a:t>
            </a:r>
            <a:r>
              <a:rPr lang="en-US" sz="11400" dirty="0" err="1" smtClean="0">
                <a:latin typeface="NikoshBAN" panose="02000000000000000000" pitchFamily="2" charset="0"/>
                <a:cs typeface="NikoshBAN" panose="02000000000000000000" pitchFamily="2" charset="0"/>
              </a:rPr>
              <a:t>অর্থনীতি</a:t>
            </a:r>
            <a:endParaRPr lang="en-US" sz="11400" dirty="0" smtClean="0">
              <a:latin typeface="NikoshBAN" panose="02000000000000000000" pitchFamily="2" charset="0"/>
              <a:cs typeface="NikoshBAN" panose="02000000000000000000" pitchFamily="2" charset="0"/>
            </a:endParaRPr>
          </a:p>
          <a:p>
            <a:pPr marL="0" indent="0" algn="ctr">
              <a:buNone/>
            </a:pPr>
            <a:r>
              <a:rPr lang="en-US" sz="11400" dirty="0" err="1" smtClean="0">
                <a:latin typeface="NikoshBAN" panose="02000000000000000000" pitchFamily="2" charset="0"/>
                <a:cs typeface="NikoshBAN" panose="02000000000000000000" pitchFamily="2" charset="0"/>
              </a:rPr>
              <a:t>অধ্যায়</a:t>
            </a:r>
            <a:r>
              <a:rPr lang="en-US" sz="11400" dirty="0" smtClean="0">
                <a:latin typeface="NikoshBAN" panose="02000000000000000000" pitchFamily="2" charset="0"/>
                <a:cs typeface="NikoshBAN" panose="02000000000000000000" pitchFamily="2" charset="0"/>
              </a:rPr>
              <a:t> </a:t>
            </a:r>
            <a:r>
              <a:rPr lang="bn-IN" sz="11400" dirty="0" smtClean="0">
                <a:latin typeface="NikoshBAN" panose="02000000000000000000" pitchFamily="2" charset="0"/>
                <a:cs typeface="NikoshBAN" panose="02000000000000000000" pitchFamily="2" charset="0"/>
              </a:rPr>
              <a:t>সপ্তম</a:t>
            </a:r>
            <a:r>
              <a:rPr lang="en-US" sz="11400" dirty="0" smtClean="0">
                <a:latin typeface="NikoshBAN" panose="02000000000000000000" pitchFamily="2" charset="0"/>
                <a:cs typeface="NikoshBAN" panose="02000000000000000000" pitchFamily="2" charset="0"/>
              </a:rPr>
              <a:t> </a:t>
            </a:r>
            <a:endParaRPr lang="en-US" sz="11400" dirty="0">
              <a:latin typeface="NikoshBAN" panose="02000000000000000000" pitchFamily="2" charset="0"/>
              <a:cs typeface="NikoshBAN" panose="02000000000000000000" pitchFamily="2" charset="0"/>
            </a:endParaRPr>
          </a:p>
          <a:p>
            <a:pPr marL="0" indent="0" algn="ctr">
              <a:buNone/>
            </a:pPr>
            <a:r>
              <a:rPr lang="en-US" sz="11400" dirty="0" err="1" smtClean="0">
                <a:latin typeface="NikoshBAN" panose="02000000000000000000" pitchFamily="2" charset="0"/>
                <a:cs typeface="NikoshBAN" panose="02000000000000000000" pitchFamily="2" charset="0"/>
              </a:rPr>
              <a:t>সপ্তম</a:t>
            </a:r>
            <a:r>
              <a:rPr lang="bn-IN" sz="11400" dirty="0" smtClean="0">
                <a:latin typeface="NikoshBAN" panose="02000000000000000000" pitchFamily="2" charset="0"/>
                <a:cs typeface="NikoshBAN" panose="02000000000000000000" pitchFamily="2" charset="0"/>
              </a:rPr>
              <a:t> </a:t>
            </a:r>
            <a:r>
              <a:rPr lang="en-US" sz="11400" dirty="0" err="1" smtClean="0">
                <a:latin typeface="NikoshBAN" panose="02000000000000000000" pitchFamily="2" charset="0"/>
                <a:cs typeface="NikoshBAN" panose="02000000000000000000" pitchFamily="2" charset="0"/>
              </a:rPr>
              <a:t>ক্লাস</a:t>
            </a:r>
            <a:endParaRPr lang="bn-BD" sz="11400" dirty="0" smtClean="0">
              <a:latin typeface="NikoshBAN" panose="02000000000000000000" pitchFamily="2" charset="0"/>
              <a:cs typeface="NikoshBAN" panose="02000000000000000000" pitchFamily="2" charset="0"/>
            </a:endParaRPr>
          </a:p>
          <a:p>
            <a:pPr marL="0" indent="0" algn="ctr">
              <a:buNone/>
            </a:pPr>
            <a:r>
              <a:rPr lang="bn-BD" sz="11400" dirty="0" smtClean="0">
                <a:latin typeface="NikoshBAN" panose="02000000000000000000" pitchFamily="2" charset="0"/>
                <a:cs typeface="NikoshBAN" panose="02000000000000000000" pitchFamily="2" charset="0"/>
              </a:rPr>
              <a:t>সময়ঃ </a:t>
            </a:r>
            <a:r>
              <a:rPr lang="bn-IN" sz="11400" dirty="0" smtClean="0">
                <a:latin typeface="NikoshBAN" panose="02000000000000000000" pitchFamily="2" charset="0"/>
                <a:cs typeface="NikoshBAN" panose="02000000000000000000" pitchFamily="2" charset="0"/>
              </a:rPr>
              <a:t>৬০ </a:t>
            </a:r>
            <a:r>
              <a:rPr lang="bn-BD" sz="11400" dirty="0" smtClean="0">
                <a:latin typeface="NikoshBAN" panose="02000000000000000000" pitchFamily="2" charset="0"/>
                <a:cs typeface="NikoshBAN" panose="02000000000000000000" pitchFamily="2" charset="0"/>
              </a:rPr>
              <a:t>মিনিট</a:t>
            </a:r>
          </a:p>
          <a:p>
            <a:pPr marL="0" indent="0">
              <a:buNone/>
            </a:pPr>
            <a:r>
              <a:rPr lang="bn-BD" dirty="0" smtClean="0"/>
              <a:t> </a:t>
            </a:r>
            <a:endParaRPr lang="en-AU" dirty="0"/>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r="5185"/>
          <a:stretch/>
        </p:blipFill>
        <p:spPr>
          <a:xfrm>
            <a:off x="167640" y="152400"/>
            <a:ext cx="1981200" cy="1600200"/>
          </a:xfrm>
          <a:prstGeom prst="rect">
            <a:avLst/>
          </a:prstGeom>
          <a:ln>
            <a:solidFill>
              <a:srgbClr val="002060"/>
            </a:solidFill>
          </a:ln>
        </p:spPr>
      </p:pic>
    </p:spTree>
    <p:extLst>
      <p:ext uri="{BB962C8B-B14F-4D97-AF65-F5344CB8AC3E}">
        <p14:creationId xmlns:p14="http://schemas.microsoft.com/office/powerpoint/2010/main" val="10790481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repeatCount="1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bg/>
                                          </p:spTgt>
                                        </p:tgtEl>
                                        <p:attrNameLst>
                                          <p:attrName>style.visibility</p:attrName>
                                        </p:attrNameLst>
                                      </p:cBhvr>
                                      <p:to>
                                        <p:strVal val="visible"/>
                                      </p:to>
                                    </p:set>
                                    <p:animEffect transition="in" filter="wipe(down)">
                                      <p:cBhvr>
                                        <p:cTn id="22" dur="500"/>
                                        <p:tgtEl>
                                          <p:spTgt spid="4">
                                            <p:bg/>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down)">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wipe(down)">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wipe(down)">
                                      <p:cBhvr>
                                        <p:cTn id="37" dur="5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wipe(down)">
                                      <p:cBhvr>
                                        <p:cTn id="42" dur="500"/>
                                        <p:tgtEl>
                                          <p:spTgt spid="4">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wipe(down)">
                                      <p:cBhvr>
                                        <p:cTn id="47" dur="500"/>
                                        <p:tgtEl>
                                          <p:spTgt spid="4">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repeatCount="1000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barn(inVertical)">
                                      <p:cBhvr>
                                        <p:cTn id="52" dur="500"/>
                                        <p:tgtEl>
                                          <p:spTgt spid="7"/>
                                        </p:tgtEl>
                                      </p:cBhvr>
                                    </p:animEffect>
                                  </p:childTnLst>
                                  <p:subTnLst>
                                    <p:audio>
                                      <p:cMediaNode>
                                        <p:cTn display="0" masterRel="sameClick">
                                          <p:stCondLst>
                                            <p:cond evt="begin" delay="0">
                                              <p:tn val="50"/>
                                            </p:cond>
                                          </p:stCondLst>
                                          <p:endCondLst>
                                            <p:cond evt="onStopAudio" delay="0">
                                              <p:tgtEl>
                                                <p:sldTgt/>
                                              </p:tgtEl>
                                            </p:cond>
                                          </p:endCondLst>
                                        </p:cTn>
                                        <p:tgtEl>
                                          <p:sndTgt r:embed="rId3" name="camera.wav"/>
                                        </p:tgtEl>
                                      </p:cMediaNode>
                                    </p:audio>
                                  </p:subTnLst>
                                </p:cTn>
                              </p:par>
                              <p:par>
                                <p:cTn id="53" presetID="22" presetClass="entr" presetSubtype="4" fill="hold" grpId="0" nodeType="withEffect">
                                  <p:stCondLst>
                                    <p:cond delay="0"/>
                                  </p:stCondLst>
                                  <p:childTnLst>
                                    <p:set>
                                      <p:cBhvr>
                                        <p:cTn id="54" dur="1" fill="hold">
                                          <p:stCondLst>
                                            <p:cond delay="0"/>
                                          </p:stCondLst>
                                        </p:cTn>
                                        <p:tgtEl>
                                          <p:spTgt spid="5">
                                            <p:bg/>
                                          </p:spTgt>
                                        </p:tgtEl>
                                        <p:attrNameLst>
                                          <p:attrName>style.visibility</p:attrName>
                                        </p:attrNameLst>
                                      </p:cBhvr>
                                      <p:to>
                                        <p:strVal val="visible"/>
                                      </p:to>
                                    </p:set>
                                    <p:animEffect transition="in" filter="wipe(down)">
                                      <p:cBhvr>
                                        <p:cTn id="55" dur="500"/>
                                        <p:tgtEl>
                                          <p:spTgt spid="5">
                                            <p:bg/>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5">
                                            <p:txEl>
                                              <p:pRg st="0" end="0"/>
                                            </p:txEl>
                                          </p:spTgt>
                                        </p:tgtEl>
                                        <p:attrNameLst>
                                          <p:attrName>style.visibility</p:attrName>
                                        </p:attrNameLst>
                                      </p:cBhvr>
                                      <p:to>
                                        <p:strVal val="visible"/>
                                      </p:to>
                                    </p:set>
                                    <p:animEffect transition="in" filter="wipe(down)">
                                      <p:cBhvr>
                                        <p:cTn id="60" dur="500"/>
                                        <p:tgtEl>
                                          <p:spTgt spid="5">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6">
                                            <p:bg/>
                                          </p:spTgt>
                                        </p:tgtEl>
                                        <p:attrNameLst>
                                          <p:attrName>style.visibility</p:attrName>
                                        </p:attrNameLst>
                                      </p:cBhvr>
                                      <p:to>
                                        <p:strVal val="visible"/>
                                      </p:to>
                                    </p:set>
                                    <p:animEffect transition="in" filter="barn(inVertical)">
                                      <p:cBhvr>
                                        <p:cTn id="65" dur="500"/>
                                        <p:tgtEl>
                                          <p:spTgt spid="6">
                                            <p:bg/>
                                          </p:spTgt>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6">
                                            <p:txEl>
                                              <p:pRg st="1" end="1"/>
                                            </p:txEl>
                                          </p:spTgt>
                                        </p:tgtEl>
                                        <p:attrNameLst>
                                          <p:attrName>style.visibility</p:attrName>
                                        </p:attrNameLst>
                                      </p:cBhvr>
                                      <p:to>
                                        <p:strVal val="visible"/>
                                      </p:to>
                                    </p:set>
                                    <p:animEffect transition="in" filter="barn(inVertical)">
                                      <p:cBhvr>
                                        <p:cTn id="70" dur="500"/>
                                        <p:tgtEl>
                                          <p:spTgt spid="6">
                                            <p:txEl>
                                              <p:pRg st="1" end="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6">
                                            <p:txEl>
                                              <p:pRg st="2" end="2"/>
                                            </p:txEl>
                                          </p:spTgt>
                                        </p:tgtEl>
                                        <p:attrNameLst>
                                          <p:attrName>style.visibility</p:attrName>
                                        </p:attrNameLst>
                                      </p:cBhvr>
                                      <p:to>
                                        <p:strVal val="visible"/>
                                      </p:to>
                                    </p:set>
                                    <p:animEffect transition="in" filter="barn(inVertical)">
                                      <p:cBhvr>
                                        <p:cTn id="75" dur="500"/>
                                        <p:tgtEl>
                                          <p:spTgt spid="6">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6">
                                            <p:txEl>
                                              <p:pRg st="3" end="3"/>
                                            </p:txEl>
                                          </p:spTgt>
                                        </p:tgtEl>
                                        <p:attrNameLst>
                                          <p:attrName>style.visibility</p:attrName>
                                        </p:attrNameLst>
                                      </p:cBhvr>
                                      <p:to>
                                        <p:strVal val="visible"/>
                                      </p:to>
                                    </p:set>
                                    <p:animEffect transition="in" filter="barn(inVertical)">
                                      <p:cBhvr>
                                        <p:cTn id="80" dur="500"/>
                                        <p:tgtEl>
                                          <p:spTgt spid="6">
                                            <p:txEl>
                                              <p:pRg st="3" end="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6">
                                            <p:txEl>
                                              <p:pRg st="4" end="4"/>
                                            </p:txEl>
                                          </p:spTgt>
                                        </p:tgtEl>
                                        <p:attrNameLst>
                                          <p:attrName>style.visibility</p:attrName>
                                        </p:attrNameLst>
                                      </p:cBhvr>
                                      <p:to>
                                        <p:strVal val="visible"/>
                                      </p:to>
                                    </p:set>
                                    <p:animEffect transition="in" filter="barn(inVertical)">
                                      <p:cBhvr>
                                        <p:cTn id="85" dur="500"/>
                                        <p:tgtEl>
                                          <p:spTgt spid="6">
                                            <p:txEl>
                                              <p:pRg st="4" end="4"/>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6">
                                            <p:txEl>
                                              <p:pRg st="5" end="5"/>
                                            </p:txEl>
                                          </p:spTgt>
                                        </p:tgtEl>
                                        <p:attrNameLst>
                                          <p:attrName>style.visibility</p:attrName>
                                        </p:attrNameLst>
                                      </p:cBhvr>
                                      <p:to>
                                        <p:strVal val="visible"/>
                                      </p:to>
                                    </p:set>
                                    <p:animEffect transition="in" filter="barn(inVertical)">
                                      <p:cBhvr>
                                        <p:cTn id="90" dur="500"/>
                                        <p:tgtEl>
                                          <p:spTgt spid="6">
                                            <p:txEl>
                                              <p:pRg st="5" end="5"/>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grpId="0" nodeType="clickEffect">
                                  <p:stCondLst>
                                    <p:cond delay="0"/>
                                  </p:stCondLst>
                                  <p:childTnLst>
                                    <p:set>
                                      <p:cBhvr>
                                        <p:cTn id="94" dur="1" fill="hold">
                                          <p:stCondLst>
                                            <p:cond delay="0"/>
                                          </p:stCondLst>
                                        </p:cTn>
                                        <p:tgtEl>
                                          <p:spTgt spid="6">
                                            <p:txEl>
                                              <p:pRg st="6" end="6"/>
                                            </p:txEl>
                                          </p:spTgt>
                                        </p:tgtEl>
                                        <p:attrNameLst>
                                          <p:attrName>style.visibility</p:attrName>
                                        </p:attrNameLst>
                                      </p:cBhvr>
                                      <p:to>
                                        <p:strVal val="visible"/>
                                      </p:to>
                                    </p:set>
                                    <p:animEffect transition="in" filter="barn(inVertical)">
                                      <p:cBhvr>
                                        <p:cTn id="95"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build="p" animBg="1"/>
      <p:bldP spid="5" grpId="0" build="p" animBg="1"/>
      <p:bldP spid="6"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90500"/>
            <a:ext cx="8839200" cy="1676400"/>
          </a:xfrm>
          <a:prstGeom prst="rect">
            <a:avLst/>
          </a:prstGeom>
          <a:solidFill>
            <a:schemeClr val="accent6">
              <a:lumMod val="75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52400" y="152400"/>
            <a:ext cx="8839200" cy="1752600"/>
          </a:xfrm>
          <a:prstGeom prst="ellipse">
            <a:avLst/>
          </a:prstGeom>
          <a:solidFill>
            <a:schemeClr val="accent2">
              <a:lumMod val="50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3892550" algn="l"/>
              </a:tabLst>
            </a:pPr>
            <a:r>
              <a:rPr lang="bn-IN" sz="5400" dirty="0" smtClean="0">
                <a:solidFill>
                  <a:srgbClr val="FFFF00"/>
                </a:solidFill>
                <a:latin typeface="NikoshBAN" panose="02000000000000000000" pitchFamily="2" charset="0"/>
                <a:cs typeface="NikoshBAN" panose="02000000000000000000" pitchFamily="2" charset="0"/>
              </a:rPr>
              <a:t>সোসাইটি ফর সোশাল সার্ভিস</a:t>
            </a:r>
          </a:p>
        </p:txBody>
      </p:sp>
      <p:sp>
        <p:nvSpPr>
          <p:cNvPr id="3" name="TextBox 2"/>
          <p:cNvSpPr txBox="1"/>
          <p:nvPr/>
        </p:nvSpPr>
        <p:spPr>
          <a:xfrm>
            <a:off x="152400" y="2105085"/>
            <a:ext cx="8839200" cy="4524315"/>
          </a:xfrm>
          <a:prstGeom prst="rect">
            <a:avLst/>
          </a:prstGeom>
          <a:solidFill>
            <a:srgbClr val="002060"/>
          </a:solidFill>
          <a:ln w="76200">
            <a:solidFill>
              <a:srgbClr val="FFFF00"/>
            </a:solidFill>
          </a:ln>
        </p:spPr>
        <p:txBody>
          <a:bodyPr wrap="square" rtlCol="0">
            <a:spAutoFit/>
          </a:bodyPr>
          <a:lstStyle/>
          <a:p>
            <a:pPr algn="just"/>
            <a:r>
              <a:rPr lang="as-IN" sz="3600" dirty="0" smtClean="0">
                <a:solidFill>
                  <a:srgbClr val="FFFF00"/>
                </a:solidFill>
                <a:latin typeface="NikoshBAN" pitchFamily="2" charset="0"/>
                <a:cs typeface="NikoshBAN" pitchFamily="2" charset="0"/>
              </a:rPr>
              <a:t>এস </a:t>
            </a:r>
            <a:r>
              <a:rPr lang="as-IN" sz="3600" dirty="0">
                <a:solidFill>
                  <a:srgbClr val="FFFF00"/>
                </a:solidFill>
                <a:latin typeface="NikoshBAN" pitchFamily="2" charset="0"/>
                <a:cs typeface="NikoshBAN" pitchFamily="2" charset="0"/>
              </a:rPr>
              <a:t>এস </a:t>
            </a:r>
            <a:r>
              <a:rPr lang="as-IN" sz="3600" dirty="0" smtClean="0">
                <a:solidFill>
                  <a:srgbClr val="FFFF00"/>
                </a:solidFill>
                <a:latin typeface="NikoshBAN" pitchFamily="2" charset="0"/>
                <a:cs typeface="NikoshBAN" pitchFamily="2" charset="0"/>
              </a:rPr>
              <a:t>এস</a:t>
            </a:r>
            <a:r>
              <a:rPr lang="en-US" sz="3600" b="1" dirty="0">
                <a:solidFill>
                  <a:srgbClr val="FFFF00"/>
                </a:solidFill>
                <a:latin typeface="NikoshBAN" pitchFamily="2" charset="0"/>
                <a:cs typeface="NikoshBAN" pitchFamily="2" charset="0"/>
              </a:rPr>
              <a:t> (SSS)</a:t>
            </a:r>
            <a:r>
              <a:rPr lang="bn-IN" sz="3600" dirty="0" smtClean="0">
                <a:solidFill>
                  <a:srgbClr val="FFFF00"/>
                </a:solidFill>
                <a:latin typeface="NikoshBAN" pitchFamily="2" charset="0"/>
                <a:cs typeface="NikoshBAN" pitchFamily="2" charset="0"/>
              </a:rPr>
              <a:t> এর পূর্ণরূপ-</a:t>
            </a:r>
            <a:r>
              <a:rPr lang="en-US" sz="3600" b="1" dirty="0">
                <a:solidFill>
                  <a:srgbClr val="FFFF00"/>
                </a:solidFill>
                <a:latin typeface="NikoshBAN" pitchFamily="2" charset="0"/>
                <a:cs typeface="NikoshBAN" pitchFamily="2" charset="0"/>
              </a:rPr>
              <a:t>Society for Social Service </a:t>
            </a:r>
            <a:r>
              <a:rPr lang="as-IN" sz="3600" dirty="0" smtClean="0">
                <a:solidFill>
                  <a:srgbClr val="FFFF00"/>
                </a:solidFill>
                <a:latin typeface="NikoshBAN" pitchFamily="2" charset="0"/>
                <a:cs typeface="NikoshBAN" pitchFamily="2" charset="0"/>
              </a:rPr>
              <a:t>বাংলাদেশ </a:t>
            </a:r>
            <a:r>
              <a:rPr lang="as-IN" sz="3600" dirty="0">
                <a:solidFill>
                  <a:srgbClr val="FFFF00"/>
                </a:solidFill>
                <a:latin typeface="NikoshBAN" pitchFamily="2" charset="0"/>
                <a:cs typeface="NikoshBAN" pitchFamily="2" charset="0"/>
              </a:rPr>
              <a:t>জাতীয় পর্যায়ে একটি বেসরকারী </a:t>
            </a:r>
            <a:r>
              <a:rPr lang="as-IN" sz="3600" dirty="0" smtClean="0">
                <a:solidFill>
                  <a:srgbClr val="FFFF00"/>
                </a:solidFill>
                <a:latin typeface="NikoshBAN" pitchFamily="2" charset="0"/>
                <a:cs typeface="NikoshBAN" pitchFamily="2" charset="0"/>
              </a:rPr>
              <a:t>সংস্থা।</a:t>
            </a:r>
            <a:r>
              <a:rPr lang="bn-IN" sz="3600" dirty="0" smtClean="0">
                <a:solidFill>
                  <a:srgbClr val="FFFF00"/>
                </a:solidFill>
                <a:latin typeface="NikoshBAN" pitchFamily="2" charset="0"/>
                <a:cs typeface="NikoshBAN" pitchFamily="2" charset="0"/>
              </a:rPr>
              <a:t> সংস্থানটি সমাজের দরিদ্র, অবহেলিত ও অধিকার বঞ্চিত নারী-পুরুষ ও শিশুদের দারিদ্র্য বিমোচন, অধিকার আদায় ও তাদের শিক্ষা, স্বাস্থ্য সম্পর্কে সচেতনতা সৃষ্টি লক্ষ্যে স্মন্বিত সেবা নিশ্চিতকরণের মাধ্যমে টেকসই উন্নয়নের লক্ষ্যে ১৯৮৬ সালে নভেম্বর মাসে এসএসএস আত্মপ্রকাশ করে। বর্তমানে ২৭ টি জেলায় এসএসএস এর কার্যক্রম সম্প্রসারিত হয়েছে।  </a:t>
            </a:r>
            <a:endParaRPr lang="en-US" sz="3600"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7197496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ircle(in)">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circle(in)">
                                      <p:cBhvr>
                                        <p:cTn id="2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590800"/>
            <a:ext cx="8839200" cy="1676400"/>
          </a:xfrm>
          <a:prstGeom prst="rect">
            <a:avLst/>
          </a:prstGeom>
          <a:solidFill>
            <a:schemeClr val="accent6">
              <a:lumMod val="75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600200" y="2552700"/>
            <a:ext cx="5867400" cy="1752600"/>
          </a:xfrm>
          <a:prstGeom prst="ellipse">
            <a:avLst/>
          </a:prstGeom>
          <a:solidFill>
            <a:schemeClr val="accent2">
              <a:lumMod val="50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3892550" algn="l"/>
              </a:tabLst>
            </a:pPr>
            <a:r>
              <a:rPr lang="bn-IN" sz="11500" dirty="0" smtClean="0">
                <a:solidFill>
                  <a:srgbClr val="FFFF00"/>
                </a:solidFill>
                <a:latin typeface="NikoshBAN" pitchFamily="2" charset="0"/>
                <a:cs typeface="NikoshBAN" pitchFamily="2" charset="0"/>
              </a:rPr>
              <a:t>মূল্যায়ন</a:t>
            </a:r>
            <a:endParaRPr lang="en-US" sz="28700"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38214769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ircle(in)">
                                      <p:cBhvr>
                                        <p:cTn id="1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438400"/>
            <a:ext cx="8839200" cy="1676400"/>
          </a:xfrm>
          <a:prstGeom prst="rect">
            <a:avLst/>
          </a:prstGeom>
          <a:solidFill>
            <a:schemeClr val="accent6">
              <a:lumMod val="75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09600" y="2400300"/>
            <a:ext cx="8001000" cy="1752600"/>
          </a:xfrm>
          <a:prstGeom prst="ellipse">
            <a:avLst/>
          </a:prstGeom>
          <a:solidFill>
            <a:schemeClr val="accent2">
              <a:lumMod val="50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rgbClr val="FFFF00"/>
                </a:solidFill>
                <a:latin typeface="NikoshBAN" panose="02000000000000000000" pitchFamily="2" charset="0"/>
                <a:cs typeface="NikoshBAN" panose="02000000000000000000" pitchFamily="2" charset="0"/>
              </a:rPr>
              <a:t>প্রশিকা</a:t>
            </a:r>
            <a:r>
              <a:rPr lang="en-US" sz="4000" dirty="0" smtClean="0">
                <a:solidFill>
                  <a:srgbClr val="FFFF00"/>
                </a:solidFill>
                <a:latin typeface="NikoshBAN" panose="02000000000000000000" pitchFamily="2" charset="0"/>
                <a:cs typeface="NikoshBAN" panose="02000000000000000000" pitchFamily="2" charset="0"/>
              </a:rPr>
              <a:t> </a:t>
            </a:r>
            <a:r>
              <a:rPr lang="en-US" sz="4000" dirty="0" err="1">
                <a:solidFill>
                  <a:srgbClr val="FFFF00"/>
                </a:solidFill>
                <a:latin typeface="NikoshBAN" panose="02000000000000000000" pitchFamily="2" charset="0"/>
                <a:cs typeface="NikoshBAN" panose="02000000000000000000" pitchFamily="2" charset="0"/>
              </a:rPr>
              <a:t>কত</a:t>
            </a:r>
            <a:r>
              <a:rPr lang="en-US" sz="4000" dirty="0">
                <a:solidFill>
                  <a:srgbClr val="FFFF00"/>
                </a:solidFill>
                <a:latin typeface="NikoshBAN" panose="02000000000000000000" pitchFamily="2" charset="0"/>
                <a:cs typeface="NikoshBAN" panose="02000000000000000000" pitchFamily="2" charset="0"/>
              </a:rPr>
              <a:t> </a:t>
            </a:r>
            <a:r>
              <a:rPr lang="en-US" sz="4000" dirty="0" err="1">
                <a:solidFill>
                  <a:srgbClr val="FFFF00"/>
                </a:solidFill>
                <a:latin typeface="NikoshBAN" panose="02000000000000000000" pitchFamily="2" charset="0"/>
                <a:cs typeface="NikoshBAN" panose="02000000000000000000" pitchFamily="2" charset="0"/>
              </a:rPr>
              <a:t>সালে</a:t>
            </a:r>
            <a:r>
              <a:rPr lang="en-US" sz="4000" dirty="0">
                <a:solidFill>
                  <a:srgbClr val="FFFF00"/>
                </a:solidFill>
                <a:latin typeface="NikoshBAN" panose="02000000000000000000" pitchFamily="2" charset="0"/>
                <a:cs typeface="NikoshBAN" panose="02000000000000000000" pitchFamily="2" charset="0"/>
              </a:rPr>
              <a:t> </a:t>
            </a:r>
            <a:r>
              <a:rPr lang="en-US" sz="4000" dirty="0" err="1">
                <a:solidFill>
                  <a:srgbClr val="FFFF00"/>
                </a:solidFill>
                <a:latin typeface="NikoshBAN" panose="02000000000000000000" pitchFamily="2" charset="0"/>
                <a:cs typeface="NikoshBAN" panose="02000000000000000000" pitchFamily="2" charset="0"/>
              </a:rPr>
              <a:t>প্রতিষ্ঠিত</a:t>
            </a:r>
            <a:r>
              <a:rPr lang="en-US" sz="4000" dirty="0">
                <a:solidFill>
                  <a:srgbClr val="FFFF00"/>
                </a:solidFill>
                <a:latin typeface="NikoshBAN" panose="02000000000000000000" pitchFamily="2" charset="0"/>
                <a:cs typeface="NikoshBAN" panose="02000000000000000000" pitchFamily="2" charset="0"/>
              </a:rPr>
              <a:t> </a:t>
            </a:r>
            <a:r>
              <a:rPr lang="en-US" sz="4000" dirty="0" err="1">
                <a:solidFill>
                  <a:srgbClr val="FFFF00"/>
                </a:solidFill>
                <a:latin typeface="NikoshBAN" panose="02000000000000000000" pitchFamily="2" charset="0"/>
                <a:cs typeface="NikoshBAN" panose="02000000000000000000" pitchFamily="2" charset="0"/>
              </a:rPr>
              <a:t>হয়</a:t>
            </a:r>
            <a:r>
              <a:rPr lang="en-US" sz="4000" dirty="0">
                <a:solidFill>
                  <a:srgbClr val="FFFF00"/>
                </a:solidFill>
                <a:latin typeface="NikoshBAN" panose="02000000000000000000" pitchFamily="2" charset="0"/>
                <a:cs typeface="NikoshBAN" panose="02000000000000000000" pitchFamily="2" charset="0"/>
              </a:rPr>
              <a:t>?</a:t>
            </a:r>
            <a:endParaRPr lang="bn-BD" sz="40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997119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ircle(in)">
                                      <p:cBhvr>
                                        <p:cTn id="1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057400"/>
            <a:ext cx="8839200" cy="2362200"/>
          </a:xfrm>
          <a:prstGeom prst="rect">
            <a:avLst/>
          </a:prstGeom>
          <a:solidFill>
            <a:srgbClr val="00206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smtClean="0">
                <a:solidFill>
                  <a:srgbClr val="FFFF00"/>
                </a:solidFill>
                <a:latin typeface="NikoshBAN" panose="02000000000000000000" pitchFamily="2" charset="0"/>
                <a:cs typeface="NikoshBAN" panose="02000000000000000000" pitchFamily="2" charset="0"/>
              </a:rPr>
              <a:t>গ্রামীণ</a:t>
            </a:r>
            <a:r>
              <a:rPr lang="en-US" sz="5400" dirty="0" smtClean="0">
                <a:solidFill>
                  <a:srgbClr val="FFFF00"/>
                </a:solidFill>
                <a:latin typeface="NikoshBAN" panose="02000000000000000000" pitchFamily="2" charset="0"/>
                <a:cs typeface="NikoshBAN" panose="02000000000000000000" pitchFamily="2" charset="0"/>
              </a:rPr>
              <a:t> </a:t>
            </a:r>
            <a:r>
              <a:rPr lang="en-US" sz="5400" dirty="0" err="1" smtClean="0">
                <a:solidFill>
                  <a:srgbClr val="FFFF00"/>
                </a:solidFill>
                <a:latin typeface="NikoshBAN" panose="02000000000000000000" pitchFamily="2" charset="0"/>
                <a:cs typeface="NikoshBAN" panose="02000000000000000000" pitchFamily="2" charset="0"/>
              </a:rPr>
              <a:t>ব্যাংক</a:t>
            </a:r>
            <a:r>
              <a:rPr lang="en-US" sz="5400" dirty="0" smtClean="0">
                <a:solidFill>
                  <a:srgbClr val="FFFF00"/>
                </a:solidFill>
                <a:latin typeface="NikoshBAN" panose="02000000000000000000" pitchFamily="2" charset="0"/>
                <a:cs typeface="NikoshBAN" panose="02000000000000000000" pitchFamily="2" charset="0"/>
              </a:rPr>
              <a:t> </a:t>
            </a:r>
            <a:r>
              <a:rPr lang="en-US" sz="5400" dirty="0" err="1" smtClean="0">
                <a:solidFill>
                  <a:srgbClr val="FFFF00"/>
                </a:solidFill>
                <a:latin typeface="NikoshBAN" panose="02000000000000000000" pitchFamily="2" charset="0"/>
                <a:cs typeface="NikoshBAN" panose="02000000000000000000" pitchFamily="2" charset="0"/>
              </a:rPr>
              <a:t>কত</a:t>
            </a:r>
            <a:r>
              <a:rPr lang="en-US" sz="5400" dirty="0" smtClean="0">
                <a:solidFill>
                  <a:srgbClr val="FFFF00"/>
                </a:solidFill>
                <a:latin typeface="NikoshBAN" panose="02000000000000000000" pitchFamily="2" charset="0"/>
                <a:cs typeface="NikoshBAN" panose="02000000000000000000" pitchFamily="2" charset="0"/>
              </a:rPr>
              <a:t> </a:t>
            </a:r>
            <a:r>
              <a:rPr lang="en-US" sz="5400" dirty="0" err="1" smtClean="0">
                <a:solidFill>
                  <a:srgbClr val="FFFF00"/>
                </a:solidFill>
                <a:latin typeface="NikoshBAN" panose="02000000000000000000" pitchFamily="2" charset="0"/>
                <a:cs typeface="NikoshBAN" panose="02000000000000000000" pitchFamily="2" charset="0"/>
              </a:rPr>
              <a:t>সালে</a:t>
            </a:r>
            <a:r>
              <a:rPr lang="en-US" sz="5400" dirty="0" smtClean="0">
                <a:solidFill>
                  <a:srgbClr val="FFFF00"/>
                </a:solidFill>
                <a:latin typeface="NikoshBAN" panose="02000000000000000000" pitchFamily="2" charset="0"/>
                <a:cs typeface="NikoshBAN" panose="02000000000000000000" pitchFamily="2" charset="0"/>
              </a:rPr>
              <a:t> </a:t>
            </a:r>
            <a:r>
              <a:rPr lang="en-US" sz="5400" dirty="0" err="1" smtClean="0">
                <a:solidFill>
                  <a:srgbClr val="FFFF00"/>
                </a:solidFill>
                <a:latin typeface="NikoshBAN" panose="02000000000000000000" pitchFamily="2" charset="0"/>
                <a:cs typeface="NikoshBAN" panose="02000000000000000000" pitchFamily="2" charset="0"/>
              </a:rPr>
              <a:t>প্রতিষ্ঠিত</a:t>
            </a:r>
            <a:r>
              <a:rPr lang="en-US" sz="5400" dirty="0" smtClean="0">
                <a:solidFill>
                  <a:srgbClr val="FFFF00"/>
                </a:solidFill>
                <a:latin typeface="NikoshBAN" panose="02000000000000000000" pitchFamily="2" charset="0"/>
                <a:cs typeface="NikoshBAN" panose="02000000000000000000" pitchFamily="2" charset="0"/>
              </a:rPr>
              <a:t> </a:t>
            </a:r>
            <a:r>
              <a:rPr lang="en-US" sz="5400" dirty="0" err="1" smtClean="0">
                <a:solidFill>
                  <a:srgbClr val="FFFF00"/>
                </a:solidFill>
                <a:latin typeface="NikoshBAN" panose="02000000000000000000" pitchFamily="2" charset="0"/>
                <a:cs typeface="NikoshBAN" panose="02000000000000000000" pitchFamily="2" charset="0"/>
              </a:rPr>
              <a:t>হয়</a:t>
            </a:r>
            <a:r>
              <a:rPr lang="en-US" sz="5400" dirty="0" smtClean="0">
                <a:solidFill>
                  <a:srgbClr val="FFFF00"/>
                </a:solidFill>
                <a:latin typeface="NikoshBAN" panose="02000000000000000000" pitchFamily="2" charset="0"/>
                <a:cs typeface="NikoshBAN" panose="02000000000000000000" pitchFamily="2" charset="0"/>
              </a:rPr>
              <a:t>?</a:t>
            </a:r>
            <a:endParaRPr lang="bn-BD" sz="54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297152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576" y="2438400"/>
            <a:ext cx="8799665" cy="1676400"/>
          </a:xfrm>
          <a:prstGeom prst="rect">
            <a:avLst/>
          </a:prstGeom>
          <a:solidFill>
            <a:srgbClr val="00206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60816" y="2400300"/>
            <a:ext cx="8763000" cy="1752600"/>
          </a:xfrm>
          <a:prstGeom prst="ellipse">
            <a:avLst/>
          </a:prstGeom>
          <a:solidFill>
            <a:srgbClr val="00206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err="1" smtClean="0">
                <a:solidFill>
                  <a:srgbClr val="FFFF00"/>
                </a:solidFill>
                <a:latin typeface="NikoshBAN" panose="02000000000000000000" pitchFamily="2" charset="0"/>
                <a:cs typeface="NikoshBAN" panose="02000000000000000000" pitchFamily="2" charset="0"/>
              </a:rPr>
              <a:t>ব্রাক</a:t>
            </a:r>
            <a:r>
              <a:rPr lang="en-US" sz="8000" dirty="0" smtClean="0">
                <a:solidFill>
                  <a:srgbClr val="FFFF00"/>
                </a:solidFill>
                <a:latin typeface="NikoshBAN" panose="02000000000000000000" pitchFamily="2" charset="0"/>
                <a:cs typeface="NikoshBAN" panose="02000000000000000000" pitchFamily="2" charset="0"/>
              </a:rPr>
              <a:t> </a:t>
            </a:r>
            <a:r>
              <a:rPr lang="en-US" sz="8000" dirty="0" err="1" smtClean="0">
                <a:solidFill>
                  <a:srgbClr val="FFFF00"/>
                </a:solidFill>
                <a:latin typeface="NikoshBAN" panose="02000000000000000000" pitchFamily="2" charset="0"/>
                <a:cs typeface="NikoshBAN" panose="02000000000000000000" pitchFamily="2" charset="0"/>
              </a:rPr>
              <a:t>কি</a:t>
            </a:r>
            <a:r>
              <a:rPr lang="en-US" sz="8000" dirty="0" smtClean="0">
                <a:solidFill>
                  <a:srgbClr val="FFFF00"/>
                </a:solidFill>
                <a:latin typeface="NikoshBAN" panose="02000000000000000000" pitchFamily="2" charset="0"/>
                <a:cs typeface="NikoshBAN" panose="02000000000000000000" pitchFamily="2" charset="0"/>
              </a:rPr>
              <a:t>? </a:t>
            </a:r>
            <a:endParaRPr lang="bn-BD" sz="80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462100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ircle(in)">
                                      <p:cBhvr>
                                        <p:cTn id="1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576" y="2438400"/>
            <a:ext cx="8799665" cy="1676400"/>
          </a:xfrm>
          <a:prstGeom prst="rect">
            <a:avLst/>
          </a:prstGeom>
          <a:solidFill>
            <a:srgbClr val="00206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60816" y="2400300"/>
            <a:ext cx="8763000" cy="1752600"/>
          </a:xfrm>
          <a:prstGeom prst="ellipse">
            <a:avLst/>
          </a:prstGeom>
          <a:solidFill>
            <a:srgbClr val="00206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err="1" smtClean="0">
                <a:solidFill>
                  <a:srgbClr val="FFFF00"/>
                </a:solidFill>
                <a:latin typeface="NikoshBAN" panose="02000000000000000000" pitchFamily="2" charset="0"/>
                <a:cs typeface="NikoshBAN" panose="02000000000000000000" pitchFamily="2" charset="0"/>
              </a:rPr>
              <a:t>এনজিও</a:t>
            </a:r>
            <a:r>
              <a:rPr lang="en-US" sz="6600" dirty="0" smtClean="0">
                <a:solidFill>
                  <a:srgbClr val="FFFF00"/>
                </a:solidFill>
                <a:latin typeface="NikoshBAN" panose="02000000000000000000" pitchFamily="2" charset="0"/>
                <a:cs typeface="NikoshBAN" panose="02000000000000000000" pitchFamily="2" charset="0"/>
              </a:rPr>
              <a:t> </a:t>
            </a:r>
            <a:r>
              <a:rPr lang="en-US" sz="6600" dirty="0" err="1" smtClean="0">
                <a:solidFill>
                  <a:srgbClr val="FFFF00"/>
                </a:solidFill>
                <a:latin typeface="NikoshBAN" panose="02000000000000000000" pitchFamily="2" charset="0"/>
                <a:cs typeface="NikoshBAN" panose="02000000000000000000" pitchFamily="2" charset="0"/>
              </a:rPr>
              <a:t>কি</a:t>
            </a:r>
            <a:r>
              <a:rPr lang="en-US" sz="6600" dirty="0" smtClean="0">
                <a:solidFill>
                  <a:srgbClr val="FFFF00"/>
                </a:solidFill>
                <a:latin typeface="NikoshBAN" panose="02000000000000000000" pitchFamily="2" charset="0"/>
                <a:cs typeface="NikoshBAN" panose="02000000000000000000" pitchFamily="2" charset="0"/>
              </a:rPr>
              <a:t>? </a:t>
            </a:r>
            <a:endParaRPr lang="bn-BD" sz="66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343612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ircle(in)">
                                      <p:cBhvr>
                                        <p:cTn id="1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C000"/>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447800" y="304800"/>
            <a:ext cx="6477000" cy="1447800"/>
          </a:xfrm>
          <a:prstGeom prst="ellipse">
            <a:avLst/>
          </a:prstGeom>
          <a:solidFill>
            <a:srgbClr val="7030A0"/>
          </a:solid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9600" dirty="0" smtClean="0">
                <a:solidFill>
                  <a:srgbClr val="FFFF00"/>
                </a:solidFill>
                <a:latin typeface="NikoshBAN" pitchFamily="2" charset="0"/>
                <a:cs typeface="NikoshBAN" pitchFamily="2" charset="0"/>
              </a:rPr>
              <a:t>দলীয় কাজ</a:t>
            </a:r>
            <a:endParaRPr lang="en-US" sz="9600" dirty="0">
              <a:solidFill>
                <a:srgbClr val="FFFF00"/>
              </a:solidFill>
              <a:latin typeface="NikoshBAN" pitchFamily="2" charset="0"/>
              <a:cs typeface="NikoshBAN" pitchFamily="2" charset="0"/>
            </a:endParaRPr>
          </a:p>
        </p:txBody>
      </p:sp>
      <p:sp>
        <p:nvSpPr>
          <p:cNvPr id="4" name="Rounded Rectangle 3"/>
          <p:cNvSpPr/>
          <p:nvPr/>
        </p:nvSpPr>
        <p:spPr>
          <a:xfrm>
            <a:off x="457200" y="1905000"/>
            <a:ext cx="8229600" cy="4495800"/>
          </a:xfrm>
          <a:prstGeom prst="roundRect">
            <a:avLst/>
          </a:prstGeom>
          <a:solidFill>
            <a:srgbClr val="002060"/>
          </a:solid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4000" dirty="0" smtClean="0">
                <a:solidFill>
                  <a:srgbClr val="FFFF00"/>
                </a:solidFill>
                <a:latin typeface="NikoshBAN" panose="02000000000000000000" pitchFamily="2" charset="0"/>
                <a:cs typeface="NikoshBAN" panose="02000000000000000000" pitchFamily="2" charset="0"/>
              </a:rPr>
              <a:t>বাংলাদেশে কি কি</a:t>
            </a:r>
            <a:r>
              <a:rPr lang="en-US" sz="4000" dirty="0" smtClean="0">
                <a:solidFill>
                  <a:srgbClr val="FFFF00"/>
                </a:solidFill>
                <a:latin typeface="NikoshBAN" panose="02000000000000000000" pitchFamily="2" charset="0"/>
                <a:cs typeface="NikoshBAN" panose="02000000000000000000" pitchFamily="2" charset="0"/>
              </a:rPr>
              <a:t> </a:t>
            </a:r>
            <a:r>
              <a:rPr lang="en-US" sz="4000" dirty="0" err="1" smtClean="0">
                <a:solidFill>
                  <a:srgbClr val="FFFF00"/>
                </a:solidFill>
                <a:latin typeface="NikoshBAN" panose="02000000000000000000" pitchFamily="2" charset="0"/>
                <a:cs typeface="NikoshBAN" panose="02000000000000000000" pitchFamily="2" charset="0"/>
              </a:rPr>
              <a:t>এনজিও</a:t>
            </a:r>
            <a:r>
              <a:rPr lang="bn-IN" sz="4000" dirty="0" smtClean="0">
                <a:solidFill>
                  <a:srgbClr val="FFFF00"/>
                </a:solidFill>
                <a:latin typeface="NikoshBAN" panose="02000000000000000000" pitchFamily="2" charset="0"/>
                <a:cs typeface="NikoshBAN" panose="02000000000000000000" pitchFamily="2" charset="0"/>
              </a:rPr>
              <a:t> প্রতিষ্ঠান দেখা যায় তার একটা তালিকা তৈরি কর। </a:t>
            </a:r>
            <a:endParaRPr lang="bn-BD" sz="4000" dirty="0" smtClean="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579976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circle(in)">
                                      <p:cBhvr>
                                        <p:cTn id="2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C000"/>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447800" y="152400"/>
            <a:ext cx="6477000" cy="1066800"/>
          </a:xfrm>
          <a:prstGeom prst="ellipse">
            <a:avLst/>
          </a:prstGeom>
          <a:solidFill>
            <a:srgbClr val="7030A0"/>
          </a:solid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dirty="0">
                <a:solidFill>
                  <a:srgbClr val="FFFF00"/>
                </a:solidFill>
                <a:latin typeface="NikoshBAN" pitchFamily="2" charset="0"/>
                <a:cs typeface="NikoshBAN" pitchFamily="2" charset="0"/>
              </a:rPr>
              <a:t>বাড়ির কাজ</a:t>
            </a:r>
            <a:endParaRPr lang="en-US" sz="6600" dirty="0">
              <a:solidFill>
                <a:srgbClr val="FFFF00"/>
              </a:solidFill>
              <a:latin typeface="NikoshBAN" pitchFamily="2" charset="0"/>
              <a:cs typeface="NikoshBAN" pitchFamily="2" charset="0"/>
            </a:endParaRPr>
          </a:p>
        </p:txBody>
      </p:sp>
      <p:sp>
        <p:nvSpPr>
          <p:cNvPr id="4" name="Rectangle 3"/>
          <p:cNvSpPr/>
          <p:nvPr/>
        </p:nvSpPr>
        <p:spPr>
          <a:xfrm>
            <a:off x="76200" y="1430594"/>
            <a:ext cx="9067800" cy="5427406"/>
          </a:xfrm>
          <a:prstGeom prst="rect">
            <a:avLst/>
          </a:prstGeom>
          <a:solidFill>
            <a:srgbClr val="002060"/>
          </a:solid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4000" dirty="0" smtClean="0">
                <a:solidFill>
                  <a:srgbClr val="FFFF00"/>
                </a:solidFill>
                <a:latin typeface="NikoshBAN" pitchFamily="2" charset="0"/>
                <a:cs typeface="NikoshBAN" pitchFamily="2" charset="0"/>
              </a:rPr>
              <a:t>গ্রামের দুস্থ মহিলারা সমিতি গঠন করে আয় বর্ধমানমূলক কাজের জন্য সরকার অনুমোদিত বিদেশি সাহায্য নির্ভর প্রতিষ্ঠান থেকে ঋণ গ্রহণ করে। সমিতির সদস্যগণ নির্ধিষ্ট হারে চাঁদা দিয়ে সঞ্চয় তহবিল গঠন করে। এরকম প্রতিষ্ঠানের মতো অনেক প্রতিষ্ঠানের মাধ্যমে</a:t>
            </a:r>
            <a:r>
              <a:rPr lang="en-US" sz="4000" dirty="0" smtClean="0">
                <a:solidFill>
                  <a:srgbClr val="FFFF00"/>
                </a:solidFill>
                <a:latin typeface="NikoshBAN" pitchFamily="2" charset="0"/>
                <a:cs typeface="NikoshBAN" pitchFamily="2" charset="0"/>
              </a:rPr>
              <a:t> “A”</a:t>
            </a:r>
            <a:r>
              <a:rPr lang="bn-IN" sz="4000" dirty="0" smtClean="0">
                <a:solidFill>
                  <a:srgbClr val="FFFF00"/>
                </a:solidFill>
                <a:latin typeface="NikoshBAN" pitchFamily="2" charset="0"/>
                <a:cs typeface="NikoshBAN" pitchFamily="2" charset="0"/>
              </a:rPr>
              <a:t> দেশের অনেক এলাকার জনগণ শিক্ষা, জনস্বাস্থ্য, সামাজিক উন্নয়নসহ অন্যান্য কার্যক্রমের সাথে সম্পৃক্ত হয়ে সচেতন হচ্ছে এবং নিজেদের উন্নয়নে সচেষ্ট হচ্ছে।</a:t>
            </a:r>
            <a:endParaRPr lang="en-US" sz="4000"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12804545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circle(in)">
                                      <p:cBhvr>
                                        <p:cTn id="2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C000"/>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762000" y="152400"/>
            <a:ext cx="7620000" cy="762000"/>
          </a:xfrm>
          <a:prstGeom prst="ellipse">
            <a:avLst/>
          </a:prstGeom>
          <a:solidFill>
            <a:srgbClr val="00206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800" dirty="0" smtClean="0">
                <a:solidFill>
                  <a:srgbClr val="FFFF00"/>
                </a:solidFill>
                <a:latin typeface="NikoshBAN" pitchFamily="2" charset="0"/>
                <a:cs typeface="NikoshBAN" pitchFamily="2" charset="0"/>
              </a:rPr>
              <a:t>প্রশ্ন</a:t>
            </a:r>
            <a:endParaRPr lang="en-US" sz="8800" dirty="0">
              <a:solidFill>
                <a:srgbClr val="FFFF00"/>
              </a:solidFill>
              <a:latin typeface="NikoshBAN" pitchFamily="2" charset="0"/>
              <a:cs typeface="NikoshBAN" pitchFamily="2" charset="0"/>
            </a:endParaRPr>
          </a:p>
        </p:txBody>
      </p:sp>
      <p:sp>
        <p:nvSpPr>
          <p:cNvPr id="4" name="Rectangle 3"/>
          <p:cNvSpPr/>
          <p:nvPr/>
        </p:nvSpPr>
        <p:spPr>
          <a:xfrm>
            <a:off x="0" y="914400"/>
            <a:ext cx="9144000" cy="5867400"/>
          </a:xfrm>
          <a:prstGeom prst="rect">
            <a:avLst/>
          </a:prstGeom>
          <a:solidFill>
            <a:srgbClr val="00206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4800" dirty="0" smtClean="0">
                <a:solidFill>
                  <a:srgbClr val="FFFF00"/>
                </a:solidFill>
                <a:latin typeface="NikoshBAN" panose="02000000000000000000" pitchFamily="2" charset="0"/>
                <a:cs typeface="NikoshBAN" panose="02000000000000000000" pitchFamily="2" charset="0"/>
              </a:rPr>
              <a:t>ক.</a:t>
            </a:r>
            <a:r>
              <a:rPr lang="en-US" sz="4800" dirty="0" smtClean="0">
                <a:solidFill>
                  <a:srgbClr val="FFFF00"/>
                </a:solidFill>
                <a:latin typeface="NikoshBAN" panose="02000000000000000000" pitchFamily="2" charset="0"/>
                <a:cs typeface="NikoshBAN" panose="02000000000000000000" pitchFamily="2" charset="0"/>
              </a:rPr>
              <a:t>NGO </a:t>
            </a:r>
            <a:r>
              <a:rPr lang="bn-IN" sz="4800" dirty="0" smtClean="0">
                <a:solidFill>
                  <a:srgbClr val="FFFF00"/>
                </a:solidFill>
                <a:latin typeface="NikoshBAN" panose="02000000000000000000" pitchFamily="2" charset="0"/>
                <a:cs typeface="NikoshBAN" panose="02000000000000000000" pitchFamily="2" charset="0"/>
              </a:rPr>
              <a:t>কি? </a:t>
            </a:r>
          </a:p>
          <a:p>
            <a:r>
              <a:rPr lang="en-US" sz="4800" dirty="0" err="1" smtClean="0">
                <a:solidFill>
                  <a:srgbClr val="FFFF00"/>
                </a:solidFill>
                <a:latin typeface="NikoshBAN" panose="02000000000000000000" pitchFamily="2" charset="0"/>
                <a:cs typeface="NikoshBAN" panose="02000000000000000000" pitchFamily="2" charset="0"/>
              </a:rPr>
              <a:t>খ.সংগঠককে</a:t>
            </a:r>
            <a:r>
              <a:rPr lang="en-US" sz="4800" dirty="0" smtClean="0">
                <a:solidFill>
                  <a:srgbClr val="FFFF00"/>
                </a:solidFill>
                <a:latin typeface="NikoshBAN" panose="02000000000000000000" pitchFamily="2" charset="0"/>
                <a:cs typeface="NikoshBAN" panose="02000000000000000000" pitchFamily="2" charset="0"/>
              </a:rPr>
              <a:t> </a:t>
            </a:r>
            <a:r>
              <a:rPr lang="en-US" sz="4800" dirty="0" err="1" smtClean="0">
                <a:solidFill>
                  <a:srgbClr val="FFFF00"/>
                </a:solidFill>
                <a:latin typeface="NikoshBAN" panose="02000000000000000000" pitchFamily="2" charset="0"/>
                <a:cs typeface="NikoshBAN" panose="02000000000000000000" pitchFamily="2" charset="0"/>
              </a:rPr>
              <a:t>কেন</a:t>
            </a:r>
            <a:r>
              <a:rPr lang="en-US" sz="4800" dirty="0" smtClean="0">
                <a:solidFill>
                  <a:srgbClr val="FFFF00"/>
                </a:solidFill>
                <a:latin typeface="NikoshBAN" panose="02000000000000000000" pitchFamily="2" charset="0"/>
                <a:cs typeface="NikoshBAN" panose="02000000000000000000" pitchFamily="2" charset="0"/>
              </a:rPr>
              <a:t> </a:t>
            </a:r>
            <a:r>
              <a:rPr lang="en-US" sz="4800" dirty="0" err="1" smtClean="0">
                <a:solidFill>
                  <a:srgbClr val="FFFF00"/>
                </a:solidFill>
                <a:latin typeface="NikoshBAN" panose="02000000000000000000" pitchFamily="2" charset="0"/>
                <a:cs typeface="NikoshBAN" panose="02000000000000000000" pitchFamily="2" charset="0"/>
              </a:rPr>
              <a:t>উৎপাদনের</a:t>
            </a:r>
            <a:r>
              <a:rPr lang="en-US" sz="4800" dirty="0" smtClean="0">
                <a:solidFill>
                  <a:srgbClr val="FFFF00"/>
                </a:solidFill>
                <a:latin typeface="NikoshBAN" panose="02000000000000000000" pitchFamily="2" charset="0"/>
                <a:cs typeface="NikoshBAN" panose="02000000000000000000" pitchFamily="2" charset="0"/>
              </a:rPr>
              <a:t> </a:t>
            </a:r>
            <a:r>
              <a:rPr lang="en-US" sz="4800" dirty="0" err="1" smtClean="0">
                <a:solidFill>
                  <a:srgbClr val="FFFF00"/>
                </a:solidFill>
                <a:latin typeface="NikoshBAN" panose="02000000000000000000" pitchFamily="2" charset="0"/>
                <a:cs typeface="NikoshBAN" panose="02000000000000000000" pitchFamily="2" charset="0"/>
              </a:rPr>
              <a:t>প্রধান</a:t>
            </a:r>
            <a:r>
              <a:rPr lang="en-US" sz="4800" dirty="0" smtClean="0">
                <a:solidFill>
                  <a:srgbClr val="FFFF00"/>
                </a:solidFill>
                <a:latin typeface="NikoshBAN" panose="02000000000000000000" pitchFamily="2" charset="0"/>
                <a:cs typeface="NikoshBAN" panose="02000000000000000000" pitchFamily="2" charset="0"/>
              </a:rPr>
              <a:t> </a:t>
            </a:r>
            <a:r>
              <a:rPr lang="en-US" sz="4800" dirty="0" err="1" smtClean="0">
                <a:solidFill>
                  <a:srgbClr val="FFFF00"/>
                </a:solidFill>
                <a:latin typeface="NikoshBAN" panose="02000000000000000000" pitchFamily="2" charset="0"/>
                <a:cs typeface="NikoshBAN" panose="02000000000000000000" pitchFamily="2" charset="0"/>
              </a:rPr>
              <a:t>চালিকা</a:t>
            </a:r>
            <a:r>
              <a:rPr lang="en-US" sz="4800" dirty="0" smtClean="0">
                <a:solidFill>
                  <a:srgbClr val="FFFF00"/>
                </a:solidFill>
                <a:latin typeface="NikoshBAN" panose="02000000000000000000" pitchFamily="2" charset="0"/>
                <a:cs typeface="NikoshBAN" panose="02000000000000000000" pitchFamily="2" charset="0"/>
              </a:rPr>
              <a:t> </a:t>
            </a:r>
            <a:r>
              <a:rPr lang="en-US" sz="4800" dirty="0" err="1" smtClean="0">
                <a:solidFill>
                  <a:srgbClr val="FFFF00"/>
                </a:solidFill>
                <a:latin typeface="NikoshBAN" panose="02000000000000000000" pitchFamily="2" charset="0"/>
                <a:cs typeface="NikoshBAN" panose="02000000000000000000" pitchFamily="2" charset="0"/>
              </a:rPr>
              <a:t>শক্তি</a:t>
            </a:r>
            <a:r>
              <a:rPr lang="en-US" sz="4800" dirty="0" smtClean="0">
                <a:solidFill>
                  <a:srgbClr val="FFFF00"/>
                </a:solidFill>
                <a:latin typeface="NikoshBAN" panose="02000000000000000000" pitchFamily="2" charset="0"/>
                <a:cs typeface="NikoshBAN" panose="02000000000000000000" pitchFamily="2" charset="0"/>
              </a:rPr>
              <a:t> </a:t>
            </a:r>
            <a:r>
              <a:rPr lang="en-US" sz="4800" dirty="0" err="1" smtClean="0">
                <a:solidFill>
                  <a:srgbClr val="FFFF00"/>
                </a:solidFill>
                <a:latin typeface="NikoshBAN" panose="02000000000000000000" pitchFamily="2" charset="0"/>
                <a:cs typeface="NikoshBAN" panose="02000000000000000000" pitchFamily="2" charset="0"/>
              </a:rPr>
              <a:t>বলা</a:t>
            </a:r>
            <a:r>
              <a:rPr lang="en-US" sz="4800" dirty="0" smtClean="0">
                <a:solidFill>
                  <a:srgbClr val="FFFF00"/>
                </a:solidFill>
                <a:latin typeface="NikoshBAN" panose="02000000000000000000" pitchFamily="2" charset="0"/>
                <a:cs typeface="NikoshBAN" panose="02000000000000000000" pitchFamily="2" charset="0"/>
              </a:rPr>
              <a:t> </a:t>
            </a:r>
            <a:r>
              <a:rPr lang="en-US" sz="4800" dirty="0" err="1" smtClean="0">
                <a:solidFill>
                  <a:srgbClr val="FFFF00"/>
                </a:solidFill>
                <a:latin typeface="NikoshBAN" panose="02000000000000000000" pitchFamily="2" charset="0"/>
                <a:cs typeface="NikoshBAN" panose="02000000000000000000" pitchFamily="2" charset="0"/>
              </a:rPr>
              <a:t>হয়</a:t>
            </a:r>
            <a:r>
              <a:rPr lang="bn-IN" sz="4800" dirty="0" smtClean="0">
                <a:solidFill>
                  <a:srgbClr val="FFFF00"/>
                </a:solidFill>
                <a:latin typeface="NikoshBAN" panose="02000000000000000000" pitchFamily="2" charset="0"/>
                <a:cs typeface="NikoshBAN" panose="02000000000000000000" pitchFamily="2" charset="0"/>
              </a:rPr>
              <a:t>?   </a:t>
            </a:r>
          </a:p>
          <a:p>
            <a:r>
              <a:rPr lang="bn-IN" sz="4800" dirty="0" smtClean="0">
                <a:solidFill>
                  <a:srgbClr val="FFFF00"/>
                </a:solidFill>
                <a:latin typeface="NikoshBAN" panose="02000000000000000000" pitchFamily="2" charset="0"/>
                <a:cs typeface="NikoshBAN" panose="02000000000000000000" pitchFamily="2" charset="0"/>
              </a:rPr>
              <a:t>গ.উদ্দীপকের আলোকে </a:t>
            </a:r>
            <a:r>
              <a:rPr lang="en-US" sz="4800" dirty="0" err="1" smtClean="0">
                <a:solidFill>
                  <a:srgbClr val="FFFF00"/>
                </a:solidFill>
                <a:latin typeface="NikoshBAN" panose="02000000000000000000" pitchFamily="2" charset="0"/>
                <a:cs typeface="NikoshBAN" panose="02000000000000000000" pitchFamily="2" charset="0"/>
              </a:rPr>
              <a:t>প্রতিষ্ঠানের</a:t>
            </a:r>
            <a:r>
              <a:rPr lang="en-US" sz="4800" dirty="0" smtClean="0">
                <a:solidFill>
                  <a:srgbClr val="FFFF00"/>
                </a:solidFill>
                <a:latin typeface="NikoshBAN" panose="02000000000000000000" pitchFamily="2" charset="0"/>
                <a:cs typeface="NikoshBAN" panose="02000000000000000000" pitchFamily="2" charset="0"/>
              </a:rPr>
              <a:t> </a:t>
            </a:r>
            <a:r>
              <a:rPr lang="en-US" sz="4800" dirty="0" err="1" smtClean="0">
                <a:solidFill>
                  <a:srgbClr val="FFFF00"/>
                </a:solidFill>
                <a:latin typeface="NikoshBAN" panose="02000000000000000000" pitchFamily="2" charset="0"/>
                <a:cs typeface="NikoshBAN" panose="02000000000000000000" pitchFamily="2" charset="0"/>
              </a:rPr>
              <a:t>কর্মক্ষেত্রগুলো</a:t>
            </a:r>
            <a:r>
              <a:rPr lang="en-US" sz="4800" dirty="0" smtClean="0">
                <a:solidFill>
                  <a:srgbClr val="FFFF00"/>
                </a:solidFill>
                <a:latin typeface="NikoshBAN" panose="02000000000000000000" pitchFamily="2" charset="0"/>
                <a:cs typeface="NikoshBAN" panose="02000000000000000000" pitchFamily="2" charset="0"/>
              </a:rPr>
              <a:t> </a:t>
            </a:r>
            <a:r>
              <a:rPr lang="bn-IN" sz="4800" dirty="0" smtClean="0">
                <a:solidFill>
                  <a:srgbClr val="FFFF00"/>
                </a:solidFill>
                <a:latin typeface="NikoshBAN" panose="02000000000000000000" pitchFamily="2" charset="0"/>
                <a:cs typeface="NikoshBAN" panose="02000000000000000000" pitchFamily="2" charset="0"/>
              </a:rPr>
              <a:t>ব্যাখ্যা কর? </a:t>
            </a:r>
            <a:endParaRPr lang="bn-IN" sz="4800" dirty="0">
              <a:solidFill>
                <a:srgbClr val="FFFF00"/>
              </a:solidFill>
              <a:latin typeface="NikoshBAN" panose="02000000000000000000" pitchFamily="2" charset="0"/>
              <a:cs typeface="NikoshBAN" panose="02000000000000000000" pitchFamily="2" charset="0"/>
            </a:endParaRPr>
          </a:p>
          <a:p>
            <a:r>
              <a:rPr lang="en-US" sz="4800" dirty="0" err="1" smtClean="0">
                <a:solidFill>
                  <a:srgbClr val="FFFF00"/>
                </a:solidFill>
                <a:latin typeface="NikoshBAN" panose="02000000000000000000" pitchFamily="2" charset="0"/>
                <a:cs typeface="NikoshBAN" panose="02000000000000000000" pitchFamily="2" charset="0"/>
              </a:rPr>
              <a:t>ঘ.বাংলাদেশে</a:t>
            </a:r>
            <a:r>
              <a:rPr lang="en-US" sz="4800" dirty="0" smtClean="0">
                <a:solidFill>
                  <a:srgbClr val="FFFF00"/>
                </a:solidFill>
                <a:latin typeface="NikoshBAN" panose="02000000000000000000" pitchFamily="2" charset="0"/>
                <a:cs typeface="NikoshBAN" panose="02000000000000000000" pitchFamily="2" charset="0"/>
              </a:rPr>
              <a:t> </a:t>
            </a:r>
            <a:r>
              <a:rPr lang="en-US" sz="4800" dirty="0" err="1" smtClean="0">
                <a:solidFill>
                  <a:srgbClr val="FFFF00"/>
                </a:solidFill>
                <a:latin typeface="NikoshBAN" panose="02000000000000000000" pitchFamily="2" charset="0"/>
                <a:cs typeface="NikoshBAN" panose="02000000000000000000" pitchFamily="2" charset="0"/>
              </a:rPr>
              <a:t>দারিদ্র্য</a:t>
            </a:r>
            <a:r>
              <a:rPr lang="en-US" sz="4800" dirty="0" smtClean="0">
                <a:solidFill>
                  <a:srgbClr val="FFFF00"/>
                </a:solidFill>
                <a:latin typeface="NikoshBAN" panose="02000000000000000000" pitchFamily="2" charset="0"/>
                <a:cs typeface="NikoshBAN" panose="02000000000000000000" pitchFamily="2" charset="0"/>
              </a:rPr>
              <a:t> </a:t>
            </a:r>
            <a:r>
              <a:rPr lang="en-US" sz="4800" dirty="0" err="1" smtClean="0">
                <a:solidFill>
                  <a:srgbClr val="FFFF00"/>
                </a:solidFill>
                <a:latin typeface="NikoshBAN" panose="02000000000000000000" pitchFamily="2" charset="0"/>
                <a:cs typeface="NikoshBAN" panose="02000000000000000000" pitchFamily="2" charset="0"/>
              </a:rPr>
              <a:t>বিমোচনে</a:t>
            </a:r>
            <a:r>
              <a:rPr lang="en-US" sz="4800" dirty="0" smtClean="0">
                <a:solidFill>
                  <a:srgbClr val="FFFF00"/>
                </a:solidFill>
                <a:latin typeface="NikoshBAN" panose="02000000000000000000" pitchFamily="2" charset="0"/>
                <a:cs typeface="NikoshBAN" panose="02000000000000000000" pitchFamily="2" charset="0"/>
              </a:rPr>
              <a:t> ও </a:t>
            </a:r>
            <a:r>
              <a:rPr lang="en-US" sz="4800" dirty="0" err="1" smtClean="0">
                <a:solidFill>
                  <a:srgbClr val="FFFF00"/>
                </a:solidFill>
                <a:latin typeface="NikoshBAN" panose="02000000000000000000" pitchFamily="2" charset="0"/>
                <a:cs typeface="NikoshBAN" panose="02000000000000000000" pitchFamily="2" charset="0"/>
              </a:rPr>
              <a:t>কর্মসংস্থান</a:t>
            </a:r>
            <a:r>
              <a:rPr lang="en-US" sz="4800" dirty="0" smtClean="0">
                <a:solidFill>
                  <a:srgbClr val="FFFF00"/>
                </a:solidFill>
                <a:latin typeface="NikoshBAN" panose="02000000000000000000" pitchFamily="2" charset="0"/>
                <a:cs typeface="NikoshBAN" panose="02000000000000000000" pitchFamily="2" charset="0"/>
              </a:rPr>
              <a:t> </a:t>
            </a:r>
            <a:r>
              <a:rPr lang="en-US" sz="4800" dirty="0" err="1" smtClean="0">
                <a:solidFill>
                  <a:srgbClr val="FFFF00"/>
                </a:solidFill>
                <a:latin typeface="NikoshBAN" panose="02000000000000000000" pitchFamily="2" charset="0"/>
                <a:cs typeface="NikoshBAN" panose="02000000000000000000" pitchFamily="2" charset="0"/>
              </a:rPr>
              <a:t>সৃষ্টিতে</a:t>
            </a:r>
            <a:r>
              <a:rPr lang="en-US" sz="4800" dirty="0" smtClean="0">
                <a:solidFill>
                  <a:srgbClr val="FFFF00"/>
                </a:solidFill>
                <a:latin typeface="NikoshBAN" panose="02000000000000000000" pitchFamily="2" charset="0"/>
                <a:cs typeface="NikoshBAN" panose="02000000000000000000" pitchFamily="2" charset="0"/>
              </a:rPr>
              <a:t> </a:t>
            </a:r>
            <a:r>
              <a:rPr lang="en-US" sz="4800" dirty="0" err="1" smtClean="0">
                <a:solidFill>
                  <a:srgbClr val="FFFF00"/>
                </a:solidFill>
                <a:latin typeface="NikoshBAN" panose="02000000000000000000" pitchFamily="2" charset="0"/>
                <a:cs typeface="NikoshBAN" panose="02000000000000000000" pitchFamily="2" charset="0"/>
              </a:rPr>
              <a:t>উদ্দিপকে</a:t>
            </a:r>
            <a:r>
              <a:rPr lang="en-US" sz="4800" dirty="0" smtClean="0">
                <a:solidFill>
                  <a:srgbClr val="FFFF00"/>
                </a:solidFill>
                <a:latin typeface="NikoshBAN" panose="02000000000000000000" pitchFamily="2" charset="0"/>
                <a:cs typeface="NikoshBAN" panose="02000000000000000000" pitchFamily="2" charset="0"/>
              </a:rPr>
              <a:t> </a:t>
            </a:r>
            <a:r>
              <a:rPr lang="en-US" sz="4800" dirty="0" err="1" smtClean="0">
                <a:solidFill>
                  <a:srgbClr val="FFFF00"/>
                </a:solidFill>
                <a:latin typeface="NikoshBAN" panose="02000000000000000000" pitchFamily="2" charset="0"/>
                <a:cs typeface="NikoshBAN" panose="02000000000000000000" pitchFamily="2" charset="0"/>
              </a:rPr>
              <a:t>উল্লিখিত</a:t>
            </a:r>
            <a:r>
              <a:rPr lang="en-US" sz="4800" dirty="0" smtClean="0">
                <a:solidFill>
                  <a:srgbClr val="FFFF00"/>
                </a:solidFill>
                <a:latin typeface="NikoshBAN" panose="02000000000000000000" pitchFamily="2" charset="0"/>
                <a:cs typeface="NikoshBAN" panose="02000000000000000000" pitchFamily="2" charset="0"/>
              </a:rPr>
              <a:t> </a:t>
            </a:r>
            <a:r>
              <a:rPr lang="en-US" sz="4800" dirty="0" err="1" smtClean="0">
                <a:solidFill>
                  <a:srgbClr val="FFFF00"/>
                </a:solidFill>
                <a:latin typeface="NikoshBAN" panose="02000000000000000000" pitchFamily="2" charset="0"/>
                <a:cs typeface="NikoshBAN" panose="02000000000000000000" pitchFamily="2" charset="0"/>
              </a:rPr>
              <a:t>প্রতিষ্ঠানসমূহ</a:t>
            </a:r>
            <a:r>
              <a:rPr lang="en-US" sz="4800" dirty="0" smtClean="0">
                <a:solidFill>
                  <a:srgbClr val="FFFF00"/>
                </a:solidFill>
                <a:latin typeface="NikoshBAN" panose="02000000000000000000" pitchFamily="2" charset="0"/>
                <a:cs typeface="NikoshBAN" panose="02000000000000000000" pitchFamily="2" charset="0"/>
              </a:rPr>
              <a:t> </a:t>
            </a:r>
            <a:r>
              <a:rPr lang="en-US" sz="4800" dirty="0" err="1" smtClean="0">
                <a:solidFill>
                  <a:srgbClr val="FFFF00"/>
                </a:solidFill>
                <a:latin typeface="NikoshBAN" panose="02000000000000000000" pitchFamily="2" charset="0"/>
                <a:cs typeface="NikoshBAN" panose="02000000000000000000" pitchFamily="2" charset="0"/>
              </a:rPr>
              <a:t>বিশ্লেষণ</a:t>
            </a:r>
            <a:r>
              <a:rPr lang="en-US" sz="4800" dirty="0" smtClean="0">
                <a:solidFill>
                  <a:srgbClr val="FFFF00"/>
                </a:solidFill>
                <a:latin typeface="NikoshBAN" panose="02000000000000000000" pitchFamily="2" charset="0"/>
                <a:cs typeface="NikoshBAN" panose="02000000000000000000" pitchFamily="2" charset="0"/>
              </a:rPr>
              <a:t> </a:t>
            </a:r>
            <a:r>
              <a:rPr lang="en-US" sz="4800" dirty="0" err="1" smtClean="0">
                <a:solidFill>
                  <a:srgbClr val="FFFF00"/>
                </a:solidFill>
                <a:latin typeface="NikoshBAN" panose="02000000000000000000" pitchFamily="2" charset="0"/>
                <a:cs typeface="NikoshBAN" panose="02000000000000000000" pitchFamily="2" charset="0"/>
              </a:rPr>
              <a:t>কর</a:t>
            </a:r>
            <a:r>
              <a:rPr lang="en-US" sz="4800" dirty="0" smtClean="0">
                <a:solidFill>
                  <a:srgbClr val="FFFF00"/>
                </a:solidFill>
                <a:latin typeface="NikoshBAN" panose="02000000000000000000" pitchFamily="2" charset="0"/>
                <a:cs typeface="NikoshBAN" panose="02000000000000000000" pitchFamily="2" charset="0"/>
              </a:rPr>
              <a:t>।</a:t>
            </a:r>
            <a:endParaRPr lang="bn-IN" sz="4800" dirty="0" smtClean="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878699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circle(in)">
                                      <p:cBhvr>
                                        <p:cTn id="27" dur="20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circle(in)">
                                      <p:cBhvr>
                                        <p:cTn id="32" dur="20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circle(in)">
                                      <p:cBhvr>
                                        <p:cTn id="37" dur="20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circle(in)">
                                      <p:cBhvr>
                                        <p:cTn id="4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solidFill>
                  <a:srgbClr val="FFFF00"/>
                </a:solidFill>
              </a:rPr>
              <a:t> </a:t>
            </a:r>
            <a:endParaRPr lang="en-US" dirty="0">
              <a:solidFill>
                <a:srgbClr val="FFFF00"/>
              </a:solidFill>
            </a:endParaRPr>
          </a:p>
        </p:txBody>
      </p:sp>
      <p:sp>
        <p:nvSpPr>
          <p:cNvPr id="3" name="Rectangle 2"/>
          <p:cNvSpPr/>
          <p:nvPr/>
        </p:nvSpPr>
        <p:spPr>
          <a:xfrm>
            <a:off x="190500" y="152400"/>
            <a:ext cx="8763000" cy="1524000"/>
          </a:xfrm>
          <a:prstGeom prst="rect">
            <a:avLst/>
          </a:prstGeom>
          <a:solidFill>
            <a:schemeClr val="accent2">
              <a:lumMod val="40000"/>
              <a:lumOff val="60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solidFill>
                <a:srgbClr val="FFFF00"/>
              </a:solidFill>
            </a:endParaRPr>
          </a:p>
        </p:txBody>
      </p:sp>
      <p:sp>
        <p:nvSpPr>
          <p:cNvPr id="4" name="Rectangle 3"/>
          <p:cNvSpPr/>
          <p:nvPr/>
        </p:nvSpPr>
        <p:spPr>
          <a:xfrm>
            <a:off x="1676400" y="152400"/>
            <a:ext cx="5943600" cy="1524000"/>
          </a:xfrm>
          <a:prstGeom prst="rect">
            <a:avLst/>
          </a:prstGeom>
          <a:solidFill>
            <a:srgbClr val="00206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err="1" smtClean="0">
                <a:solidFill>
                  <a:srgbClr val="FFFF00"/>
                </a:solidFill>
                <a:latin typeface="NikoshBAN" pitchFamily="2" charset="0"/>
                <a:cs typeface="NikoshBAN" pitchFamily="2" charset="0"/>
              </a:rPr>
              <a:t>আগামী</a:t>
            </a:r>
            <a:r>
              <a:rPr lang="en-US" sz="8000" dirty="0" smtClean="0">
                <a:solidFill>
                  <a:srgbClr val="FFFF00"/>
                </a:solidFill>
                <a:latin typeface="NikoshBAN" pitchFamily="2" charset="0"/>
                <a:cs typeface="NikoshBAN" pitchFamily="2" charset="0"/>
              </a:rPr>
              <a:t> </a:t>
            </a:r>
            <a:r>
              <a:rPr lang="en-US" sz="8000" dirty="0" err="1" smtClean="0">
                <a:solidFill>
                  <a:srgbClr val="FFFF00"/>
                </a:solidFill>
                <a:latin typeface="NikoshBAN" pitchFamily="2" charset="0"/>
                <a:cs typeface="NikoshBAN" pitchFamily="2" charset="0"/>
              </a:rPr>
              <a:t>পাঠ</a:t>
            </a:r>
            <a:endParaRPr lang="en-US" sz="8000" dirty="0">
              <a:solidFill>
                <a:srgbClr val="FFFF00"/>
              </a:solidFill>
              <a:latin typeface="NikoshBAN" pitchFamily="2" charset="0"/>
              <a:cs typeface="NikoshBAN" pitchFamily="2" charset="0"/>
            </a:endParaRPr>
          </a:p>
        </p:txBody>
      </p:sp>
      <p:sp>
        <p:nvSpPr>
          <p:cNvPr id="5" name="Rounded Rectangle 4"/>
          <p:cNvSpPr/>
          <p:nvPr/>
        </p:nvSpPr>
        <p:spPr>
          <a:xfrm>
            <a:off x="-4997" y="1866900"/>
            <a:ext cx="9144000" cy="876300"/>
          </a:xfrm>
          <a:prstGeom prst="roundRect">
            <a:avLst/>
          </a:prstGeom>
          <a:solidFill>
            <a:srgbClr val="00206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v"/>
            </a:pPr>
            <a:r>
              <a:rPr lang="bn-IN" sz="4800" dirty="0">
                <a:solidFill>
                  <a:srgbClr val="FFFF00"/>
                </a:solidFill>
                <a:latin typeface="NikoshBAN" pitchFamily="2" charset="0"/>
                <a:cs typeface="NikoshBAN" pitchFamily="2" charset="0"/>
              </a:rPr>
              <a:t>খাজনার ধারণা ব্যাখ্যা করতে পারবে</a:t>
            </a:r>
            <a:r>
              <a:rPr lang="en-US" sz="4800" dirty="0" smtClean="0">
                <a:solidFill>
                  <a:srgbClr val="FFFF00"/>
                </a:solidFill>
                <a:latin typeface="NikoshBAN" pitchFamily="2" charset="0"/>
                <a:cs typeface="NikoshBAN" pitchFamily="2" charset="0"/>
              </a:rPr>
              <a:t>;</a:t>
            </a:r>
            <a:endParaRPr lang="bn-IN" sz="4800" dirty="0">
              <a:solidFill>
                <a:srgbClr val="FFFF00"/>
              </a:solidFill>
              <a:latin typeface="NikoshBAN" pitchFamily="2" charset="0"/>
              <a:cs typeface="NikoshBAN" pitchFamily="2" charset="0"/>
            </a:endParaRPr>
          </a:p>
        </p:txBody>
      </p:sp>
      <p:sp>
        <p:nvSpPr>
          <p:cNvPr id="7" name="Rounded Rectangle 6"/>
          <p:cNvSpPr/>
          <p:nvPr/>
        </p:nvSpPr>
        <p:spPr>
          <a:xfrm>
            <a:off x="-4999" y="2971800"/>
            <a:ext cx="9139003" cy="685800"/>
          </a:xfrm>
          <a:prstGeom prst="roundRect">
            <a:avLst/>
          </a:prstGeom>
          <a:solidFill>
            <a:srgbClr val="00206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v"/>
            </a:pPr>
            <a:r>
              <a:rPr lang="bn-IN" sz="4400" dirty="0">
                <a:solidFill>
                  <a:srgbClr val="FFFF00"/>
                </a:solidFill>
                <a:latin typeface="NikoshBAN" pitchFamily="2" charset="0"/>
                <a:cs typeface="NikoshBAN" pitchFamily="2" charset="0"/>
              </a:rPr>
              <a:t>খাজনা কেন দেয়া হয় তা বিশ্লেষণ করতে পারবে</a:t>
            </a:r>
            <a:r>
              <a:rPr lang="en-US" sz="4400" dirty="0">
                <a:solidFill>
                  <a:srgbClr val="FFFF00"/>
                </a:solidFill>
                <a:latin typeface="NikoshBAN" pitchFamily="2" charset="0"/>
                <a:cs typeface="NikoshBAN" pitchFamily="2" charset="0"/>
              </a:rPr>
              <a:t>; </a:t>
            </a:r>
            <a:r>
              <a:rPr lang="bn-IN" sz="4400" dirty="0">
                <a:solidFill>
                  <a:srgbClr val="FFFF00"/>
                </a:solidFill>
                <a:latin typeface="NikoshBAN" pitchFamily="2" charset="0"/>
                <a:cs typeface="NikoshBAN" pitchFamily="2" charset="0"/>
              </a:rPr>
              <a:t> </a:t>
            </a:r>
          </a:p>
        </p:txBody>
      </p:sp>
      <p:sp>
        <p:nvSpPr>
          <p:cNvPr id="8" name="Rounded Rectangle 7"/>
          <p:cNvSpPr/>
          <p:nvPr/>
        </p:nvSpPr>
        <p:spPr>
          <a:xfrm>
            <a:off x="0" y="3810000"/>
            <a:ext cx="9113520" cy="1066800"/>
          </a:xfrm>
          <a:prstGeom prst="roundRect">
            <a:avLst/>
          </a:prstGeom>
          <a:solidFill>
            <a:srgbClr val="00206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v"/>
            </a:pPr>
            <a:r>
              <a:rPr lang="bn-IN" sz="4400" dirty="0">
                <a:solidFill>
                  <a:srgbClr val="FFFF00"/>
                </a:solidFill>
                <a:latin typeface="NikoshBAN" pitchFamily="2" charset="0"/>
                <a:cs typeface="NikoshBAN" pitchFamily="2" charset="0"/>
              </a:rPr>
              <a:t>খাজনার প্রকারভেদ বর্ননা করতে পারবে</a:t>
            </a:r>
            <a:r>
              <a:rPr lang="en-US" sz="4400" dirty="0" smtClean="0">
                <a:solidFill>
                  <a:srgbClr val="FFFF00"/>
                </a:solidFill>
                <a:latin typeface="NikoshBAN" pitchFamily="2" charset="0"/>
                <a:cs typeface="NikoshBAN" pitchFamily="2" charset="0"/>
              </a:rPr>
              <a:t>;</a:t>
            </a:r>
            <a:endParaRPr lang="bn-IN" sz="4400" dirty="0">
              <a:solidFill>
                <a:srgbClr val="FFFF00"/>
              </a:solidFill>
              <a:latin typeface="NikoshBAN" pitchFamily="2" charset="0"/>
              <a:cs typeface="NikoshBAN" pitchFamily="2" charset="0"/>
            </a:endParaRPr>
          </a:p>
        </p:txBody>
      </p:sp>
      <p:sp>
        <p:nvSpPr>
          <p:cNvPr id="9" name="Rounded Rectangle 8"/>
          <p:cNvSpPr/>
          <p:nvPr/>
        </p:nvSpPr>
        <p:spPr>
          <a:xfrm>
            <a:off x="0" y="5257800"/>
            <a:ext cx="9139003" cy="1447800"/>
          </a:xfrm>
          <a:prstGeom prst="roundRect">
            <a:avLst/>
          </a:prstGeom>
          <a:solidFill>
            <a:srgbClr val="00206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v"/>
            </a:pPr>
            <a:r>
              <a:rPr lang="bn-IN" sz="3600" dirty="0">
                <a:solidFill>
                  <a:srgbClr val="FFFF00"/>
                </a:solidFill>
                <a:latin typeface="NikoshBAN" pitchFamily="2" charset="0"/>
                <a:cs typeface="NikoshBAN" pitchFamily="2" charset="0"/>
              </a:rPr>
              <a:t>মোট খাজনা ও নীট খাজনার মধ্যে পার্থক্য </a:t>
            </a:r>
            <a:r>
              <a:rPr lang="bn-IN" sz="3600" dirty="0" smtClean="0">
                <a:solidFill>
                  <a:srgbClr val="FFFF00"/>
                </a:solidFill>
                <a:latin typeface="NikoshBAN" pitchFamily="2" charset="0"/>
                <a:cs typeface="NikoshBAN" pitchFamily="2" charset="0"/>
              </a:rPr>
              <a:t>তুলনামূলক বিশ্লেষণ </a:t>
            </a:r>
            <a:r>
              <a:rPr lang="bn-IN" sz="3600" dirty="0">
                <a:solidFill>
                  <a:srgbClr val="FFFF00"/>
                </a:solidFill>
                <a:latin typeface="NikoshBAN" pitchFamily="2" charset="0"/>
                <a:cs typeface="NikoshBAN" pitchFamily="2" charset="0"/>
              </a:rPr>
              <a:t>করতে পারবে</a:t>
            </a:r>
            <a:r>
              <a:rPr lang="en-US" sz="3600" dirty="0">
                <a:solidFill>
                  <a:srgbClr val="FFFF00"/>
                </a:solidFill>
                <a:latin typeface="NikoshBAN" pitchFamily="2" charset="0"/>
                <a:cs typeface="NikoshBAN" pitchFamily="2" charset="0"/>
              </a:rPr>
              <a:t>; </a:t>
            </a:r>
          </a:p>
        </p:txBody>
      </p:sp>
    </p:spTree>
    <p:extLst>
      <p:ext uri="{BB962C8B-B14F-4D97-AF65-F5344CB8AC3E}">
        <p14:creationId xmlns:p14="http://schemas.microsoft.com/office/powerpoint/2010/main" val="92840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circle(in)">
                                      <p:cBhvr>
                                        <p:cTn id="22" dur="20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circle(in)">
                                      <p:cBhvr>
                                        <p:cTn id="32" dur="20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ircle(in)">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circle(in)">
                                      <p:cBhvr>
                                        <p:cTn id="42" dur="20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circle(in)">
                                      <p:cBhvr>
                                        <p:cTn id="47" dur="20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8">
                                            <p:txEl>
                                              <p:pRg st="0" end="0"/>
                                            </p:txEl>
                                          </p:spTgt>
                                        </p:tgtEl>
                                        <p:attrNameLst>
                                          <p:attrName>style.visibility</p:attrName>
                                        </p:attrNameLst>
                                      </p:cBhvr>
                                      <p:to>
                                        <p:strVal val="visible"/>
                                      </p:to>
                                    </p:set>
                                    <p:animEffect transition="in" filter="circle(in)">
                                      <p:cBhvr>
                                        <p:cTn id="52" dur="2000"/>
                                        <p:tgtEl>
                                          <p:spTgt spid="8">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circle(in)">
                                      <p:cBhvr>
                                        <p:cTn id="57" dur="20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9">
                                            <p:txEl>
                                              <p:pRg st="0" end="0"/>
                                            </p:txEl>
                                          </p:spTgt>
                                        </p:tgtEl>
                                        <p:attrNameLst>
                                          <p:attrName>style.visibility</p:attrName>
                                        </p:attrNameLst>
                                      </p:cBhvr>
                                      <p:to>
                                        <p:strVal val="visible"/>
                                      </p:to>
                                    </p:set>
                                    <p:animEffect transition="in" filter="circle(in)">
                                      <p:cBhvr>
                                        <p:cTn id="62"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2705725"/>
            <a:ext cx="9144000" cy="1446550"/>
          </a:xfrm>
          <a:prstGeom prst="rect">
            <a:avLst/>
          </a:prstGeom>
          <a:solidFill>
            <a:srgbClr val="002060"/>
          </a:solidFill>
          <a:ln w="76200">
            <a:solidFill>
              <a:srgbClr val="FFFF00"/>
            </a:solidFill>
          </a:ln>
        </p:spPr>
        <p:txBody>
          <a:bodyPr wrap="square" rtlCol="0">
            <a:spAutoFit/>
          </a:bodyPr>
          <a:lstStyle/>
          <a:p>
            <a:pPr algn="ctr"/>
            <a:r>
              <a:rPr lang="en-US" sz="8800" dirty="0" err="1"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NikoshBAN" pitchFamily="2" charset="0"/>
                <a:cs typeface="NikoshBAN" pitchFamily="2" charset="0"/>
              </a:rPr>
              <a:t>নিচের</a:t>
            </a:r>
            <a:r>
              <a:rPr lang="en-US" sz="8800" dirty="0"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NikoshBAN" pitchFamily="2" charset="0"/>
                <a:cs typeface="NikoshBAN" pitchFamily="2" charset="0"/>
              </a:rPr>
              <a:t> </a:t>
            </a:r>
            <a:r>
              <a:rPr lang="en-US" sz="8800" dirty="0" err="1"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NikoshBAN" pitchFamily="2" charset="0"/>
                <a:cs typeface="NikoshBAN" pitchFamily="2" charset="0"/>
              </a:rPr>
              <a:t>চিত্রগুলো</a:t>
            </a:r>
            <a:r>
              <a:rPr lang="bn-IN" sz="8800" dirty="0"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NikoshBAN" pitchFamily="2" charset="0"/>
                <a:cs typeface="NikoshBAN" pitchFamily="2" charset="0"/>
              </a:rPr>
              <a:t> </a:t>
            </a:r>
            <a:r>
              <a:rPr lang="en-US" sz="8800" dirty="0" err="1"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NikoshBAN" pitchFamily="2" charset="0"/>
                <a:cs typeface="NikoshBAN" pitchFamily="2" charset="0"/>
              </a:rPr>
              <a:t>লক্ষ্য</a:t>
            </a:r>
            <a:r>
              <a:rPr lang="en-US" sz="8800" dirty="0"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NikoshBAN" pitchFamily="2" charset="0"/>
                <a:cs typeface="NikoshBAN" pitchFamily="2" charset="0"/>
              </a:rPr>
              <a:t> </a:t>
            </a:r>
            <a:r>
              <a:rPr lang="en-US" sz="8800" dirty="0" err="1"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NikoshBAN" pitchFamily="2" charset="0"/>
                <a:cs typeface="NikoshBAN" pitchFamily="2" charset="0"/>
              </a:rPr>
              <a:t>কর</a:t>
            </a:r>
            <a:r>
              <a:rPr lang="en-US" sz="8800" dirty="0" smtClean="0">
                <a:ln w="18415" cmpd="sng">
                  <a:solidFill>
                    <a:srgbClr val="FFFFFF"/>
                  </a:solidFill>
                  <a:prstDash val="solid"/>
                </a:ln>
                <a:solidFill>
                  <a:srgbClr val="0070C0"/>
                </a:solidFill>
                <a:effectLst>
                  <a:outerShdw blurRad="63500" dir="3600000" algn="tl" rotWithShape="0">
                    <a:srgbClr val="000000">
                      <a:alpha val="70000"/>
                    </a:srgbClr>
                  </a:outerShdw>
                </a:effectLst>
                <a:latin typeface="NikoshBAN" pitchFamily="2" charset="0"/>
                <a:cs typeface="NikoshBAN" pitchFamily="2" charset="0"/>
              </a:rPr>
              <a:t>- </a:t>
            </a:r>
            <a:endParaRPr lang="en-US" sz="8800" dirty="0">
              <a:ln w="18415" cmpd="sng">
                <a:solidFill>
                  <a:srgbClr val="FFFFFF"/>
                </a:solidFill>
                <a:prstDash val="solid"/>
              </a:ln>
              <a:solidFill>
                <a:srgbClr val="0070C0"/>
              </a:solidFill>
              <a:effectLst>
                <a:outerShdw blurRad="63500" dir="3600000" algn="tl" rotWithShape="0">
                  <a:srgbClr val="000000">
                    <a:alpha val="7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40174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repeatCount="300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repeatCount="300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144000" cy="6858000"/>
          </a:xfrm>
          <a:prstGeom prst="rect">
            <a:avLst/>
          </a:prstGeom>
          <a:noFill/>
          <a:ln w="57150">
            <a:solidFill>
              <a:schemeClr val="tx2"/>
            </a:solidFill>
          </a:ln>
        </p:spPr>
      </p:pic>
      <p:sp>
        <p:nvSpPr>
          <p:cNvPr id="6" name="Title 1"/>
          <p:cNvSpPr txBox="1">
            <a:spLocks/>
          </p:cNvSpPr>
          <p:nvPr/>
        </p:nvSpPr>
        <p:spPr>
          <a:xfrm>
            <a:off x="2027661" y="1143000"/>
            <a:ext cx="5135139" cy="1578282"/>
          </a:xfrm>
          <a:prstGeom prst="rect">
            <a:avLst/>
          </a:prstGeom>
          <a:noFill/>
          <a:ln>
            <a:noFill/>
          </a:ln>
        </p:spPr>
        <p:txBody>
          <a:bodyPr numCol="1">
            <a:prstTxWarp prst="textDeflat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3800" b="1" u="sng" spc="50" dirty="0" err="1" smtClean="0">
                <a:ln w="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ধ</a:t>
            </a:r>
            <a:r>
              <a:rPr lang="en-US" sz="13800" b="1" u="sng" spc="50" dirty="0" err="1" smtClean="0">
                <a:ln w="0">
                  <a:solidFill>
                    <a:srgbClr val="FF0000"/>
                  </a:solidFill>
                </a:ln>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ন্য</a:t>
            </a:r>
            <a:r>
              <a:rPr lang="en-US" sz="13800" b="1" u="sng" spc="50" dirty="0" err="1" smtClean="0">
                <a:ln w="0">
                  <a:solidFill>
                    <a:srgbClr val="3366CC"/>
                  </a:solidFill>
                </a:ln>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en-US" sz="13800" b="1" u="sng" spc="50" dirty="0" err="1" smtClean="0">
                <a:ln w="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a:t>
            </a:r>
            <a:r>
              <a:rPr lang="en-US" sz="13800" b="1" u="sng" spc="50" dirty="0" smtClean="0">
                <a:ln w="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13800" b="1" u="sng" spc="50" dirty="0">
              <a:ln w="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514699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repeatCount="5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repeatCount="500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ircle(in)">
                                      <p:cBhvr>
                                        <p:cTn id="17" dur="2000"/>
                                        <p:tgtEl>
                                          <p:spTgt spid="6">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pattFill prst="pct75">
          <a:fgClr>
            <a:schemeClr val="accent1"/>
          </a:fgClr>
          <a:bgClr>
            <a:schemeClr val="accent5"/>
          </a:bgClr>
        </a:patt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t="6119" r="5163" b="15192"/>
          <a:stretch/>
        </p:blipFill>
        <p:spPr>
          <a:xfrm>
            <a:off x="152400" y="259080"/>
            <a:ext cx="2590800" cy="2941320"/>
          </a:xfrm>
          <a:prstGeom prst="rect">
            <a:avLst/>
          </a:prstGeom>
          <a:ln w="57150">
            <a:solidFill>
              <a:srgbClr val="7030A0"/>
            </a:solidFill>
          </a:ln>
        </p:spPr>
      </p:pic>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l="10968" t="4730" r="27097"/>
          <a:stretch/>
        </p:blipFill>
        <p:spPr>
          <a:xfrm>
            <a:off x="2987040" y="228600"/>
            <a:ext cx="2956560" cy="2971800"/>
          </a:xfrm>
          <a:prstGeom prst="rect">
            <a:avLst/>
          </a:prstGeom>
          <a:ln w="57150">
            <a:solidFill>
              <a:srgbClr val="7030A0"/>
            </a:solidFill>
          </a:ln>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259080"/>
            <a:ext cx="2819400" cy="2941320"/>
          </a:xfrm>
          <a:prstGeom prst="rect">
            <a:avLst/>
          </a:prstGeom>
          <a:ln w="57150">
            <a:solidFill>
              <a:srgbClr val="7030A0"/>
            </a:solidFill>
          </a:ln>
        </p:spPr>
      </p:pic>
      <p:pic>
        <p:nvPicPr>
          <p:cNvPr id="23" name="Picture 22"/>
          <p:cNvPicPr>
            <a:picLocks noChangeAspect="1"/>
          </p:cNvPicPr>
          <p:nvPr/>
        </p:nvPicPr>
        <p:blipFill rotWithShape="1">
          <a:blip r:embed="rId5">
            <a:extLst>
              <a:ext uri="{28A0092B-C50C-407E-A947-70E740481C1C}">
                <a14:useLocalDpi xmlns:a14="http://schemas.microsoft.com/office/drawing/2010/main" val="0"/>
              </a:ext>
            </a:extLst>
          </a:blip>
          <a:srcRect b="4651"/>
          <a:stretch/>
        </p:blipFill>
        <p:spPr>
          <a:xfrm>
            <a:off x="6172200" y="3429000"/>
            <a:ext cx="2819400" cy="3276600"/>
          </a:xfrm>
          <a:prstGeom prst="rect">
            <a:avLst/>
          </a:prstGeom>
          <a:ln w="57150">
            <a:solidFill>
              <a:srgbClr val="7030A0"/>
            </a:solidFill>
          </a:ln>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87040" y="3429000"/>
            <a:ext cx="2895598" cy="3276600"/>
          </a:xfrm>
          <a:prstGeom prst="rect">
            <a:avLst/>
          </a:prstGeom>
          <a:ln w="57150">
            <a:solidFill>
              <a:srgbClr val="7030A0"/>
            </a:solidFill>
          </a:ln>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7161" y="3429000"/>
            <a:ext cx="2606039" cy="3276600"/>
          </a:xfrm>
          <a:prstGeom prst="rect">
            <a:avLst/>
          </a:prstGeom>
          <a:ln w="57150">
            <a:solidFill>
              <a:srgbClr val="7030A0"/>
            </a:solidFill>
          </a:ln>
        </p:spPr>
      </p:pic>
    </p:spTree>
    <p:extLst>
      <p:ext uri="{BB962C8B-B14F-4D97-AF65-F5344CB8AC3E}">
        <p14:creationId xmlns:p14="http://schemas.microsoft.com/office/powerpoint/2010/main" val="3572017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ircle(in)">
                                      <p:cBhvr>
                                        <p:cTn id="12" dur="2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circle(in)">
                                      <p:cBhvr>
                                        <p:cTn id="17" dur="2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circle(in)">
                                      <p:cBhvr>
                                        <p:cTn id="22" dur="20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circle(in)">
                                      <p:cBhvr>
                                        <p:cTn id="27" dur="20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circle(in)">
                                      <p:cBhvr>
                                        <p:cTn id="3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28760" cy="6858000"/>
          </a:xfrm>
          <a:prstGeom prst="rect">
            <a:avLst/>
          </a:prstGeom>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800" dirty="0">
                <a:solidFill>
                  <a:schemeClr val="tx1"/>
                </a:solidFill>
                <a:latin typeface="NikoshBAN" pitchFamily="2" charset="0"/>
                <a:cs typeface="NikoshBAN" pitchFamily="2" charset="0"/>
              </a:rPr>
              <a:t>আজকের আলোচ্য বিষয় কি</a:t>
            </a:r>
            <a:r>
              <a:rPr lang="bn-IN" sz="8800" dirty="0" smtClean="0">
                <a:solidFill>
                  <a:schemeClr val="tx1"/>
                </a:solidFill>
                <a:latin typeface="NikoshBAN" pitchFamily="2" charset="0"/>
                <a:cs typeface="NikoshBAN" pitchFamily="2" charset="0"/>
              </a:rPr>
              <a:t>?</a:t>
            </a:r>
            <a:endParaRPr lang="en-US" sz="88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158066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repeatCount="2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800" dirty="0">
                <a:solidFill>
                  <a:srgbClr val="FFFF00"/>
                </a:solidFill>
                <a:latin typeface="NikoshBAN" pitchFamily="2" charset="0"/>
                <a:cs typeface="NikoshBAN" pitchFamily="2" charset="0"/>
              </a:rPr>
              <a:t>আজকের আলোচ্য </a:t>
            </a:r>
            <a:r>
              <a:rPr lang="bn-IN" sz="8800" dirty="0" smtClean="0">
                <a:solidFill>
                  <a:srgbClr val="FFFF00"/>
                </a:solidFill>
                <a:latin typeface="NikoshBAN" pitchFamily="2" charset="0"/>
                <a:cs typeface="NikoshBAN" pitchFamily="2" charset="0"/>
              </a:rPr>
              <a:t>বিষয়</a:t>
            </a:r>
          </a:p>
          <a:p>
            <a:pPr algn="ctr"/>
            <a:r>
              <a:rPr lang="bn-IN" sz="6600" dirty="0" smtClean="0">
                <a:solidFill>
                  <a:srgbClr val="FFFF00"/>
                </a:solidFill>
                <a:latin typeface="NikoshBAN" pitchFamily="2" charset="0"/>
                <a:cs typeface="NikoshBAN" pitchFamily="2" charset="0"/>
              </a:rPr>
              <a:t>“বেসরকারি প্রতিষ্ঠান (এনজিও)”</a:t>
            </a:r>
            <a:endParaRPr lang="en-US" sz="6600"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298821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90">
          <a:fgClr>
            <a:srgbClr val="0070C0"/>
          </a:fgClr>
          <a:bgClr>
            <a:srgbClr val="002060"/>
          </a:bgClr>
        </a:pattFill>
        <a:effectLst/>
      </p:bgPr>
    </p:bg>
    <p:spTree>
      <p:nvGrpSpPr>
        <p:cNvPr id="1" name=""/>
        <p:cNvGrpSpPr/>
        <p:nvPr/>
      </p:nvGrpSpPr>
      <p:grpSpPr>
        <a:xfrm>
          <a:off x="0" y="0"/>
          <a:ext cx="0" cy="0"/>
          <a:chOff x="0" y="0"/>
          <a:chExt cx="0" cy="0"/>
        </a:xfrm>
      </p:grpSpPr>
      <p:sp>
        <p:nvSpPr>
          <p:cNvPr id="4" name="Rectangle 3"/>
          <p:cNvSpPr/>
          <p:nvPr/>
        </p:nvSpPr>
        <p:spPr>
          <a:xfrm>
            <a:off x="152400" y="1143000"/>
            <a:ext cx="8763000" cy="1676400"/>
          </a:xfrm>
          <a:prstGeom prst="rect">
            <a:avLst/>
          </a:prstGeom>
          <a:solidFill>
            <a:schemeClr val="accent6">
              <a:lumMod val="75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409700" y="1143000"/>
            <a:ext cx="6324600" cy="1752600"/>
          </a:xfrm>
          <a:prstGeom prst="ellipse">
            <a:avLst/>
          </a:prstGeom>
          <a:solidFill>
            <a:schemeClr val="accent2">
              <a:lumMod val="50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3892550" algn="l"/>
              </a:tabLst>
            </a:pPr>
            <a:r>
              <a:rPr lang="bn-IN" sz="8000" dirty="0" smtClean="0">
                <a:solidFill>
                  <a:srgbClr val="FFFF00"/>
                </a:solidFill>
                <a:latin typeface="NikoshBAN" pitchFamily="2" charset="0"/>
                <a:cs typeface="NikoshBAN" pitchFamily="2" charset="0"/>
              </a:rPr>
              <a:t>পাঠশিরোনাম</a:t>
            </a:r>
            <a:endParaRPr lang="en-US" sz="16600" dirty="0">
              <a:solidFill>
                <a:srgbClr val="FFFF00"/>
              </a:solidFill>
              <a:latin typeface="NikoshBAN" pitchFamily="2" charset="0"/>
              <a:cs typeface="NikoshBAN" pitchFamily="2" charset="0"/>
            </a:endParaRPr>
          </a:p>
        </p:txBody>
      </p:sp>
      <p:sp>
        <p:nvSpPr>
          <p:cNvPr id="2" name="TextBox 1"/>
          <p:cNvSpPr txBox="1"/>
          <p:nvPr/>
        </p:nvSpPr>
        <p:spPr>
          <a:xfrm>
            <a:off x="152400" y="4251960"/>
            <a:ext cx="8763000" cy="1107996"/>
          </a:xfrm>
          <a:prstGeom prst="rect">
            <a:avLst/>
          </a:prstGeom>
          <a:solidFill>
            <a:srgbClr val="002060"/>
          </a:solidFill>
          <a:ln w="76200">
            <a:solidFill>
              <a:srgbClr val="FFFF00"/>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bn-IN" sz="6600" dirty="0">
                <a:solidFill>
                  <a:srgbClr val="FFFF00"/>
                </a:solidFill>
                <a:latin typeface="NikoshBAN" pitchFamily="2" charset="0"/>
                <a:cs typeface="NikoshBAN" pitchFamily="2" charset="0"/>
              </a:rPr>
              <a:t>“বেসরকারি প্রতিষ্ঠান (এনজিও</a:t>
            </a:r>
            <a:r>
              <a:rPr lang="bn-IN" sz="6600" dirty="0" smtClean="0">
                <a:solidFill>
                  <a:srgbClr val="FFFF00"/>
                </a:solidFill>
                <a:latin typeface="NikoshBAN" pitchFamily="2" charset="0"/>
                <a:cs typeface="NikoshBAN" pitchFamily="2" charset="0"/>
              </a:rPr>
              <a:t>)”</a:t>
            </a:r>
            <a:endParaRPr lang="en-US" sz="6600"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11970356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ircle(in)">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circle(in)">
                                      <p:cBhvr>
                                        <p:cTn id="2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solidFill>
                  <a:srgbClr val="FFFF00"/>
                </a:solidFill>
              </a:rPr>
              <a:t> </a:t>
            </a:r>
            <a:endParaRPr lang="en-US" dirty="0">
              <a:solidFill>
                <a:srgbClr val="FFFF00"/>
              </a:solidFill>
            </a:endParaRPr>
          </a:p>
        </p:txBody>
      </p:sp>
      <p:sp>
        <p:nvSpPr>
          <p:cNvPr id="3" name="Rectangle 2"/>
          <p:cNvSpPr/>
          <p:nvPr/>
        </p:nvSpPr>
        <p:spPr>
          <a:xfrm>
            <a:off x="190500" y="152400"/>
            <a:ext cx="8763000" cy="1524000"/>
          </a:xfrm>
          <a:prstGeom prst="rect">
            <a:avLst/>
          </a:prstGeom>
          <a:solidFill>
            <a:schemeClr val="accent2">
              <a:lumMod val="40000"/>
              <a:lumOff val="60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solidFill>
                <a:srgbClr val="FFFF00"/>
              </a:solidFill>
            </a:endParaRPr>
          </a:p>
        </p:txBody>
      </p:sp>
      <p:sp>
        <p:nvSpPr>
          <p:cNvPr id="4" name="Rectangle 3"/>
          <p:cNvSpPr/>
          <p:nvPr/>
        </p:nvSpPr>
        <p:spPr>
          <a:xfrm>
            <a:off x="1676400" y="152400"/>
            <a:ext cx="5943600" cy="1524000"/>
          </a:xfrm>
          <a:prstGeom prst="rect">
            <a:avLst/>
          </a:prstGeom>
          <a:solidFill>
            <a:srgbClr val="00206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err="1" smtClean="0">
                <a:solidFill>
                  <a:srgbClr val="FFFF00"/>
                </a:solidFill>
                <a:latin typeface="NikoshBAN" pitchFamily="2" charset="0"/>
                <a:cs typeface="NikoshBAN" pitchFamily="2" charset="0"/>
              </a:rPr>
              <a:t>শিখনফল</a:t>
            </a:r>
            <a:endParaRPr lang="en-US" sz="8000" dirty="0">
              <a:solidFill>
                <a:srgbClr val="FFFF00"/>
              </a:solidFill>
              <a:latin typeface="NikoshBAN" pitchFamily="2" charset="0"/>
              <a:cs typeface="NikoshBAN" pitchFamily="2" charset="0"/>
            </a:endParaRPr>
          </a:p>
        </p:txBody>
      </p:sp>
      <p:sp>
        <p:nvSpPr>
          <p:cNvPr id="5" name="Rounded Rectangle 4"/>
          <p:cNvSpPr/>
          <p:nvPr/>
        </p:nvSpPr>
        <p:spPr>
          <a:xfrm>
            <a:off x="-4997" y="1866900"/>
            <a:ext cx="9144000" cy="1562100"/>
          </a:xfrm>
          <a:prstGeom prst="roundRect">
            <a:avLst/>
          </a:prstGeom>
          <a:solidFill>
            <a:srgbClr val="00206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v"/>
            </a:pPr>
            <a:r>
              <a:rPr lang="en-US" sz="4800" dirty="0" err="1" smtClean="0">
                <a:solidFill>
                  <a:srgbClr val="FFFF00"/>
                </a:solidFill>
                <a:latin typeface="NikoshBAN" pitchFamily="2" charset="0"/>
                <a:cs typeface="NikoshBAN" pitchFamily="2" charset="0"/>
              </a:rPr>
              <a:t>বেসরকারি</a:t>
            </a:r>
            <a:r>
              <a:rPr lang="en-US" sz="4800" dirty="0" smtClean="0">
                <a:solidFill>
                  <a:srgbClr val="FFFF00"/>
                </a:solidFill>
                <a:latin typeface="NikoshBAN" pitchFamily="2" charset="0"/>
                <a:cs typeface="NikoshBAN" pitchFamily="2" charset="0"/>
              </a:rPr>
              <a:t> </a:t>
            </a:r>
            <a:r>
              <a:rPr lang="en-US" sz="4800" dirty="0" err="1" smtClean="0">
                <a:solidFill>
                  <a:srgbClr val="FFFF00"/>
                </a:solidFill>
                <a:latin typeface="NikoshBAN" pitchFamily="2" charset="0"/>
                <a:cs typeface="NikoshBAN" pitchFamily="2" charset="0"/>
              </a:rPr>
              <a:t>প্রতিষ্ঠান</a:t>
            </a:r>
            <a:r>
              <a:rPr lang="en-US" sz="4800" dirty="0" smtClean="0">
                <a:solidFill>
                  <a:srgbClr val="FFFF00"/>
                </a:solidFill>
                <a:latin typeface="NikoshBAN" pitchFamily="2" charset="0"/>
                <a:cs typeface="NikoshBAN" pitchFamily="2" charset="0"/>
              </a:rPr>
              <a:t> (</a:t>
            </a:r>
            <a:r>
              <a:rPr lang="en-US" sz="4800" dirty="0" err="1" smtClean="0">
                <a:solidFill>
                  <a:srgbClr val="FFFF00"/>
                </a:solidFill>
                <a:latin typeface="NikoshBAN" pitchFamily="2" charset="0"/>
                <a:cs typeface="NikoshBAN" pitchFamily="2" charset="0"/>
              </a:rPr>
              <a:t>এনজিও</a:t>
            </a:r>
            <a:r>
              <a:rPr lang="en-US" sz="4800" dirty="0" smtClean="0">
                <a:solidFill>
                  <a:srgbClr val="FFFF00"/>
                </a:solidFill>
                <a:latin typeface="NikoshBAN" pitchFamily="2" charset="0"/>
                <a:cs typeface="NikoshBAN" pitchFamily="2" charset="0"/>
              </a:rPr>
              <a:t>) </a:t>
            </a:r>
            <a:r>
              <a:rPr lang="en-US" sz="4800" dirty="0" err="1" smtClean="0">
                <a:solidFill>
                  <a:srgbClr val="FFFF00"/>
                </a:solidFill>
                <a:latin typeface="NikoshBAN" pitchFamily="2" charset="0"/>
                <a:cs typeface="NikoshBAN" pitchFamily="2" charset="0"/>
              </a:rPr>
              <a:t>এর</a:t>
            </a:r>
            <a:r>
              <a:rPr lang="bn-IN" sz="4800" dirty="0" smtClean="0">
                <a:solidFill>
                  <a:srgbClr val="FFFF00"/>
                </a:solidFill>
                <a:latin typeface="NikoshBAN" pitchFamily="2" charset="0"/>
                <a:cs typeface="NikoshBAN" pitchFamily="2" charset="0"/>
              </a:rPr>
              <a:t> ধারণা</a:t>
            </a:r>
            <a:r>
              <a:rPr lang="en-US" sz="4800" dirty="0" smtClean="0">
                <a:solidFill>
                  <a:srgbClr val="FFFF00"/>
                </a:solidFill>
                <a:latin typeface="NikoshBAN" pitchFamily="2" charset="0"/>
                <a:cs typeface="NikoshBAN" pitchFamily="2" charset="0"/>
              </a:rPr>
              <a:t> </a:t>
            </a:r>
            <a:r>
              <a:rPr lang="bn-IN" sz="4800" dirty="0">
                <a:solidFill>
                  <a:srgbClr val="FFFF00"/>
                </a:solidFill>
                <a:latin typeface="NikoshBAN" pitchFamily="2" charset="0"/>
                <a:cs typeface="NikoshBAN" pitchFamily="2" charset="0"/>
              </a:rPr>
              <a:t>ব্যাখ্যা করতে পারবে</a:t>
            </a:r>
            <a:r>
              <a:rPr lang="en-US" sz="4800" dirty="0">
                <a:solidFill>
                  <a:srgbClr val="FFFF00"/>
                </a:solidFill>
                <a:latin typeface="NikoshBAN" pitchFamily="2" charset="0"/>
                <a:cs typeface="NikoshBAN" pitchFamily="2" charset="0"/>
              </a:rPr>
              <a:t>;</a:t>
            </a:r>
            <a:endParaRPr lang="bn-IN" sz="4800" dirty="0">
              <a:solidFill>
                <a:srgbClr val="FFFF00"/>
              </a:solidFill>
              <a:latin typeface="NikoshBAN" pitchFamily="2" charset="0"/>
              <a:cs typeface="NikoshBAN" pitchFamily="2" charset="0"/>
            </a:endParaRPr>
          </a:p>
        </p:txBody>
      </p:sp>
      <p:sp>
        <p:nvSpPr>
          <p:cNvPr id="7" name="Rounded Rectangle 6"/>
          <p:cNvSpPr/>
          <p:nvPr/>
        </p:nvSpPr>
        <p:spPr>
          <a:xfrm>
            <a:off x="-4999" y="3581400"/>
            <a:ext cx="9139003" cy="1447800"/>
          </a:xfrm>
          <a:prstGeom prst="roundRect">
            <a:avLst/>
          </a:prstGeom>
          <a:solidFill>
            <a:srgbClr val="00206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v"/>
            </a:pPr>
            <a:r>
              <a:rPr lang="en-US" sz="4800" dirty="0" err="1" smtClean="0">
                <a:solidFill>
                  <a:srgbClr val="FFFF00"/>
                </a:solidFill>
                <a:latin typeface="NikoshBAN" pitchFamily="2" charset="0"/>
                <a:cs typeface="NikoshBAN" pitchFamily="2" charset="0"/>
              </a:rPr>
              <a:t>সংগঠন</a:t>
            </a:r>
            <a:r>
              <a:rPr lang="en-US" sz="4800" dirty="0" smtClean="0">
                <a:solidFill>
                  <a:srgbClr val="FFFF00"/>
                </a:solidFill>
                <a:latin typeface="NikoshBAN" pitchFamily="2" charset="0"/>
                <a:cs typeface="NikoshBAN" pitchFamily="2" charset="0"/>
              </a:rPr>
              <a:t> </a:t>
            </a:r>
            <a:r>
              <a:rPr lang="en-US" sz="4800" dirty="0" err="1" smtClean="0">
                <a:solidFill>
                  <a:srgbClr val="FFFF00"/>
                </a:solidFill>
                <a:latin typeface="NikoshBAN" pitchFamily="2" charset="0"/>
                <a:cs typeface="NikoshBAN" pitchFamily="2" charset="0"/>
              </a:rPr>
              <a:t>হিসেবে</a:t>
            </a:r>
            <a:r>
              <a:rPr lang="en-US" sz="4800" dirty="0" smtClean="0">
                <a:solidFill>
                  <a:srgbClr val="FFFF00"/>
                </a:solidFill>
                <a:latin typeface="NikoshBAN" pitchFamily="2" charset="0"/>
                <a:cs typeface="NikoshBAN" pitchFamily="2" charset="0"/>
              </a:rPr>
              <a:t> </a:t>
            </a:r>
            <a:r>
              <a:rPr lang="en-US" sz="4800" dirty="0" err="1" smtClean="0">
                <a:solidFill>
                  <a:srgbClr val="FFFF00"/>
                </a:solidFill>
                <a:latin typeface="NikoshBAN" pitchFamily="2" charset="0"/>
                <a:cs typeface="NikoshBAN" pitchFamily="2" charset="0"/>
              </a:rPr>
              <a:t>এনজিও</a:t>
            </a:r>
            <a:r>
              <a:rPr lang="en-US" sz="4800" dirty="0" smtClean="0">
                <a:solidFill>
                  <a:srgbClr val="FFFF00"/>
                </a:solidFill>
                <a:latin typeface="NikoshBAN" pitchFamily="2" charset="0"/>
                <a:cs typeface="NikoshBAN" pitchFamily="2" charset="0"/>
              </a:rPr>
              <a:t> </a:t>
            </a:r>
            <a:r>
              <a:rPr lang="en-US" sz="4800" dirty="0" err="1" smtClean="0">
                <a:solidFill>
                  <a:srgbClr val="FFFF00"/>
                </a:solidFill>
                <a:latin typeface="NikoshBAN" pitchFamily="2" charset="0"/>
                <a:cs typeface="NikoshBAN" pitchFamily="2" charset="0"/>
              </a:rPr>
              <a:t>এর</a:t>
            </a:r>
            <a:r>
              <a:rPr lang="en-US" sz="4800" dirty="0" smtClean="0">
                <a:solidFill>
                  <a:srgbClr val="FFFF00"/>
                </a:solidFill>
                <a:latin typeface="NikoshBAN" pitchFamily="2" charset="0"/>
                <a:cs typeface="NikoshBAN" pitchFamily="2" charset="0"/>
              </a:rPr>
              <a:t> </a:t>
            </a:r>
            <a:r>
              <a:rPr lang="en-US" sz="4800" dirty="0" err="1" smtClean="0">
                <a:solidFill>
                  <a:srgbClr val="FFFF00"/>
                </a:solidFill>
                <a:latin typeface="NikoshBAN" pitchFamily="2" charset="0"/>
                <a:cs typeface="NikoshBAN" pitchFamily="2" charset="0"/>
              </a:rPr>
              <a:t>ভূমিকা</a:t>
            </a:r>
            <a:r>
              <a:rPr lang="en-US" sz="4800" dirty="0" smtClean="0">
                <a:solidFill>
                  <a:srgbClr val="FFFF00"/>
                </a:solidFill>
                <a:latin typeface="NikoshBAN" pitchFamily="2" charset="0"/>
                <a:cs typeface="NikoshBAN" pitchFamily="2" charset="0"/>
              </a:rPr>
              <a:t> </a:t>
            </a:r>
            <a:r>
              <a:rPr lang="bn-IN" sz="4800" dirty="0" smtClean="0">
                <a:solidFill>
                  <a:srgbClr val="FFFF00"/>
                </a:solidFill>
                <a:latin typeface="NikoshBAN" pitchFamily="2" charset="0"/>
                <a:cs typeface="NikoshBAN" pitchFamily="2" charset="0"/>
              </a:rPr>
              <a:t>বর্ননা করতে পারবে</a:t>
            </a:r>
            <a:r>
              <a:rPr lang="en-US" sz="4800" dirty="0" smtClean="0">
                <a:solidFill>
                  <a:srgbClr val="FFFF00"/>
                </a:solidFill>
                <a:latin typeface="NikoshBAN" pitchFamily="2" charset="0"/>
                <a:cs typeface="NikoshBAN" pitchFamily="2" charset="0"/>
              </a:rPr>
              <a:t>;</a:t>
            </a:r>
            <a:endParaRPr lang="bn-IN" sz="4800" dirty="0">
              <a:solidFill>
                <a:srgbClr val="FFFF00"/>
              </a:solidFill>
              <a:latin typeface="NikoshBAN" pitchFamily="2" charset="0"/>
              <a:cs typeface="NikoshBAN" pitchFamily="2" charset="0"/>
            </a:endParaRPr>
          </a:p>
        </p:txBody>
      </p:sp>
      <p:sp>
        <p:nvSpPr>
          <p:cNvPr id="8" name="Rounded Rectangle 7"/>
          <p:cNvSpPr/>
          <p:nvPr/>
        </p:nvSpPr>
        <p:spPr>
          <a:xfrm>
            <a:off x="-25483" y="5257800"/>
            <a:ext cx="9139003" cy="1447800"/>
          </a:xfrm>
          <a:prstGeom prst="roundRect">
            <a:avLst/>
          </a:prstGeom>
          <a:solidFill>
            <a:srgbClr val="00206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v"/>
            </a:pPr>
            <a:r>
              <a:rPr lang="bn-IN" sz="4400" dirty="0" smtClean="0">
                <a:solidFill>
                  <a:srgbClr val="FFFF00"/>
                </a:solidFill>
                <a:latin typeface="NikoshBAN" pitchFamily="2" charset="0"/>
                <a:cs typeface="NikoshBAN" pitchFamily="2" charset="0"/>
              </a:rPr>
              <a:t>বাংলাদেশে কর্মরত প্রধান প্রধান </a:t>
            </a:r>
            <a:r>
              <a:rPr lang="en-US" sz="4400" dirty="0" err="1" smtClean="0">
                <a:solidFill>
                  <a:srgbClr val="FFFF00"/>
                </a:solidFill>
                <a:latin typeface="NikoshBAN" pitchFamily="2" charset="0"/>
                <a:cs typeface="NikoshBAN" pitchFamily="2" charset="0"/>
              </a:rPr>
              <a:t>এনজিও</a:t>
            </a:r>
            <a:r>
              <a:rPr lang="en-US" sz="4400" smtClean="0">
                <a:solidFill>
                  <a:srgbClr val="FFFF00"/>
                </a:solidFill>
                <a:latin typeface="NikoshBAN" pitchFamily="2" charset="0"/>
                <a:cs typeface="NikoshBAN" pitchFamily="2" charset="0"/>
              </a:rPr>
              <a:t> </a:t>
            </a:r>
            <a:r>
              <a:rPr lang="bn-IN" sz="4400" smtClean="0">
                <a:solidFill>
                  <a:srgbClr val="FFFF00"/>
                </a:solidFill>
                <a:latin typeface="NikoshBAN" pitchFamily="2" charset="0"/>
                <a:cs typeface="NikoshBAN" pitchFamily="2" charset="0"/>
              </a:rPr>
              <a:t>সম্পর্কে </a:t>
            </a:r>
            <a:r>
              <a:rPr lang="en-US" sz="4400" dirty="0" smtClean="0">
                <a:solidFill>
                  <a:srgbClr val="FFFF00"/>
                </a:solidFill>
                <a:latin typeface="NikoshBAN" pitchFamily="2" charset="0"/>
                <a:cs typeface="NikoshBAN" pitchFamily="2" charset="0"/>
              </a:rPr>
              <a:t> </a:t>
            </a:r>
            <a:r>
              <a:rPr lang="bn-IN" sz="4400" dirty="0" smtClean="0">
                <a:solidFill>
                  <a:srgbClr val="FFFF00"/>
                </a:solidFill>
                <a:latin typeface="NikoshBAN" pitchFamily="2" charset="0"/>
                <a:cs typeface="NikoshBAN" pitchFamily="2" charset="0"/>
              </a:rPr>
              <a:t>বিস্তারিত বিশ্লেষণ করতে </a:t>
            </a:r>
            <a:r>
              <a:rPr lang="bn-IN" sz="4400" dirty="0">
                <a:solidFill>
                  <a:srgbClr val="FFFF00"/>
                </a:solidFill>
                <a:latin typeface="NikoshBAN" pitchFamily="2" charset="0"/>
                <a:cs typeface="NikoshBAN" pitchFamily="2" charset="0"/>
              </a:rPr>
              <a:t>পারবে</a:t>
            </a:r>
            <a:r>
              <a:rPr lang="en-US" sz="4400" dirty="0">
                <a:solidFill>
                  <a:srgbClr val="FFFF00"/>
                </a:solidFill>
                <a:latin typeface="NikoshBAN" pitchFamily="2" charset="0"/>
                <a:cs typeface="NikoshBAN" pitchFamily="2" charset="0"/>
              </a:rPr>
              <a:t>;</a:t>
            </a:r>
            <a:endParaRPr lang="bn-IN" sz="4400"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111849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circle(in)">
                                      <p:cBhvr>
                                        <p:cTn id="22" dur="20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circle(in)">
                                      <p:cBhvr>
                                        <p:cTn id="32" dur="20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ircle(in)">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circle(in)">
                                      <p:cBhvr>
                                        <p:cTn id="42" dur="20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circle(in)">
                                      <p:cBhvr>
                                        <p:cTn id="47" dur="20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8">
                                            <p:txEl>
                                              <p:pRg st="0" end="0"/>
                                            </p:txEl>
                                          </p:spTgt>
                                        </p:tgtEl>
                                        <p:attrNameLst>
                                          <p:attrName>style.visibility</p:attrName>
                                        </p:attrNameLst>
                                      </p:cBhvr>
                                      <p:to>
                                        <p:strVal val="visible"/>
                                      </p:to>
                                    </p:set>
                                    <p:animEffect transition="in" filter="circle(in)">
                                      <p:cBhvr>
                                        <p:cTn id="52"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538432" y="152400"/>
            <a:ext cx="8077200" cy="685800"/>
          </a:xfrm>
          <a:prstGeom prst="ellipse">
            <a:avLst/>
          </a:prstGeom>
          <a:solidFill>
            <a:schemeClr val="accent6"/>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a:solidFill>
                  <a:srgbClr val="FFFF00"/>
                </a:solidFill>
                <a:latin typeface="NikoshBAN" pitchFamily="2" charset="0"/>
                <a:cs typeface="NikoshBAN" pitchFamily="2" charset="0"/>
              </a:rPr>
              <a:t>“বেসরকারি প্রতিষ্ঠান (এনজিও)”</a:t>
            </a:r>
            <a:endParaRPr lang="en-US" sz="4400" dirty="0">
              <a:solidFill>
                <a:srgbClr val="FFFF00"/>
              </a:solidFill>
              <a:latin typeface="NikoshBAN" pitchFamily="2" charset="0"/>
              <a:cs typeface="NikoshBAN" pitchFamily="2" charset="0"/>
            </a:endParaRPr>
          </a:p>
        </p:txBody>
      </p:sp>
      <p:sp>
        <p:nvSpPr>
          <p:cNvPr id="5" name="Rectangle 4"/>
          <p:cNvSpPr/>
          <p:nvPr/>
        </p:nvSpPr>
        <p:spPr>
          <a:xfrm>
            <a:off x="228599" y="990600"/>
            <a:ext cx="8696865" cy="2819400"/>
          </a:xfrm>
          <a:prstGeom prst="rect">
            <a:avLst/>
          </a:prstGeom>
          <a:solidFill>
            <a:srgbClr val="00206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smtClean="0">
                <a:solidFill>
                  <a:srgbClr val="FFFF00"/>
                </a:solidFill>
                <a:latin typeface="NikoshBAN" pitchFamily="2" charset="0"/>
                <a:cs typeface="NikoshBAN" pitchFamily="2" charset="0"/>
              </a:rPr>
              <a:t>NGO-</a:t>
            </a:r>
            <a:r>
              <a:rPr lang="bn-IN" sz="3600" dirty="0" smtClean="0">
                <a:solidFill>
                  <a:srgbClr val="FFFF00"/>
                </a:solidFill>
                <a:latin typeface="NikoshBAN" pitchFamily="2" charset="0"/>
                <a:cs typeface="NikoshBAN" pitchFamily="2" charset="0"/>
              </a:rPr>
              <a:t>এর পূর্ণরূপ হচ্ছে </a:t>
            </a:r>
            <a:r>
              <a:rPr lang="en-US" sz="3600" dirty="0" smtClean="0">
                <a:solidFill>
                  <a:srgbClr val="FFFF00"/>
                </a:solidFill>
                <a:latin typeface="NikoshBAN" pitchFamily="2" charset="0"/>
                <a:cs typeface="NikoshBAN" pitchFamily="2" charset="0"/>
              </a:rPr>
              <a:t>Non Govt. </a:t>
            </a:r>
            <a:r>
              <a:rPr lang="en-US" sz="3600" dirty="0" err="1" smtClean="0">
                <a:solidFill>
                  <a:srgbClr val="FFFF00"/>
                </a:solidFill>
                <a:latin typeface="NikoshBAN" pitchFamily="2" charset="0"/>
                <a:cs typeface="NikoshBAN" pitchFamily="2" charset="0"/>
              </a:rPr>
              <a:t>Organisations</a:t>
            </a:r>
            <a:r>
              <a:rPr lang="en-US" sz="3600" dirty="0" smtClean="0">
                <a:solidFill>
                  <a:srgbClr val="FFFF00"/>
                </a:solidFill>
                <a:latin typeface="NikoshBAN" pitchFamily="2" charset="0"/>
                <a:cs typeface="NikoshBAN" pitchFamily="2" charset="0"/>
              </a:rPr>
              <a:t>. </a:t>
            </a:r>
          </a:p>
          <a:p>
            <a:r>
              <a:rPr lang="bn-IN" sz="3600" dirty="0" smtClean="0">
                <a:solidFill>
                  <a:srgbClr val="FFFF00"/>
                </a:solidFill>
                <a:latin typeface="NikoshBAN" pitchFamily="2" charset="0"/>
                <a:cs typeface="NikoshBAN" pitchFamily="2" charset="0"/>
              </a:rPr>
              <a:t>এর বাংলা অর্থ হচ্ছে বেসরকারি সাহায্য সংস্থা।</a:t>
            </a:r>
          </a:p>
          <a:p>
            <a:r>
              <a:rPr lang="bn-IN" sz="3600" dirty="0" smtClean="0">
                <a:solidFill>
                  <a:srgbClr val="FFFF00"/>
                </a:solidFill>
                <a:latin typeface="NikoshBAN" pitchFamily="2" charset="0"/>
                <a:cs typeface="NikoshBAN" pitchFamily="2" charset="0"/>
              </a:rPr>
              <a:t>বিদেশি অর্থ নির্ভর এবং সাহায্যপুষ্ট সংস্থাগুলোকে বেসরকারি সাহায্য সংস্থা বলা হয়। </a:t>
            </a:r>
            <a:endParaRPr lang="en-US" sz="3600" dirty="0">
              <a:solidFill>
                <a:srgbClr val="FFFF00"/>
              </a:solidFill>
              <a:latin typeface="NikoshBAN" pitchFamily="2" charset="0"/>
              <a:cs typeface="NikoshBAN" pitchFamily="2" charset="0"/>
            </a:endParaRPr>
          </a:p>
        </p:txBody>
      </p:sp>
      <p:sp>
        <p:nvSpPr>
          <p:cNvPr id="4" name="Rectangle 3"/>
          <p:cNvSpPr/>
          <p:nvPr/>
        </p:nvSpPr>
        <p:spPr>
          <a:xfrm>
            <a:off x="228600" y="3962400"/>
            <a:ext cx="8696865" cy="2667000"/>
          </a:xfrm>
          <a:prstGeom prst="rect">
            <a:avLst/>
          </a:prstGeom>
          <a:solidFill>
            <a:srgbClr val="00206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3200" dirty="0" smtClean="0">
                <a:solidFill>
                  <a:srgbClr val="FFFF00"/>
                </a:solidFill>
                <a:latin typeface="NikoshBAN" panose="02000000000000000000" pitchFamily="2" charset="0"/>
                <a:cs typeface="NikoshBAN" panose="02000000000000000000" pitchFamily="2" charset="0"/>
              </a:rPr>
              <a:t>এসব প্রতিষ্ঠান মূলত অনুন্নত দেশে দারিদ্র্য বিমোচন ও পল্লি উন্নয়নে ক্ষুদ্র ঋণ প্রদানের মাধ্যমে পল্লির জনগোষ্ঠীকে স্বাবলম্বী করে গড়ে তোলার উদ্দেশ্যে কাজ করে থাকে। </a:t>
            </a:r>
          </a:p>
          <a:p>
            <a:pPr algn="just"/>
            <a:r>
              <a:rPr lang="bn-IN" sz="3200" dirty="0" smtClean="0">
                <a:solidFill>
                  <a:srgbClr val="FFFF00"/>
                </a:solidFill>
                <a:latin typeface="NikoshBAN" panose="02000000000000000000" pitchFamily="2" charset="0"/>
                <a:cs typeface="NikoshBAN" panose="02000000000000000000" pitchFamily="2" charset="0"/>
              </a:rPr>
              <a:t>নোটঃ ১৯৭০ এর ঘূর্ণিঝড়ের পর বিদেশী এনজিও গুলোর সাহায্য ত্রাণতৎপরতার মাধ্যমে এদেশে এনজিও এর যাত্রা শুরু হয়। </a:t>
            </a:r>
          </a:p>
        </p:txBody>
      </p:sp>
    </p:spTree>
    <p:extLst>
      <p:ext uri="{BB962C8B-B14F-4D97-AF65-F5344CB8AC3E}">
        <p14:creationId xmlns:p14="http://schemas.microsoft.com/office/powerpoint/2010/main" val="17875824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circle(in)">
                                      <p:cBhvr>
                                        <p:cTn id="22" dur="20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circle(in)">
                                      <p:cBhvr>
                                        <p:cTn id="27" dur="20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circle(in)">
                                      <p:cBhvr>
                                        <p:cTn id="32" dur="20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circle(in)">
                                      <p:cBhvr>
                                        <p:cTn id="37" dur="20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circle(in)">
                                      <p:cBhvr>
                                        <p:cTn id="42" dur="2000"/>
                                        <p:tgtEl>
                                          <p:spTgt spid="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Effect transition="in" filter="circle(in)">
                                      <p:cBhvr>
                                        <p:cTn id="47"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TotalTime>
  <Words>939</Words>
  <Application>Microsoft Office PowerPoint</Application>
  <PresentationFormat>On-screen Show (4:3)</PresentationFormat>
  <Paragraphs>100</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পরিচিতি</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obydullah</dc:creator>
  <cp:lastModifiedBy>PC</cp:lastModifiedBy>
  <cp:revision>190</cp:revision>
  <dcterms:created xsi:type="dcterms:W3CDTF">2006-08-16T00:00:00Z</dcterms:created>
  <dcterms:modified xsi:type="dcterms:W3CDTF">2020-03-04T04:23:50Z</dcterms:modified>
</cp:coreProperties>
</file>