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3" r:id="rId7"/>
    <p:sldId id="261" r:id="rId8"/>
    <p:sldId id="262" r:id="rId9"/>
    <p:sldId id="264" r:id="rId10"/>
    <p:sldId id="265" r:id="rId11"/>
    <p:sldId id="266" r:id="rId12"/>
    <p:sldId id="268" r:id="rId13"/>
    <p:sldId id="267" r:id="rId14"/>
    <p:sldId id="270" r:id="rId15"/>
    <p:sldId id="269" r:id="rId16"/>
    <p:sldId id="271" r:id="rId17"/>
    <p:sldId id="273" r:id="rId18"/>
    <p:sldId id="272" r:id="rId19"/>
    <p:sldId id="274" r:id="rId20"/>
    <p:sldId id="277" r:id="rId21"/>
    <p:sldId id="275" r:id="rId22"/>
    <p:sldId id="276"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AE3DB2-4B37-42BA-83FB-017D4F8FBFC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290031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E3DB2-4B37-42BA-83FB-017D4F8FBFC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115468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E3DB2-4B37-42BA-83FB-017D4F8FBFC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216585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E3DB2-4B37-42BA-83FB-017D4F8FBFC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386569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AE3DB2-4B37-42BA-83FB-017D4F8FBFCE}"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9863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AE3DB2-4B37-42BA-83FB-017D4F8FBFCE}"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178488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AE3DB2-4B37-42BA-83FB-017D4F8FBFCE}"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344556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AE3DB2-4B37-42BA-83FB-017D4F8FBFCE}"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213635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E3DB2-4B37-42BA-83FB-017D4F8FBFCE}"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370677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E3DB2-4B37-42BA-83FB-017D4F8FBFCE}"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240500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E3DB2-4B37-42BA-83FB-017D4F8FBFCE}"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60622-52BC-4BEE-B0EB-B4FBD0EC85C2}" type="slidenum">
              <a:rPr lang="en-US" smtClean="0"/>
              <a:t>‹#›</a:t>
            </a:fld>
            <a:endParaRPr lang="en-US"/>
          </a:p>
        </p:txBody>
      </p:sp>
    </p:spTree>
    <p:extLst>
      <p:ext uri="{BB962C8B-B14F-4D97-AF65-F5344CB8AC3E}">
        <p14:creationId xmlns:p14="http://schemas.microsoft.com/office/powerpoint/2010/main" val="47575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E3DB2-4B37-42BA-83FB-017D4F8FBFCE}" type="datetimeFigureOut">
              <a:rPr lang="en-US" smtClean="0"/>
              <a:t>3/4/2020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60622-52BC-4BEE-B0EB-B4FBD0EC85C2}" type="slidenum">
              <a:rPr lang="en-US" smtClean="0"/>
              <a:t>‹#›</a:t>
            </a:fld>
            <a:endParaRPr lang="en-US"/>
          </a:p>
        </p:txBody>
      </p:sp>
    </p:spTree>
    <p:extLst>
      <p:ext uri="{BB962C8B-B14F-4D97-AF65-F5344CB8AC3E}">
        <p14:creationId xmlns:p14="http://schemas.microsoft.com/office/powerpoint/2010/main" val="348570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drive.google.com/drive/my-driv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471" y="0"/>
            <a:ext cx="4437856" cy="5325428"/>
          </a:xfrm>
          <a:prstGeom prst="rect">
            <a:avLst/>
          </a:prstGeom>
        </p:spPr>
      </p:pic>
      <p:sp>
        <p:nvSpPr>
          <p:cNvPr id="6" name="Rectangle 5"/>
          <p:cNvSpPr/>
          <p:nvPr/>
        </p:nvSpPr>
        <p:spPr>
          <a:xfrm>
            <a:off x="2789625" y="4960898"/>
            <a:ext cx="5139548" cy="923330"/>
          </a:xfrm>
          <a:prstGeom prst="rect">
            <a:avLst/>
          </a:prstGeom>
          <a:noFill/>
        </p:spPr>
        <p:txBody>
          <a:bodyPr wrap="none" lIns="91440" tIns="45720" rIns="91440" bIns="45720">
            <a:spAutoFit/>
          </a:bodyPr>
          <a:lstStyle/>
          <a:p>
            <a:pPr algn="ctr"/>
            <a:r>
              <a:rPr lang="en-US" sz="5400" dirty="0" err="1" smtClean="0">
                <a:ln w="0"/>
                <a:effectLst>
                  <a:outerShdw blurRad="38100" dist="19050" dir="2700000" algn="tl" rotWithShape="0">
                    <a:schemeClr val="dk1">
                      <a:alpha val="40000"/>
                    </a:schemeClr>
                  </a:outerShdw>
                </a:effectLst>
              </a:rPr>
              <a:t>সবাইকে</a:t>
            </a:r>
            <a:r>
              <a:rPr lang="en-US" sz="5400" dirty="0" smtClean="0">
                <a:ln w="0"/>
                <a:effectLst>
                  <a:outerShdw blurRad="38100" dist="19050" dir="2700000" algn="tl" rotWithShape="0">
                    <a:schemeClr val="dk1">
                      <a:alpha val="40000"/>
                    </a:schemeClr>
                  </a:outerShdw>
                </a:effectLst>
              </a:rPr>
              <a:t> </a:t>
            </a:r>
            <a:r>
              <a:rPr lang="en-US" sz="5400" dirty="0" err="1" smtClean="0">
                <a:ln w="0"/>
                <a:effectLst>
                  <a:outerShdw blurRad="38100" dist="19050" dir="2700000" algn="tl" rotWithShape="0">
                    <a:schemeClr val="dk1">
                      <a:alpha val="40000"/>
                    </a:schemeClr>
                  </a:outerShdw>
                </a:effectLst>
              </a:rPr>
              <a:t>শুভেচ্ছা</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703262"/>
            <a:ext cx="4988984" cy="3741738"/>
          </a:xfrm>
          <a:prstGeom prst="rect">
            <a:avLst/>
          </a:prstGeom>
        </p:spPr>
      </p:pic>
      <p:sp>
        <p:nvSpPr>
          <p:cNvPr id="3" name="TextBox 2"/>
          <p:cNvSpPr txBox="1"/>
          <p:nvPr/>
        </p:nvSpPr>
        <p:spPr>
          <a:xfrm>
            <a:off x="1054100" y="4762500"/>
            <a:ext cx="4273550" cy="1200329"/>
          </a:xfrm>
          <a:prstGeom prst="rect">
            <a:avLst/>
          </a:prstGeom>
          <a:noFill/>
        </p:spPr>
        <p:txBody>
          <a:bodyPr wrap="square" rtlCol="0">
            <a:spAutoFit/>
          </a:bodyPr>
          <a:lstStyle/>
          <a:p>
            <a:r>
              <a:rPr lang="en-US" dirty="0" smtClean="0"/>
              <a:t> </a:t>
            </a:r>
            <a:r>
              <a:rPr lang="en-US" sz="3600" dirty="0" err="1" smtClean="0"/>
              <a:t>সুলতান</a:t>
            </a:r>
            <a:r>
              <a:rPr lang="en-US" sz="3600" dirty="0" smtClean="0"/>
              <a:t> </a:t>
            </a:r>
            <a:r>
              <a:rPr lang="en-US" sz="3600" dirty="0" err="1" smtClean="0"/>
              <a:t>গিয়াসউদ্দীন</a:t>
            </a:r>
            <a:r>
              <a:rPr lang="en-US" sz="3600" dirty="0" smtClean="0"/>
              <a:t> </a:t>
            </a:r>
            <a:r>
              <a:rPr lang="en-US" sz="3600" dirty="0" err="1" smtClean="0"/>
              <a:t>আযম</a:t>
            </a:r>
            <a:r>
              <a:rPr lang="en-US" sz="3600" dirty="0" smtClean="0"/>
              <a:t> </a:t>
            </a:r>
            <a:r>
              <a:rPr lang="en-US" sz="3600" dirty="0" err="1" smtClean="0"/>
              <a:t>শাহের</a:t>
            </a:r>
            <a:r>
              <a:rPr lang="en-US" sz="3600" dirty="0" smtClean="0"/>
              <a:t> </a:t>
            </a:r>
            <a:r>
              <a:rPr lang="en-US" sz="3600" dirty="0" err="1" smtClean="0"/>
              <a:t>মাজার</a:t>
            </a:r>
            <a:endParaRPr lang="en-US" sz="3600" dirty="0"/>
          </a:p>
        </p:txBody>
      </p:sp>
      <p:sp>
        <p:nvSpPr>
          <p:cNvPr id="4" name="TextBox 3"/>
          <p:cNvSpPr txBox="1"/>
          <p:nvPr/>
        </p:nvSpPr>
        <p:spPr>
          <a:xfrm>
            <a:off x="6680200" y="1282700"/>
            <a:ext cx="4203700" cy="3046988"/>
          </a:xfrm>
          <a:prstGeom prst="rect">
            <a:avLst/>
          </a:prstGeom>
          <a:noFill/>
        </p:spPr>
        <p:txBody>
          <a:bodyPr wrap="square" rtlCol="0">
            <a:spAutoFit/>
          </a:bodyPr>
          <a:lstStyle/>
          <a:p>
            <a:r>
              <a:rPr lang="bn-IN" sz="3200" dirty="0" smtClean="0"/>
              <a:t>সোনারগাঁও প্রাচীন বাংলার মুসলমান সুলতানদের রাজধানী ছিল। এখনও সেখানে সুলতানী আমলের অনেক সমাধি রয়েছে, যার একটি গিয়াসউদ্দীন আযম শাহের মাজার।</a:t>
            </a:r>
            <a:endParaRPr lang="en-US" sz="3200" dirty="0"/>
          </a:p>
        </p:txBody>
      </p:sp>
    </p:spTree>
    <p:extLst>
      <p:ext uri="{BB962C8B-B14F-4D97-AF65-F5344CB8AC3E}">
        <p14:creationId xmlns:p14="http://schemas.microsoft.com/office/powerpoint/2010/main" val="265102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920"/>
          <a:stretch/>
        </p:blipFill>
        <p:spPr>
          <a:xfrm>
            <a:off x="666750" y="349250"/>
            <a:ext cx="4133850" cy="4457196"/>
          </a:xfrm>
          <a:prstGeom prst="rect">
            <a:avLst/>
          </a:prstGeom>
        </p:spPr>
      </p:pic>
      <p:sp>
        <p:nvSpPr>
          <p:cNvPr id="3" name="TextBox 2"/>
          <p:cNvSpPr txBox="1"/>
          <p:nvPr/>
        </p:nvSpPr>
        <p:spPr>
          <a:xfrm>
            <a:off x="1714500" y="5130800"/>
            <a:ext cx="3517900" cy="646331"/>
          </a:xfrm>
          <a:prstGeom prst="rect">
            <a:avLst/>
          </a:prstGeom>
          <a:noFill/>
        </p:spPr>
        <p:txBody>
          <a:bodyPr wrap="square" rtlCol="0">
            <a:spAutoFit/>
          </a:bodyPr>
          <a:lstStyle/>
          <a:p>
            <a:r>
              <a:rPr lang="bn-IN" sz="3600" dirty="0" smtClean="0"/>
              <a:t>ঈসা খাঁ </a:t>
            </a:r>
            <a:endParaRPr lang="en-US" sz="3600" dirty="0"/>
          </a:p>
        </p:txBody>
      </p:sp>
      <p:sp>
        <p:nvSpPr>
          <p:cNvPr id="4" name="TextBox 3"/>
          <p:cNvSpPr txBox="1"/>
          <p:nvPr/>
        </p:nvSpPr>
        <p:spPr>
          <a:xfrm>
            <a:off x="6261100" y="349250"/>
            <a:ext cx="4038600" cy="5016758"/>
          </a:xfrm>
          <a:prstGeom prst="rect">
            <a:avLst/>
          </a:prstGeom>
          <a:noFill/>
        </p:spPr>
        <p:txBody>
          <a:bodyPr wrap="square" rtlCol="0">
            <a:spAutoFit/>
          </a:bodyPr>
          <a:lstStyle/>
          <a:p>
            <a:r>
              <a:rPr lang="bn-IN" sz="3200" dirty="0" smtClean="0"/>
              <a:t>প্রাচীনকালের সমৃদ্ধ নগর সুবর্ণ নগর। পরে এর নাম হয় সোনারগাঁও। ঢাকার আগে সোনারগাঁও ছিল দক্ষিণ – পূর্ব বাংলার রাজধানী। ঈসা খাঁ ছিলেন এই অঞ্চলের শাসক। ১৬১০ সালে ঈসা খাঁর পুত্র মুসা খাঁ পরাজিত হওয়ার পরে সোনারগাঁও এর পরিবর্তে ঢাকায় রাজধানী স্থাপন করা হয়। </a:t>
            </a:r>
          </a:p>
        </p:txBody>
      </p:sp>
    </p:spTree>
    <p:extLst>
      <p:ext uri="{BB962C8B-B14F-4D97-AF65-F5344CB8AC3E}">
        <p14:creationId xmlns:p14="http://schemas.microsoft.com/office/powerpoint/2010/main" val="34172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57200"/>
            <a:ext cx="5308600" cy="4610100"/>
          </a:xfrm>
          <a:prstGeom prst="rect">
            <a:avLst/>
          </a:prstGeom>
        </p:spPr>
      </p:pic>
      <p:sp>
        <p:nvSpPr>
          <p:cNvPr id="3" name="TextBox 2"/>
          <p:cNvSpPr txBox="1"/>
          <p:nvPr/>
        </p:nvSpPr>
        <p:spPr>
          <a:xfrm>
            <a:off x="1409700" y="5511800"/>
            <a:ext cx="3568700" cy="646331"/>
          </a:xfrm>
          <a:prstGeom prst="rect">
            <a:avLst/>
          </a:prstGeom>
          <a:noFill/>
        </p:spPr>
        <p:txBody>
          <a:bodyPr wrap="square" rtlCol="0">
            <a:spAutoFit/>
          </a:bodyPr>
          <a:lstStyle/>
          <a:p>
            <a:r>
              <a:rPr lang="bn-IN" sz="3600" dirty="0" smtClean="0"/>
              <a:t>পানাম নগর </a:t>
            </a:r>
            <a:endParaRPr lang="en-US" sz="3600" dirty="0"/>
          </a:p>
        </p:txBody>
      </p:sp>
      <p:sp>
        <p:nvSpPr>
          <p:cNvPr id="4" name="TextBox 3"/>
          <p:cNvSpPr txBox="1"/>
          <p:nvPr/>
        </p:nvSpPr>
        <p:spPr>
          <a:xfrm>
            <a:off x="6515100" y="542985"/>
            <a:ext cx="5321300" cy="4524315"/>
          </a:xfrm>
          <a:prstGeom prst="rect">
            <a:avLst/>
          </a:prstGeom>
          <a:noFill/>
        </p:spPr>
        <p:txBody>
          <a:bodyPr wrap="square" rtlCol="0">
            <a:spAutoFit/>
          </a:bodyPr>
          <a:lstStyle/>
          <a:p>
            <a:r>
              <a:rPr lang="bn-IN" sz="3200" dirty="0" smtClean="0"/>
              <a:t>সোনারগাঁও এর সবচেয়ে সমৃদ্ধ এলাকা পানাম নগর। উনিশ শতকে হিন্দু বণিকদের সুতা বাণিজ্যর কেন্দ্র হিসেবে এখানে পানাম নগর গড়ে ওঠে।এর একটা মাত্র রাস্তা। তার দুই পাশে সারি সারি প্রাচীন দালান। দালানগুলো খুব উচুঁ নয়। সবই দোতলা। প্রায় একশো বছরেরও আগের তৈরি। এখানেই ধনী ব্যবসায়ীরা বসবাস করতেন।   </a:t>
            </a:r>
            <a:endParaRPr lang="en-US" sz="3200" dirty="0"/>
          </a:p>
        </p:txBody>
      </p:sp>
    </p:spTree>
    <p:extLst>
      <p:ext uri="{BB962C8B-B14F-4D97-AF65-F5344CB8AC3E}">
        <p14:creationId xmlns:p14="http://schemas.microsoft.com/office/powerpoint/2010/main" val="35546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87" y="311150"/>
            <a:ext cx="5192813" cy="4197350"/>
          </a:xfrm>
          <a:prstGeom prst="rect">
            <a:avLst/>
          </a:prstGeom>
        </p:spPr>
      </p:pic>
      <p:sp>
        <p:nvSpPr>
          <p:cNvPr id="3" name="TextBox 2"/>
          <p:cNvSpPr txBox="1"/>
          <p:nvPr/>
        </p:nvSpPr>
        <p:spPr>
          <a:xfrm>
            <a:off x="812800" y="4978400"/>
            <a:ext cx="4991100" cy="646331"/>
          </a:xfrm>
          <a:prstGeom prst="rect">
            <a:avLst/>
          </a:prstGeom>
          <a:noFill/>
        </p:spPr>
        <p:txBody>
          <a:bodyPr wrap="square" rtlCol="0">
            <a:spAutoFit/>
          </a:bodyPr>
          <a:lstStyle/>
          <a:p>
            <a:r>
              <a:rPr lang="bn-IN" sz="3600" dirty="0" smtClean="0"/>
              <a:t>সোনারগাঁও লোকশিল্প জাদুঘর </a:t>
            </a:r>
            <a:endParaRPr lang="en-US" sz="3600" dirty="0"/>
          </a:p>
        </p:txBody>
      </p:sp>
      <p:sp>
        <p:nvSpPr>
          <p:cNvPr id="4" name="TextBox 3"/>
          <p:cNvSpPr txBox="1"/>
          <p:nvPr/>
        </p:nvSpPr>
        <p:spPr>
          <a:xfrm>
            <a:off x="6629400" y="640110"/>
            <a:ext cx="3632200" cy="3539430"/>
          </a:xfrm>
          <a:prstGeom prst="rect">
            <a:avLst/>
          </a:prstGeom>
          <a:noFill/>
        </p:spPr>
        <p:txBody>
          <a:bodyPr wrap="square" rtlCol="0">
            <a:spAutoFit/>
          </a:bodyPr>
          <a:lstStyle/>
          <a:p>
            <a:r>
              <a:rPr lang="bn-IN" sz="2800" dirty="0" smtClean="0"/>
              <a:t>সোনারগাঁও এর গৌরব ধরে রাখার জন্য শিল্পাচার্য জয়নুল আবেদীন ১৯৭৫ সালে এখানে একটি লোকশিল্প জাদুঘর প্রতিষ্ঠা করেন।যে বাড়িতে জাদুঘরটা করা হয়েছে তার নাম আদি বড় সর্দারবাড়ি।দারুণ কারুকাজ করা এর প্রবেশ পথ।  </a:t>
            </a:r>
            <a:endParaRPr lang="en-US" sz="2800" dirty="0"/>
          </a:p>
        </p:txBody>
      </p:sp>
    </p:spTree>
    <p:extLst>
      <p:ext uri="{BB962C8B-B14F-4D97-AF65-F5344CB8AC3E}">
        <p14:creationId xmlns:p14="http://schemas.microsoft.com/office/powerpoint/2010/main" val="19463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62" y="301624"/>
            <a:ext cx="3944938" cy="4467660"/>
          </a:xfrm>
          <a:prstGeom prst="rect">
            <a:avLst/>
          </a:prstGeom>
        </p:spPr>
      </p:pic>
      <p:sp>
        <p:nvSpPr>
          <p:cNvPr id="3" name="TextBox 2"/>
          <p:cNvSpPr txBox="1"/>
          <p:nvPr/>
        </p:nvSpPr>
        <p:spPr>
          <a:xfrm>
            <a:off x="605631" y="4991100"/>
            <a:ext cx="4724400" cy="646331"/>
          </a:xfrm>
          <a:prstGeom prst="rect">
            <a:avLst/>
          </a:prstGeom>
          <a:noFill/>
        </p:spPr>
        <p:txBody>
          <a:bodyPr wrap="square" rtlCol="0">
            <a:spAutoFit/>
          </a:bodyPr>
          <a:lstStyle/>
          <a:p>
            <a:r>
              <a:rPr lang="bn-IN" sz="3600" dirty="0" smtClean="0"/>
              <a:t>শিল্পাচার্য জয়নুল আবেদীন </a:t>
            </a:r>
            <a:endParaRPr lang="en-US" sz="3600" dirty="0"/>
          </a:p>
        </p:txBody>
      </p:sp>
      <p:sp>
        <p:nvSpPr>
          <p:cNvPr id="4" name="TextBox 3"/>
          <p:cNvSpPr txBox="1"/>
          <p:nvPr/>
        </p:nvSpPr>
        <p:spPr>
          <a:xfrm>
            <a:off x="6197600" y="1270000"/>
            <a:ext cx="4381500" cy="3046988"/>
          </a:xfrm>
          <a:prstGeom prst="rect">
            <a:avLst/>
          </a:prstGeom>
          <a:noFill/>
        </p:spPr>
        <p:txBody>
          <a:bodyPr wrap="square" rtlCol="0">
            <a:spAutoFit/>
          </a:bodyPr>
          <a:lstStyle/>
          <a:p>
            <a:r>
              <a:rPr lang="bn-IN" sz="3200" dirty="0" smtClean="0"/>
              <a:t>শিল্পাচার্য জয়নুল আবেদীন সোনারগাঁও লোকশিল্পের প্রতিষ্ঠাতা। গুনী এই শিল্পীর অনেক গুরুত্বপূর্ণ কীর্তি সোনারগাঁও লোকশিল্প যাদুঘরে সংরক্ষিত রয়েছে। </a:t>
            </a:r>
            <a:endParaRPr lang="en-US" sz="3200" dirty="0"/>
          </a:p>
        </p:txBody>
      </p:sp>
    </p:spTree>
    <p:extLst>
      <p:ext uri="{BB962C8B-B14F-4D97-AF65-F5344CB8AC3E}">
        <p14:creationId xmlns:p14="http://schemas.microsoft.com/office/powerpoint/2010/main" val="27582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69" y="607060"/>
            <a:ext cx="5040631" cy="4472940"/>
          </a:xfrm>
          <a:prstGeom prst="rect">
            <a:avLst/>
          </a:prstGeom>
        </p:spPr>
      </p:pic>
      <p:sp>
        <p:nvSpPr>
          <p:cNvPr id="3" name="TextBox 2"/>
          <p:cNvSpPr txBox="1"/>
          <p:nvPr/>
        </p:nvSpPr>
        <p:spPr>
          <a:xfrm>
            <a:off x="2407284" y="5422900"/>
            <a:ext cx="3695700" cy="646331"/>
          </a:xfrm>
          <a:prstGeom prst="rect">
            <a:avLst/>
          </a:prstGeom>
          <a:noFill/>
        </p:spPr>
        <p:txBody>
          <a:bodyPr wrap="square" rtlCol="0">
            <a:spAutoFit/>
          </a:bodyPr>
          <a:lstStyle/>
          <a:p>
            <a:r>
              <a:rPr lang="bn-IN" sz="3600" dirty="0" smtClean="0"/>
              <a:t>লালবাগকেল্লা </a:t>
            </a:r>
            <a:endParaRPr lang="en-US" sz="3600" dirty="0"/>
          </a:p>
        </p:txBody>
      </p:sp>
      <p:sp>
        <p:nvSpPr>
          <p:cNvPr id="4" name="TextBox 3"/>
          <p:cNvSpPr txBox="1"/>
          <p:nvPr/>
        </p:nvSpPr>
        <p:spPr>
          <a:xfrm>
            <a:off x="6896100" y="723900"/>
            <a:ext cx="3784600" cy="4832092"/>
          </a:xfrm>
          <a:prstGeom prst="rect">
            <a:avLst/>
          </a:prstGeom>
          <a:noFill/>
        </p:spPr>
        <p:txBody>
          <a:bodyPr wrap="square" rtlCol="0">
            <a:spAutoFit/>
          </a:bodyPr>
          <a:lstStyle/>
          <a:p>
            <a:r>
              <a:rPr lang="bn-IN" sz="2800" dirty="0" smtClean="0"/>
              <a:t>লালবাগের কেল্লা সতের শতকে নির্মিত এটি একটি মোঘল দুর্গ স্থাপনা। এটি একসময় আওরঙ্গবাদ কেল্লা নামেও পরিচিত ছিল। ঢাকার দক্ষিণ- পশ্চিমে বুড়িগঙ্গা নদীর তীরে লালবাগ কেল্লা অবস্থিত।  ১৬৭৮ সালে আওরঙ্গজেবের পুত্র শাহজাদা আযম শাহ এই দুর্গটির নির্মাণ কাজ শুরু করলেও শেষ করতে পারেন নি।</a:t>
            </a:r>
            <a:endParaRPr lang="en-US" sz="2800" dirty="0"/>
          </a:p>
        </p:txBody>
      </p:sp>
    </p:spTree>
    <p:extLst>
      <p:ext uri="{BB962C8B-B14F-4D97-AF65-F5344CB8AC3E}">
        <p14:creationId xmlns:p14="http://schemas.microsoft.com/office/powerpoint/2010/main" val="331067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7800" y="914401"/>
            <a:ext cx="4343400" cy="3539430"/>
          </a:xfrm>
          <a:prstGeom prst="rect">
            <a:avLst/>
          </a:prstGeom>
          <a:noFill/>
        </p:spPr>
        <p:txBody>
          <a:bodyPr wrap="square" rtlCol="0">
            <a:spAutoFit/>
          </a:bodyPr>
          <a:lstStyle/>
          <a:p>
            <a:r>
              <a:rPr lang="en-US" sz="3200" dirty="0" err="1" smtClean="0"/>
              <a:t>নবাব</a:t>
            </a:r>
            <a:r>
              <a:rPr lang="en-US" sz="3200" dirty="0" smtClean="0"/>
              <a:t> </a:t>
            </a:r>
            <a:r>
              <a:rPr lang="en-US" sz="3200" dirty="0" err="1" smtClean="0"/>
              <a:t>শায়েস্তা</a:t>
            </a:r>
            <a:r>
              <a:rPr lang="en-US" sz="3200" dirty="0" smtClean="0"/>
              <a:t> </a:t>
            </a:r>
            <a:r>
              <a:rPr lang="en-US" sz="3200" dirty="0" err="1" smtClean="0"/>
              <a:t>খান</a:t>
            </a:r>
            <a:r>
              <a:rPr lang="en-US" sz="3200" dirty="0" smtClean="0"/>
              <a:t> ১৬৮০ </a:t>
            </a:r>
            <a:r>
              <a:rPr lang="en-US" sz="3200" dirty="0" err="1" smtClean="0"/>
              <a:t>সালে</a:t>
            </a:r>
            <a:r>
              <a:rPr lang="en-US" sz="3200" dirty="0" smtClean="0"/>
              <a:t> </a:t>
            </a:r>
            <a:r>
              <a:rPr lang="en-US" sz="3200" dirty="0" err="1" smtClean="0"/>
              <a:t>পুনরায়</a:t>
            </a:r>
            <a:r>
              <a:rPr lang="en-US" sz="3200" dirty="0" smtClean="0"/>
              <a:t> </a:t>
            </a:r>
            <a:r>
              <a:rPr lang="en-US" sz="3200" dirty="0" err="1" smtClean="0"/>
              <a:t>ঢাকার</a:t>
            </a:r>
            <a:r>
              <a:rPr lang="en-US" sz="3200" dirty="0" smtClean="0"/>
              <a:t> </a:t>
            </a:r>
            <a:r>
              <a:rPr lang="en-US" sz="3200" dirty="0" err="1" smtClean="0"/>
              <a:t>সুবেদার</a:t>
            </a:r>
            <a:r>
              <a:rPr lang="en-US" sz="3200" dirty="0" smtClean="0"/>
              <a:t> </a:t>
            </a:r>
            <a:r>
              <a:rPr lang="en-US" sz="3200" dirty="0" err="1" smtClean="0"/>
              <a:t>হিসেবে</a:t>
            </a:r>
            <a:r>
              <a:rPr lang="en-US" sz="3200" dirty="0" smtClean="0"/>
              <a:t> </a:t>
            </a:r>
            <a:r>
              <a:rPr lang="en-US" sz="3200" dirty="0" err="1" smtClean="0"/>
              <a:t>নিযুক্ত</a:t>
            </a:r>
            <a:r>
              <a:rPr lang="en-US" sz="3200" dirty="0" smtClean="0"/>
              <a:t> </a:t>
            </a:r>
            <a:r>
              <a:rPr lang="en-US" sz="3200" dirty="0" err="1" smtClean="0"/>
              <a:t>হয়ে</a:t>
            </a:r>
            <a:r>
              <a:rPr lang="bn-IN" sz="3200" dirty="0" smtClean="0"/>
              <a:t> পুনরায়</a:t>
            </a:r>
            <a:r>
              <a:rPr lang="en-US" sz="3200" dirty="0" smtClean="0"/>
              <a:t> </a:t>
            </a:r>
            <a:r>
              <a:rPr lang="en-US" sz="3200" dirty="0" err="1" smtClean="0"/>
              <a:t>দুর্গের</a:t>
            </a:r>
            <a:r>
              <a:rPr lang="en-US" sz="3200" dirty="0" smtClean="0"/>
              <a:t> </a:t>
            </a:r>
            <a:r>
              <a:rPr lang="en-US" sz="3200" dirty="0" err="1" smtClean="0"/>
              <a:t>নির্মান</a:t>
            </a:r>
            <a:r>
              <a:rPr lang="en-US" sz="3200" dirty="0" smtClean="0"/>
              <a:t> </a:t>
            </a:r>
            <a:r>
              <a:rPr lang="en-US" sz="3200" dirty="0" err="1" smtClean="0"/>
              <a:t>কাজ</a:t>
            </a:r>
            <a:r>
              <a:rPr lang="en-US" sz="3200" dirty="0" smtClean="0"/>
              <a:t> </a:t>
            </a:r>
            <a:r>
              <a:rPr lang="en-US" sz="3200" dirty="0" err="1" smtClean="0"/>
              <a:t>শুরু</a:t>
            </a:r>
            <a:r>
              <a:rPr lang="en-US" sz="3200" dirty="0" smtClean="0"/>
              <a:t> </a:t>
            </a:r>
            <a:r>
              <a:rPr lang="en-US" sz="3200" dirty="0" err="1" smtClean="0"/>
              <a:t>করেন</a:t>
            </a:r>
            <a:r>
              <a:rPr lang="en-US" sz="3200" dirty="0" smtClean="0"/>
              <a:t>। ১৬৮৪ </a:t>
            </a:r>
            <a:r>
              <a:rPr lang="en-US" sz="3200" dirty="0" err="1" smtClean="0"/>
              <a:t>সালে</a:t>
            </a:r>
            <a:r>
              <a:rPr lang="en-US" sz="3200" dirty="0" smtClean="0"/>
              <a:t> </a:t>
            </a:r>
            <a:r>
              <a:rPr lang="en-US" sz="3200" dirty="0" err="1" smtClean="0"/>
              <a:t>এখানে</a:t>
            </a:r>
            <a:r>
              <a:rPr lang="en-US" sz="3200" dirty="0" smtClean="0"/>
              <a:t> </a:t>
            </a:r>
            <a:r>
              <a:rPr lang="en-US" sz="3200" dirty="0" err="1" smtClean="0"/>
              <a:t>শায়স্তা</a:t>
            </a:r>
            <a:r>
              <a:rPr lang="en-US" sz="3200" dirty="0" smtClean="0"/>
              <a:t> </a:t>
            </a:r>
            <a:r>
              <a:rPr lang="en-US" sz="3200" dirty="0" err="1" smtClean="0"/>
              <a:t>খানের</a:t>
            </a:r>
            <a:r>
              <a:rPr lang="en-US" sz="3200" dirty="0" smtClean="0"/>
              <a:t> </a:t>
            </a:r>
            <a:r>
              <a:rPr lang="en-US" sz="3200" dirty="0" err="1" smtClean="0"/>
              <a:t>কন্যা</a:t>
            </a:r>
            <a:r>
              <a:rPr lang="en-US" sz="3200" dirty="0" smtClean="0"/>
              <a:t> </a:t>
            </a:r>
            <a:r>
              <a:rPr lang="en-US" sz="3200" dirty="0" err="1" smtClean="0"/>
              <a:t>ইরান</a:t>
            </a:r>
            <a:r>
              <a:rPr lang="en-US" sz="3200" dirty="0" smtClean="0"/>
              <a:t> </a:t>
            </a:r>
            <a:r>
              <a:rPr lang="en-US" sz="3200" dirty="0" err="1" smtClean="0"/>
              <a:t>দুখত</a:t>
            </a:r>
            <a:r>
              <a:rPr lang="en-US" sz="3200" dirty="0" smtClean="0"/>
              <a:t> </a:t>
            </a:r>
            <a:r>
              <a:rPr lang="en-US" sz="3200" dirty="0" err="1" smtClean="0"/>
              <a:t>মৃত্যুবরণ</a:t>
            </a:r>
            <a:r>
              <a:rPr lang="en-US" sz="3200" dirty="0" smtClean="0"/>
              <a:t> </a:t>
            </a:r>
            <a:r>
              <a:rPr lang="en-US" sz="3200" dirty="0" err="1" smtClean="0"/>
              <a:t>করলে</a:t>
            </a:r>
            <a:r>
              <a:rPr lang="en-US" sz="3200" dirty="0" smtClean="0"/>
              <a:t> </a:t>
            </a:r>
            <a:r>
              <a:rPr lang="en-US" sz="3200" dirty="0" err="1" smtClean="0"/>
              <a:t>দুর্গের</a:t>
            </a:r>
            <a:r>
              <a:rPr lang="en-US" sz="3200" dirty="0" smtClean="0"/>
              <a:t> </a:t>
            </a:r>
            <a:r>
              <a:rPr lang="en-US" sz="3200" dirty="0" err="1" smtClean="0"/>
              <a:t>কাজ</a:t>
            </a:r>
            <a:r>
              <a:rPr lang="en-US" sz="3200" dirty="0" smtClean="0"/>
              <a:t> </a:t>
            </a:r>
            <a:r>
              <a:rPr lang="en-US" sz="3200" dirty="0" err="1" smtClean="0"/>
              <a:t>বন্ধ</a:t>
            </a:r>
            <a:r>
              <a:rPr lang="en-US" sz="3200" dirty="0" smtClean="0"/>
              <a:t> </a:t>
            </a:r>
            <a:r>
              <a:rPr lang="bn-IN" sz="3200" dirty="0" smtClean="0"/>
              <a:t>করে দেন।</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763241"/>
            <a:ext cx="4903788" cy="3841750"/>
          </a:xfrm>
          <a:prstGeom prst="rect">
            <a:avLst/>
          </a:prstGeom>
        </p:spPr>
      </p:pic>
      <p:sp>
        <p:nvSpPr>
          <p:cNvPr id="6" name="TextBox 5"/>
          <p:cNvSpPr txBox="1"/>
          <p:nvPr/>
        </p:nvSpPr>
        <p:spPr>
          <a:xfrm>
            <a:off x="977900" y="4838700"/>
            <a:ext cx="3860800" cy="646331"/>
          </a:xfrm>
          <a:prstGeom prst="rect">
            <a:avLst/>
          </a:prstGeom>
          <a:noFill/>
        </p:spPr>
        <p:txBody>
          <a:bodyPr wrap="square" rtlCol="0">
            <a:spAutoFit/>
          </a:bodyPr>
          <a:lstStyle/>
          <a:p>
            <a:r>
              <a:rPr lang="bn-IN" sz="3600" dirty="0" smtClean="0"/>
              <a:t>নবাব শায়েস্তা খান</a:t>
            </a:r>
            <a:endParaRPr lang="en-US" sz="3600" dirty="0"/>
          </a:p>
        </p:txBody>
      </p:sp>
    </p:spTree>
    <p:extLst>
      <p:ext uri="{BB962C8B-B14F-4D97-AF65-F5344CB8AC3E}">
        <p14:creationId xmlns:p14="http://schemas.microsoft.com/office/powerpoint/2010/main" val="18943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130300"/>
            <a:ext cx="4572000" cy="3429000"/>
          </a:xfrm>
          <a:prstGeom prst="rect">
            <a:avLst/>
          </a:prstGeom>
        </p:spPr>
      </p:pic>
      <p:sp>
        <p:nvSpPr>
          <p:cNvPr id="3" name="TextBox 2"/>
          <p:cNvSpPr txBox="1"/>
          <p:nvPr/>
        </p:nvSpPr>
        <p:spPr>
          <a:xfrm>
            <a:off x="1168400" y="5003800"/>
            <a:ext cx="4013200" cy="646331"/>
          </a:xfrm>
          <a:prstGeom prst="rect">
            <a:avLst/>
          </a:prstGeom>
          <a:noFill/>
        </p:spPr>
        <p:txBody>
          <a:bodyPr wrap="square" rtlCol="0">
            <a:spAutoFit/>
          </a:bodyPr>
          <a:lstStyle/>
          <a:p>
            <a:r>
              <a:rPr lang="bn-IN" sz="3600" dirty="0" smtClean="0"/>
              <a:t>পরিবিবির মাজার</a:t>
            </a:r>
            <a:endParaRPr lang="en-US" sz="3600" dirty="0"/>
          </a:p>
        </p:txBody>
      </p:sp>
      <p:sp>
        <p:nvSpPr>
          <p:cNvPr id="5" name="TextBox 4"/>
          <p:cNvSpPr txBox="1"/>
          <p:nvPr/>
        </p:nvSpPr>
        <p:spPr>
          <a:xfrm>
            <a:off x="5803900" y="802650"/>
            <a:ext cx="5626100" cy="4031873"/>
          </a:xfrm>
          <a:prstGeom prst="rect">
            <a:avLst/>
          </a:prstGeom>
          <a:noFill/>
        </p:spPr>
        <p:txBody>
          <a:bodyPr wrap="square" rtlCol="0">
            <a:spAutoFit/>
          </a:bodyPr>
          <a:lstStyle/>
          <a:p>
            <a:r>
              <a:rPr lang="bn-IN" sz="3200" dirty="0" smtClean="0"/>
              <a:t>শায়েস্তাখানের কন্যা ইরান দুখতের সমাধি স্থল যা পরিবিবির মাজার নামে পরিচিত। ইরান দুখতের অপর নাম পরিবিবি। লালবাগকেল্লার গুরুত্বপুর্ণ স্থাপনা গুলোর মধ্যে পরিবির মাজার অন্যতম। এটি কেল্লার মধ্যবর্তী স্থানে একটি চারকোণা কক্ষে অবস্থিত।এ মাজারটি একটি অষ্টবুজ গম্বুজ এবং পিতলের আবরণে আবৃত করা হয়েছে।  </a:t>
            </a:r>
            <a:endParaRPr lang="en-US" sz="3200" dirty="0"/>
          </a:p>
        </p:txBody>
      </p:sp>
    </p:spTree>
    <p:extLst>
      <p:ext uri="{BB962C8B-B14F-4D97-AF65-F5344CB8AC3E}">
        <p14:creationId xmlns:p14="http://schemas.microsoft.com/office/powerpoint/2010/main" val="156735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742950"/>
            <a:ext cx="4591050" cy="3867150"/>
          </a:xfrm>
          <a:prstGeom prst="rect">
            <a:avLst/>
          </a:prstGeom>
        </p:spPr>
      </p:pic>
      <p:sp>
        <p:nvSpPr>
          <p:cNvPr id="3" name="TextBox 2"/>
          <p:cNvSpPr txBox="1"/>
          <p:nvPr/>
        </p:nvSpPr>
        <p:spPr>
          <a:xfrm>
            <a:off x="990600" y="4737100"/>
            <a:ext cx="4876800" cy="646331"/>
          </a:xfrm>
          <a:prstGeom prst="rect">
            <a:avLst/>
          </a:prstGeom>
          <a:noFill/>
        </p:spPr>
        <p:txBody>
          <a:bodyPr wrap="square" rtlCol="0">
            <a:spAutoFit/>
          </a:bodyPr>
          <a:lstStyle/>
          <a:p>
            <a:r>
              <a:rPr lang="bn-IN" sz="3600" dirty="0" smtClean="0"/>
              <a:t>লালবাগ </a:t>
            </a:r>
            <a:r>
              <a:rPr lang="en-US" sz="3600" dirty="0" err="1" smtClean="0"/>
              <a:t>দুর্গ</a:t>
            </a:r>
            <a:endParaRPr lang="en-US" sz="3600" dirty="0"/>
          </a:p>
        </p:txBody>
      </p:sp>
      <p:sp>
        <p:nvSpPr>
          <p:cNvPr id="4" name="TextBox 3"/>
          <p:cNvSpPr txBox="1"/>
          <p:nvPr/>
        </p:nvSpPr>
        <p:spPr>
          <a:xfrm>
            <a:off x="5981700" y="535950"/>
            <a:ext cx="4927600" cy="4524315"/>
          </a:xfrm>
          <a:prstGeom prst="rect">
            <a:avLst/>
          </a:prstGeom>
          <a:noFill/>
        </p:spPr>
        <p:txBody>
          <a:bodyPr wrap="square" rtlCol="0">
            <a:spAutoFit/>
          </a:bodyPr>
          <a:lstStyle/>
          <a:p>
            <a:r>
              <a:rPr lang="bn-IN" sz="3200" dirty="0" smtClean="0"/>
              <a:t>দুর্গটি সম্পুর্ণ ইটের তৈরি। দুর্গের মাঝখানে খোলা জায়গায় মোঘল শাসকগণ তাঁবু টানিয়ে বসবাস করতেন।রাজকীয় মুঘল আমল সমাপ্ত হবার পর দুর্গটি পরিত্যক্ত অবস্থায় রয়ে যায়। ১৮৪৪ সালে এলাকাটি আওরঙ্গবাদ নাম বদলে লালবাগ নামে পরিচিতি পায় এবং দুর্গটি পরিণত হয় লালবাগ দুর্গে। </a:t>
            </a:r>
            <a:endParaRPr lang="en-US" sz="3200" dirty="0"/>
          </a:p>
        </p:txBody>
      </p:sp>
    </p:spTree>
    <p:extLst>
      <p:ext uri="{BB962C8B-B14F-4D97-AF65-F5344CB8AC3E}">
        <p14:creationId xmlns:p14="http://schemas.microsoft.com/office/powerpoint/2010/main" val="73733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825500"/>
            <a:ext cx="4572000" cy="3746500"/>
          </a:xfrm>
          <a:prstGeom prst="rect">
            <a:avLst/>
          </a:prstGeom>
        </p:spPr>
      </p:pic>
      <p:sp>
        <p:nvSpPr>
          <p:cNvPr id="5" name="TextBox 4"/>
          <p:cNvSpPr txBox="1"/>
          <p:nvPr/>
        </p:nvSpPr>
        <p:spPr>
          <a:xfrm>
            <a:off x="977900" y="5105400"/>
            <a:ext cx="4165600" cy="646331"/>
          </a:xfrm>
          <a:prstGeom prst="rect">
            <a:avLst/>
          </a:prstGeom>
          <a:noFill/>
        </p:spPr>
        <p:txBody>
          <a:bodyPr wrap="square" rtlCol="0">
            <a:spAutoFit/>
          </a:bodyPr>
          <a:lstStyle/>
          <a:p>
            <a:r>
              <a:rPr lang="bn-IN" sz="3600" dirty="0" smtClean="0"/>
              <a:t>গোপন প্রবেশ পথ</a:t>
            </a:r>
            <a:endParaRPr lang="en-US" sz="3600" dirty="0"/>
          </a:p>
        </p:txBody>
      </p:sp>
      <p:sp>
        <p:nvSpPr>
          <p:cNvPr id="2" name="TextBox 1"/>
          <p:cNvSpPr txBox="1"/>
          <p:nvPr/>
        </p:nvSpPr>
        <p:spPr>
          <a:xfrm>
            <a:off x="7010400" y="1905000"/>
            <a:ext cx="2997200" cy="2308324"/>
          </a:xfrm>
          <a:prstGeom prst="rect">
            <a:avLst/>
          </a:prstGeom>
          <a:noFill/>
        </p:spPr>
        <p:txBody>
          <a:bodyPr wrap="square" rtlCol="0">
            <a:spAutoFit/>
          </a:bodyPr>
          <a:lstStyle/>
          <a:p>
            <a:r>
              <a:rPr lang="en-US" dirty="0" smtClean="0"/>
              <a:t> </a:t>
            </a:r>
            <a:r>
              <a:rPr lang="en-US" sz="4800" dirty="0" err="1" smtClean="0"/>
              <a:t>দুর্গের</a:t>
            </a:r>
            <a:r>
              <a:rPr lang="en-US" sz="4800" dirty="0" smtClean="0"/>
              <a:t> </a:t>
            </a:r>
            <a:r>
              <a:rPr lang="en-US" sz="4800" dirty="0" err="1" smtClean="0"/>
              <a:t>দক্ষিণে</a:t>
            </a:r>
            <a:r>
              <a:rPr lang="en-US" sz="4800" dirty="0" smtClean="0"/>
              <a:t> </a:t>
            </a:r>
            <a:r>
              <a:rPr lang="en-US" sz="4800" dirty="0" err="1" smtClean="0"/>
              <a:t>রয়েছে</a:t>
            </a:r>
            <a:r>
              <a:rPr lang="en-US" sz="4800" dirty="0" smtClean="0"/>
              <a:t> </a:t>
            </a:r>
            <a:r>
              <a:rPr lang="en-US" sz="4800" dirty="0" err="1" smtClean="0"/>
              <a:t>গোপন</a:t>
            </a:r>
            <a:r>
              <a:rPr lang="en-US" sz="4800" dirty="0" smtClean="0"/>
              <a:t> </a:t>
            </a:r>
            <a:r>
              <a:rPr lang="en-US" sz="4800" dirty="0" err="1" smtClean="0"/>
              <a:t>প্রবেশ</a:t>
            </a:r>
            <a:r>
              <a:rPr lang="en-US" sz="4800" dirty="0" smtClean="0"/>
              <a:t> </a:t>
            </a:r>
            <a:r>
              <a:rPr lang="en-US" sz="4800" dirty="0" err="1" smtClean="0"/>
              <a:t>পথ</a:t>
            </a:r>
            <a:endParaRPr lang="en-US" sz="4800" dirty="0"/>
          </a:p>
        </p:txBody>
      </p:sp>
    </p:spTree>
    <p:extLst>
      <p:ext uri="{BB962C8B-B14F-4D97-AF65-F5344CB8AC3E}">
        <p14:creationId xmlns:p14="http://schemas.microsoft.com/office/powerpoint/2010/main" val="21517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889" b="8889"/>
          <a:stretch/>
        </p:blipFill>
        <p:spPr>
          <a:xfrm>
            <a:off x="0" y="-1"/>
            <a:ext cx="12065000" cy="6858001"/>
          </a:xfrm>
          <a:prstGeom prst="rect">
            <a:avLst/>
          </a:prstGeom>
        </p:spPr>
      </p:pic>
      <p:sp>
        <p:nvSpPr>
          <p:cNvPr id="4" name="Rectangle 3"/>
          <p:cNvSpPr/>
          <p:nvPr/>
        </p:nvSpPr>
        <p:spPr>
          <a:xfrm>
            <a:off x="4898713" y="2413506"/>
            <a:ext cx="6442387" cy="2554545"/>
          </a:xfrm>
          <a:prstGeom prst="rect">
            <a:avLst/>
          </a:prstGeom>
        </p:spPr>
        <p:txBody>
          <a:bodyPr wrap="square">
            <a:spAutoFit/>
          </a:bodyPr>
          <a:lstStyle/>
          <a:p>
            <a:r>
              <a:rPr lang="en-US" sz="4000" dirty="0" err="1">
                <a:latin typeface="NikoshBAN" panose="02000000000000000000" pitchFamily="2" charset="0"/>
                <a:cs typeface="NikoshBAN" panose="02000000000000000000" pitchFamily="2" charset="0"/>
              </a:rPr>
              <a:t>মোছাঃ</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জেসমিন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আক্তার</a:t>
            </a:r>
            <a:endParaRPr lang="en-US" sz="4000" dirty="0">
              <a:latin typeface="NikoshBAN" panose="02000000000000000000" pitchFamily="2" charset="0"/>
              <a:cs typeface="NikoshBAN" panose="02000000000000000000" pitchFamily="2" charset="0"/>
            </a:endParaRPr>
          </a:p>
          <a:p>
            <a:r>
              <a:rPr lang="en-US" sz="4000" dirty="0" err="1">
                <a:latin typeface="NikoshBAN" panose="02000000000000000000" pitchFamily="2" charset="0"/>
                <a:cs typeface="NikoshBAN" panose="02000000000000000000" pitchFamily="2" charset="0"/>
              </a:rPr>
              <a:t>সহকারী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শিক্ষক</a:t>
            </a:r>
            <a:r>
              <a:rPr lang="en-US" sz="4000" dirty="0">
                <a:latin typeface="NikoshBAN" panose="02000000000000000000" pitchFamily="2" charset="0"/>
                <a:cs typeface="NikoshBAN" panose="02000000000000000000" pitchFamily="2" charset="0"/>
              </a:rPr>
              <a:t> </a:t>
            </a:r>
          </a:p>
          <a:p>
            <a:r>
              <a:rPr lang="en-US" sz="4000" dirty="0" err="1">
                <a:latin typeface="NikoshBAN" panose="02000000000000000000" pitchFamily="2" charset="0"/>
                <a:cs typeface="NikoshBAN" panose="02000000000000000000" pitchFamily="2" charset="0"/>
              </a:rPr>
              <a:t>সহড়াবাড়ীয়া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সরকারী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প্রাথমিক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বিদ্যালয়</a:t>
            </a:r>
            <a:endParaRPr lang="en-US" sz="4000" dirty="0">
              <a:latin typeface="NikoshBAN" panose="02000000000000000000" pitchFamily="2" charset="0"/>
              <a:cs typeface="NikoshBAN" panose="02000000000000000000" pitchFamily="2" charset="0"/>
            </a:endParaRPr>
          </a:p>
          <a:p>
            <a:r>
              <a:rPr lang="en-US" sz="4000" dirty="0" err="1">
                <a:latin typeface="NikoshBAN" panose="02000000000000000000" pitchFamily="2" charset="0"/>
                <a:cs typeface="NikoshBAN" panose="02000000000000000000" pitchFamily="2" charset="0"/>
              </a:rPr>
              <a:t>গাংনী,মেহেরপুর</a:t>
            </a:r>
            <a:r>
              <a:rPr lang="en-US" sz="40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4682812" y="1329035"/>
            <a:ext cx="4299575" cy="830997"/>
          </a:xfrm>
          <a:prstGeom prst="rect">
            <a:avLst/>
          </a:prstGeom>
          <a:noFill/>
        </p:spPr>
        <p:txBody>
          <a:bodyPr wrap="none" lIns="91440" tIns="45720" rIns="91440" bIns="45720">
            <a:spAutoFit/>
          </a:bodyPr>
          <a:lstStyle/>
          <a:p>
            <a:pPr algn="ctr"/>
            <a:r>
              <a:rPr lang="bn-IN" sz="4800" dirty="0" smtClean="0">
                <a:ln w="0"/>
                <a:effectLst>
                  <a:outerShdw blurRad="38100" dist="19050" dir="2700000" algn="tl" rotWithShape="0">
                    <a:schemeClr val="dk1">
                      <a:alpha val="40000"/>
                    </a:schemeClr>
                  </a:outerShdw>
                </a:effectLst>
              </a:rPr>
              <a:t>শিক্ষক পরিচিতি</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59982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571500"/>
            <a:ext cx="5041900" cy="3888081"/>
          </a:xfrm>
          <a:prstGeom prst="rect">
            <a:avLst/>
          </a:prstGeom>
        </p:spPr>
      </p:pic>
      <p:sp>
        <p:nvSpPr>
          <p:cNvPr id="3" name="TextBox 2"/>
          <p:cNvSpPr txBox="1"/>
          <p:nvPr/>
        </p:nvSpPr>
        <p:spPr>
          <a:xfrm>
            <a:off x="520700" y="4762500"/>
            <a:ext cx="4838700" cy="646331"/>
          </a:xfrm>
          <a:prstGeom prst="rect">
            <a:avLst/>
          </a:prstGeom>
          <a:noFill/>
        </p:spPr>
        <p:txBody>
          <a:bodyPr wrap="square" rtlCol="0">
            <a:spAutoFit/>
          </a:bodyPr>
          <a:lstStyle/>
          <a:p>
            <a:r>
              <a:rPr lang="bn-IN" sz="3600" dirty="0" smtClean="0"/>
              <a:t>লালবাগ কেল্লা শাহী মসজিদ</a:t>
            </a:r>
            <a:endParaRPr lang="en-US" sz="3600" dirty="0"/>
          </a:p>
        </p:txBody>
      </p:sp>
      <p:sp>
        <p:nvSpPr>
          <p:cNvPr id="4" name="TextBox 3"/>
          <p:cNvSpPr txBox="1"/>
          <p:nvPr/>
        </p:nvSpPr>
        <p:spPr>
          <a:xfrm>
            <a:off x="6794500" y="1968500"/>
            <a:ext cx="3797300" cy="1754326"/>
          </a:xfrm>
          <a:prstGeom prst="rect">
            <a:avLst/>
          </a:prstGeom>
          <a:noFill/>
        </p:spPr>
        <p:txBody>
          <a:bodyPr wrap="square" rtlCol="0">
            <a:spAutoFit/>
          </a:bodyPr>
          <a:lstStyle/>
          <a:p>
            <a:r>
              <a:rPr lang="bn-IN" sz="3600" dirty="0" smtClean="0"/>
              <a:t>দুর্গের দক্ষিণে একটি তিন গম্বুজ বিশিষ্ট মসজিদ রয়েছে।</a:t>
            </a:r>
            <a:endParaRPr lang="en-US" sz="3600" dirty="0"/>
          </a:p>
        </p:txBody>
      </p:sp>
    </p:spTree>
    <p:extLst>
      <p:ext uri="{BB962C8B-B14F-4D97-AF65-F5344CB8AC3E}">
        <p14:creationId xmlns:p14="http://schemas.microsoft.com/office/powerpoint/2010/main" val="330804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140200" y="1150669"/>
            <a:ext cx="3225800" cy="923330"/>
          </a:xfrm>
          <a:prstGeom prst="rect">
            <a:avLst/>
          </a:prstGeom>
          <a:noFill/>
        </p:spPr>
        <p:txBody>
          <a:bodyPr wrap="square" rtlCol="0">
            <a:spAutoFit/>
          </a:bodyPr>
          <a:lstStyle/>
          <a:p>
            <a:r>
              <a:rPr lang="bn-IN" sz="5400" dirty="0" smtClean="0">
                <a:solidFill>
                  <a:srgbClr val="FFFF00"/>
                </a:solidFill>
              </a:rPr>
              <a:t>দলীয় কাজ</a:t>
            </a:r>
            <a:endParaRPr lang="en-US" sz="5400" dirty="0">
              <a:solidFill>
                <a:srgbClr val="FFFF00"/>
              </a:solidFill>
            </a:endParaRPr>
          </a:p>
        </p:txBody>
      </p:sp>
      <p:sp>
        <p:nvSpPr>
          <p:cNvPr id="8" name="TextBox 7"/>
          <p:cNvSpPr txBox="1"/>
          <p:nvPr/>
        </p:nvSpPr>
        <p:spPr>
          <a:xfrm>
            <a:off x="1911350" y="2476499"/>
            <a:ext cx="8369300" cy="2554545"/>
          </a:xfrm>
          <a:prstGeom prst="rect">
            <a:avLst/>
          </a:prstGeom>
          <a:noFill/>
        </p:spPr>
        <p:txBody>
          <a:bodyPr wrap="square" rtlCol="0">
            <a:spAutoFit/>
          </a:bodyPr>
          <a:lstStyle/>
          <a:p>
            <a:r>
              <a:rPr lang="bn-IN" sz="3200" dirty="0" smtClean="0"/>
              <a:t>দলের নাম বেলীঃ সোনারগাঁওতে উল্লেখযোগ্য কি কি দেখার আছে তার একটি তালিকা তৈরি কর।</a:t>
            </a:r>
          </a:p>
          <a:p>
            <a:r>
              <a:rPr lang="bn-IN" sz="3200" dirty="0" smtClean="0"/>
              <a:t>দলের নাম শাপলাঃ লালবাগ কেল্লায় উল্লেখযোগ্য কি কি দেখার আছে তার একটি তালিকা তৈরি কর।</a:t>
            </a:r>
          </a:p>
          <a:p>
            <a:r>
              <a:rPr lang="bn-IN" sz="3200" dirty="0" smtClean="0"/>
              <a:t>দলের নাম গোলাপঃ পানাম নগরী সম্পর্কে একটি অনুচ্ছেদ লিখ। </a:t>
            </a:r>
            <a:endParaRPr lang="en-US" sz="3200" dirty="0"/>
          </a:p>
        </p:txBody>
      </p:sp>
    </p:spTree>
    <p:extLst>
      <p:ext uri="{BB962C8B-B14F-4D97-AF65-F5344CB8AC3E}">
        <p14:creationId xmlns:p14="http://schemas.microsoft.com/office/powerpoint/2010/main" val="31102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31401" y="2512367"/>
            <a:ext cx="6634799" cy="1833265"/>
          </a:xfrm>
          <a:prstGeom prst="rect">
            <a:avLst/>
          </a:prstGeom>
          <a:noFill/>
        </p:spPr>
        <p:txBody>
          <a:bodyPr wrap="none" lIns="91440" tIns="45720" rIns="91440" bIns="45720">
            <a:prstTxWarp prst="textArchUp">
              <a:avLst/>
            </a:prstTxWarp>
            <a:spAutoFit/>
          </a:bodyPr>
          <a:lstStyle/>
          <a:p>
            <a:pPr algn="ctr"/>
            <a:r>
              <a:rPr lang="bn-IN" sz="6600" b="1" dirty="0" smtClean="0">
                <a:ln w="6600">
                  <a:solidFill>
                    <a:schemeClr val="accent2"/>
                  </a:solidFill>
                  <a:prstDash val="solid"/>
                </a:ln>
                <a:solidFill>
                  <a:srgbClr val="FFFFFF"/>
                </a:solidFill>
                <a:effectLst>
                  <a:outerShdw dist="38100" dir="2700000" algn="tl" rotWithShape="0">
                    <a:schemeClr val="accent2"/>
                  </a:outerShdw>
                </a:effectLst>
              </a:rPr>
              <a:t>পাঠের বিষয়বস্তু ও সারসংক্ষেপ</a:t>
            </a:r>
            <a:endParaRPr lang="en-US"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709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77800"/>
            <a:ext cx="7747000" cy="769441"/>
          </a:xfrm>
          <a:prstGeom prst="rect">
            <a:avLst/>
          </a:prstGeom>
          <a:noFill/>
        </p:spPr>
        <p:txBody>
          <a:bodyPr wrap="square" rtlCol="0">
            <a:spAutoFit/>
          </a:bodyPr>
          <a:lstStyle/>
          <a:p>
            <a:r>
              <a:rPr lang="bn-IN" sz="4400" dirty="0" smtClean="0"/>
              <a:t>বই সংযোগ পৃষ্টা নং ২৬ </a:t>
            </a:r>
            <a:endParaRPr lang="en-US" sz="4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945" y="1522133"/>
            <a:ext cx="3115110" cy="4096322"/>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087" y="1522133"/>
            <a:ext cx="3048425" cy="4201111"/>
          </a:xfrm>
          <a:prstGeom prst="rect">
            <a:avLst/>
          </a:prstGeom>
        </p:spPr>
      </p:pic>
    </p:spTree>
    <p:extLst>
      <p:ext uri="{BB962C8B-B14F-4D97-AF65-F5344CB8AC3E}">
        <p14:creationId xmlns:p14="http://schemas.microsoft.com/office/powerpoint/2010/main" val="17038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9081"/>
          <a:stretch/>
        </p:blipFill>
        <p:spPr>
          <a:xfrm>
            <a:off x="923925" y="1028700"/>
            <a:ext cx="6076950" cy="4148137"/>
          </a:xfrm>
          <a:prstGeom prst="rect">
            <a:avLst/>
          </a:prstGeom>
        </p:spPr>
      </p:pic>
      <p:sp>
        <p:nvSpPr>
          <p:cNvPr id="3" name="TextBox 2"/>
          <p:cNvSpPr txBox="1"/>
          <p:nvPr/>
        </p:nvSpPr>
        <p:spPr>
          <a:xfrm>
            <a:off x="7861300" y="2019300"/>
            <a:ext cx="2844800" cy="2554545"/>
          </a:xfrm>
          <a:prstGeom prst="rect">
            <a:avLst/>
          </a:prstGeom>
          <a:noFill/>
        </p:spPr>
        <p:txBody>
          <a:bodyPr wrap="square" rtlCol="0">
            <a:spAutoFit/>
          </a:bodyPr>
          <a:lstStyle/>
          <a:p>
            <a:r>
              <a:rPr lang="bn-IN" sz="8000" dirty="0" smtClean="0"/>
              <a:t>নিরব পাঠ </a:t>
            </a:r>
            <a:endParaRPr lang="en-US" sz="8000" dirty="0"/>
          </a:p>
        </p:txBody>
      </p:sp>
    </p:spTree>
    <p:extLst>
      <p:ext uri="{BB962C8B-B14F-4D97-AF65-F5344CB8AC3E}">
        <p14:creationId xmlns:p14="http://schemas.microsoft.com/office/powerpoint/2010/main" val="148161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9300" y="152400"/>
            <a:ext cx="4978400" cy="769441"/>
          </a:xfrm>
          <a:prstGeom prst="rect">
            <a:avLst/>
          </a:prstGeom>
          <a:noFill/>
        </p:spPr>
        <p:txBody>
          <a:bodyPr wrap="square" rtlCol="0">
            <a:spAutoFit/>
          </a:bodyPr>
          <a:lstStyle/>
          <a:p>
            <a:r>
              <a:rPr lang="bn-IN" sz="4400" dirty="0" smtClean="0"/>
              <a:t>মূল্যায়ন</a:t>
            </a:r>
            <a:endParaRPr lang="en-US" sz="4400" dirty="0"/>
          </a:p>
        </p:txBody>
      </p:sp>
      <p:sp>
        <p:nvSpPr>
          <p:cNvPr id="3" name="TextBox 2"/>
          <p:cNvSpPr txBox="1"/>
          <p:nvPr/>
        </p:nvSpPr>
        <p:spPr>
          <a:xfrm>
            <a:off x="1219200" y="997669"/>
            <a:ext cx="3556000" cy="461665"/>
          </a:xfrm>
          <a:prstGeom prst="rect">
            <a:avLst/>
          </a:prstGeom>
          <a:noFill/>
        </p:spPr>
        <p:txBody>
          <a:bodyPr wrap="square" rtlCol="0">
            <a:spAutoFit/>
          </a:bodyPr>
          <a:lstStyle/>
          <a:p>
            <a:r>
              <a:rPr lang="bn-IN" sz="2400" dirty="0" smtClean="0"/>
              <a:t>নিচের প্রশ্নগুলোর উত্তর দাও </a:t>
            </a:r>
            <a:endParaRPr lang="en-US" sz="2400" dirty="0"/>
          </a:p>
        </p:txBody>
      </p:sp>
      <p:sp>
        <p:nvSpPr>
          <p:cNvPr id="4" name="TextBox 3"/>
          <p:cNvSpPr txBox="1"/>
          <p:nvPr/>
        </p:nvSpPr>
        <p:spPr>
          <a:xfrm>
            <a:off x="1219200" y="1462459"/>
            <a:ext cx="4775200" cy="461665"/>
          </a:xfrm>
          <a:prstGeom prst="rect">
            <a:avLst/>
          </a:prstGeom>
          <a:noFill/>
        </p:spPr>
        <p:txBody>
          <a:bodyPr wrap="square" rtlCol="0">
            <a:spAutoFit/>
          </a:bodyPr>
          <a:lstStyle/>
          <a:p>
            <a:r>
              <a:rPr lang="bn-IN" sz="2400" dirty="0" smtClean="0"/>
              <a:t>১। সোনারগাঁও কোথায় অবস্থিত?</a:t>
            </a:r>
            <a:endParaRPr lang="en-US" sz="2400" dirty="0"/>
          </a:p>
        </p:txBody>
      </p:sp>
      <p:sp>
        <p:nvSpPr>
          <p:cNvPr id="5" name="TextBox 4"/>
          <p:cNvSpPr txBox="1"/>
          <p:nvPr/>
        </p:nvSpPr>
        <p:spPr>
          <a:xfrm>
            <a:off x="1435100" y="1970460"/>
            <a:ext cx="9131300" cy="461665"/>
          </a:xfrm>
          <a:prstGeom prst="rect">
            <a:avLst/>
          </a:prstGeom>
          <a:noFill/>
        </p:spPr>
        <p:txBody>
          <a:bodyPr wrap="square" rtlCol="0">
            <a:spAutoFit/>
          </a:bodyPr>
          <a:lstStyle/>
          <a:p>
            <a:r>
              <a:rPr lang="bn-IN" sz="2400" dirty="0" smtClean="0"/>
              <a:t>উওরঃ সোনারগাঁও ঢাকার দক্ষিন-পূর্ব দিকে নারায়ণগঞ্জ জেলায় মেঘনা নদীর তীরে অবস্থিত</a:t>
            </a:r>
            <a:r>
              <a:rPr lang="bn-IN" dirty="0" smtClean="0"/>
              <a:t>। </a:t>
            </a:r>
            <a:endParaRPr lang="en-US" dirty="0"/>
          </a:p>
        </p:txBody>
      </p:sp>
      <p:sp>
        <p:nvSpPr>
          <p:cNvPr id="6" name="TextBox 5"/>
          <p:cNvSpPr txBox="1"/>
          <p:nvPr/>
        </p:nvSpPr>
        <p:spPr>
          <a:xfrm>
            <a:off x="1219200" y="2652838"/>
            <a:ext cx="6223000" cy="461665"/>
          </a:xfrm>
          <a:prstGeom prst="rect">
            <a:avLst/>
          </a:prstGeom>
          <a:noFill/>
        </p:spPr>
        <p:txBody>
          <a:bodyPr wrap="square" rtlCol="0">
            <a:spAutoFit/>
          </a:bodyPr>
          <a:lstStyle/>
          <a:p>
            <a:r>
              <a:rPr lang="bn-IN" sz="2400" dirty="0" smtClean="0"/>
              <a:t>২। লোকশিল্প জাদুঘর কে প্রতিষ্ঠা করেন? </a:t>
            </a:r>
            <a:endParaRPr lang="en-US" sz="2400" dirty="0"/>
          </a:p>
        </p:txBody>
      </p:sp>
      <p:sp>
        <p:nvSpPr>
          <p:cNvPr id="7" name="TextBox 6"/>
          <p:cNvSpPr txBox="1"/>
          <p:nvPr/>
        </p:nvSpPr>
        <p:spPr>
          <a:xfrm>
            <a:off x="1536700" y="3114058"/>
            <a:ext cx="8001000" cy="461665"/>
          </a:xfrm>
          <a:prstGeom prst="rect">
            <a:avLst/>
          </a:prstGeom>
          <a:noFill/>
        </p:spPr>
        <p:txBody>
          <a:bodyPr wrap="square" rtlCol="0">
            <a:spAutoFit/>
          </a:bodyPr>
          <a:lstStyle/>
          <a:p>
            <a:r>
              <a:rPr lang="bn-IN" sz="2400" dirty="0" smtClean="0"/>
              <a:t>উওরঃ শিল্পাচার্য জয়নুল আবেদীন ১৯৭৫ সালে লোকশিল্প জাদুঘর প্রতিষ্ঠা করেন।</a:t>
            </a:r>
            <a:endParaRPr lang="en-US" sz="2400" dirty="0"/>
          </a:p>
        </p:txBody>
      </p:sp>
      <p:sp>
        <p:nvSpPr>
          <p:cNvPr id="8" name="TextBox 7"/>
          <p:cNvSpPr txBox="1"/>
          <p:nvPr/>
        </p:nvSpPr>
        <p:spPr>
          <a:xfrm>
            <a:off x="1263650" y="3772578"/>
            <a:ext cx="6134100" cy="461665"/>
          </a:xfrm>
          <a:prstGeom prst="rect">
            <a:avLst/>
          </a:prstGeom>
          <a:noFill/>
        </p:spPr>
        <p:txBody>
          <a:bodyPr wrap="square" rtlCol="0">
            <a:spAutoFit/>
          </a:bodyPr>
          <a:lstStyle/>
          <a:p>
            <a:r>
              <a:rPr lang="bn-IN" sz="2400" dirty="0" smtClean="0"/>
              <a:t>৩। লালবাগকেল্লার নির্মাণ কাজ কে শুরু করেন?</a:t>
            </a:r>
            <a:endParaRPr lang="en-US" sz="2400" dirty="0"/>
          </a:p>
        </p:txBody>
      </p:sp>
      <p:sp>
        <p:nvSpPr>
          <p:cNvPr id="9" name="TextBox 8"/>
          <p:cNvSpPr txBox="1"/>
          <p:nvPr/>
        </p:nvSpPr>
        <p:spPr>
          <a:xfrm>
            <a:off x="1536700" y="4257656"/>
            <a:ext cx="9474200" cy="461665"/>
          </a:xfrm>
          <a:prstGeom prst="rect">
            <a:avLst/>
          </a:prstGeom>
          <a:noFill/>
        </p:spPr>
        <p:txBody>
          <a:bodyPr wrap="square" rtlCol="0">
            <a:spAutoFit/>
          </a:bodyPr>
          <a:lstStyle/>
          <a:p>
            <a:r>
              <a:rPr lang="bn-IN" sz="2400" dirty="0" smtClean="0"/>
              <a:t>উত্তরঃ আওরঙ্গজেবের পুত্র শাহজাদা মোহাম্মদ আযম শাহ এই দুর্গের নির্মাণ কাজ শুরু করেন।</a:t>
            </a:r>
            <a:endParaRPr lang="en-US" sz="2400" dirty="0"/>
          </a:p>
        </p:txBody>
      </p:sp>
      <p:sp>
        <p:nvSpPr>
          <p:cNvPr id="11" name="TextBox 10"/>
          <p:cNvSpPr txBox="1"/>
          <p:nvPr/>
        </p:nvSpPr>
        <p:spPr>
          <a:xfrm>
            <a:off x="1435100" y="4940034"/>
            <a:ext cx="8826500" cy="461665"/>
          </a:xfrm>
          <a:prstGeom prst="rect">
            <a:avLst/>
          </a:prstGeom>
          <a:noFill/>
        </p:spPr>
        <p:txBody>
          <a:bodyPr wrap="square" rtlCol="0">
            <a:spAutoFit/>
          </a:bodyPr>
          <a:lstStyle/>
          <a:p>
            <a:r>
              <a:rPr lang="bn-IN" sz="2400" dirty="0" smtClean="0"/>
              <a:t>৪।লালবাগকেল্লা কত শতকের ঐতিহাসিক নিদর্শন? </a:t>
            </a:r>
            <a:endParaRPr lang="en-US" sz="2400" dirty="0"/>
          </a:p>
        </p:txBody>
      </p:sp>
      <p:sp>
        <p:nvSpPr>
          <p:cNvPr id="12" name="TextBox 11"/>
          <p:cNvSpPr txBox="1"/>
          <p:nvPr/>
        </p:nvSpPr>
        <p:spPr>
          <a:xfrm>
            <a:off x="1663700" y="5425112"/>
            <a:ext cx="6019800" cy="461665"/>
          </a:xfrm>
          <a:prstGeom prst="rect">
            <a:avLst/>
          </a:prstGeom>
          <a:noFill/>
        </p:spPr>
        <p:txBody>
          <a:bodyPr wrap="square" rtlCol="0">
            <a:spAutoFit/>
          </a:bodyPr>
          <a:lstStyle/>
          <a:p>
            <a:r>
              <a:rPr lang="bn-IN" sz="2400" dirty="0" smtClean="0"/>
              <a:t>উত্তরঃ লালবাগকেল্লা সতের শতকের ঐতিহাসিক নিদর্শন।</a:t>
            </a:r>
            <a:endParaRPr lang="en-US" sz="2400" dirty="0"/>
          </a:p>
        </p:txBody>
      </p:sp>
    </p:spTree>
    <p:extLst>
      <p:ext uri="{BB962C8B-B14F-4D97-AF65-F5344CB8AC3E}">
        <p14:creationId xmlns:p14="http://schemas.microsoft.com/office/powerpoint/2010/main" val="193442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ircle(in)">
                                      <p:cBhvr>
                                        <p:cTn id="55" dur="2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606"/>
          <a:stretch/>
        </p:blipFill>
        <p:spPr>
          <a:xfrm>
            <a:off x="0" y="0"/>
            <a:ext cx="12192000" cy="6858000"/>
          </a:xfrm>
          <a:prstGeom prst="rect">
            <a:avLst/>
          </a:prstGeom>
        </p:spPr>
      </p:pic>
      <p:sp>
        <p:nvSpPr>
          <p:cNvPr id="3" name="Rectangle 2"/>
          <p:cNvSpPr/>
          <p:nvPr/>
        </p:nvSpPr>
        <p:spPr>
          <a:xfrm>
            <a:off x="3892493" y="1265535"/>
            <a:ext cx="5067414" cy="1323439"/>
          </a:xfrm>
          <a:prstGeom prst="rect">
            <a:avLst/>
          </a:prstGeom>
          <a:noFill/>
        </p:spPr>
        <p:txBody>
          <a:bodyPr wrap="none" lIns="91440" tIns="45720" rIns="91440" bIns="45720">
            <a:spAutoFit/>
          </a:bodyPr>
          <a:lstStyle/>
          <a:p>
            <a:pPr algn="ctr"/>
            <a:r>
              <a:rPr lang="bn-IN" sz="8000" dirty="0" smtClean="0">
                <a:ln w="0"/>
                <a:effectLst>
                  <a:outerShdw blurRad="38100" dist="19050" dir="2700000" algn="tl" rotWithShape="0">
                    <a:schemeClr val="dk1">
                      <a:alpha val="40000"/>
                    </a:schemeClr>
                  </a:outerShdw>
                </a:effectLst>
              </a:rPr>
              <a:t>পরিকল্পিত কাজ</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2184400" y="3111500"/>
            <a:ext cx="8801100" cy="2123658"/>
          </a:xfrm>
          <a:prstGeom prst="rect">
            <a:avLst/>
          </a:prstGeom>
          <a:noFill/>
        </p:spPr>
        <p:txBody>
          <a:bodyPr wrap="square" rtlCol="0">
            <a:spAutoFit/>
          </a:bodyPr>
          <a:lstStyle/>
          <a:p>
            <a:r>
              <a:rPr lang="bn-IN" sz="4400" dirty="0" smtClean="0"/>
              <a:t>সোনারগাঁও এবং লালবাগকেল্লা দুইটি স্থানের বৈশিষ্ট্য এবং স্থানগুলোতে কী কী জিনিস পাওয়া গেছে তার একটি তালিকা তৈরি করে আনবে।</a:t>
            </a:r>
            <a:endParaRPr lang="en-US" sz="4400" dirty="0"/>
          </a:p>
        </p:txBody>
      </p:sp>
    </p:spTree>
    <p:extLst>
      <p:ext uri="{BB962C8B-B14F-4D97-AF65-F5344CB8AC3E}">
        <p14:creationId xmlns:p14="http://schemas.microsoft.com/office/powerpoint/2010/main" val="422780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860" y="442913"/>
            <a:ext cx="5197476" cy="4948901"/>
          </a:xfrm>
          <a:prstGeom prst="rect">
            <a:avLst/>
          </a:prstGeom>
        </p:spPr>
      </p:pic>
      <p:sp>
        <p:nvSpPr>
          <p:cNvPr id="3" name="Rectangle 2"/>
          <p:cNvSpPr/>
          <p:nvPr/>
        </p:nvSpPr>
        <p:spPr>
          <a:xfrm>
            <a:off x="3491310" y="5582314"/>
            <a:ext cx="3659977" cy="923330"/>
          </a:xfrm>
          <a:prstGeom prst="rect">
            <a:avLst/>
          </a:prstGeom>
          <a:noFill/>
        </p:spPr>
        <p:txBody>
          <a:bodyPr wrap="none" lIns="91440" tIns="45720" rIns="91440" bIns="45720">
            <a:spAutoFit/>
          </a:bodyPr>
          <a:lstStyle/>
          <a:p>
            <a:pPr algn="ctr"/>
            <a:r>
              <a:rPr lang="bn-IN"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সবাইকে ধন্যবাদ</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421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4857750" y="1035883"/>
            <a:ext cx="3949700"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পাঠ পরিচিতি</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3606800" y="2297782"/>
            <a:ext cx="7886700" cy="3416320"/>
          </a:xfrm>
          <a:prstGeom prst="rect">
            <a:avLst/>
          </a:prstGeom>
          <a:noFill/>
        </p:spPr>
        <p:txBody>
          <a:bodyPr wrap="square" rtlCol="0">
            <a:spAutoFit/>
          </a:bodyPr>
          <a:lstStyle/>
          <a:p>
            <a:r>
              <a:rPr lang="bn-IN" sz="3600" dirty="0" smtClean="0"/>
              <a:t>শ্রেণিঃ পঞ্চম</a:t>
            </a:r>
          </a:p>
          <a:p>
            <a:r>
              <a:rPr lang="bn-IN" sz="3600" dirty="0" smtClean="0"/>
              <a:t>বিষয়ঃ বাংলাদেশ ও বিশ্ব পরিচয়</a:t>
            </a:r>
          </a:p>
          <a:p>
            <a:r>
              <a:rPr lang="bn-IN" sz="3600" dirty="0" smtClean="0"/>
              <a:t>পাঠ শিরোনামঃবাংলাদেশের ঐতিহাসিক স্থান ও নিদর্শন</a:t>
            </a:r>
          </a:p>
          <a:p>
            <a:r>
              <a:rPr lang="bn-IN" sz="3600" dirty="0" smtClean="0"/>
              <a:t>আজকের পাঠঃ সোনারগাঁ ও লালবাগ কেল্লা</a:t>
            </a:r>
          </a:p>
          <a:p>
            <a:r>
              <a:rPr lang="bn-IN" sz="3600" dirty="0" smtClean="0"/>
              <a:t>সময়ঃ ৪০ মিনিট</a:t>
            </a:r>
          </a:p>
          <a:p>
            <a:r>
              <a:rPr lang="bn-IN" sz="3600" dirty="0" smtClean="0"/>
              <a:t>তারিখঃ ২৬/০২/২০২০</a:t>
            </a:r>
            <a:endParaRPr lang="en-US" sz="3600" dirty="0"/>
          </a:p>
        </p:txBody>
      </p:sp>
    </p:spTree>
    <p:extLst>
      <p:ext uri="{BB962C8B-B14F-4D97-AF65-F5344CB8AC3E}">
        <p14:creationId xmlns:p14="http://schemas.microsoft.com/office/powerpoint/2010/main" val="4284307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422400" y="2434441"/>
            <a:ext cx="8623300" cy="2862322"/>
          </a:xfrm>
          <a:prstGeom prst="rect">
            <a:avLst/>
          </a:prstGeom>
        </p:spPr>
        <p:txBody>
          <a:bodyPr wrap="square">
            <a:spAutoFit/>
          </a:bodyPr>
          <a:lstStyle/>
          <a:p>
            <a:pPr lvl="1"/>
            <a:r>
              <a:rPr lang="bn-IN" sz="3600" dirty="0">
                <a:solidFill>
                  <a:schemeClr val="bg1"/>
                </a:solidFill>
                <a:latin typeface="NikoshBAN" panose="02000000000000000000" pitchFamily="2" charset="0"/>
                <a:cs typeface="NikoshBAN" panose="02000000000000000000" pitchFamily="2" charset="0"/>
              </a:rPr>
              <a:t>১৫</a:t>
            </a:r>
            <a:r>
              <a:rPr lang="en-US" sz="3600" dirty="0">
                <a:solidFill>
                  <a:schemeClr val="bg1"/>
                </a:solidFill>
                <a:latin typeface="NikoshBAN" panose="02000000000000000000" pitchFamily="2" charset="0"/>
                <a:cs typeface="NikoshBAN" panose="02000000000000000000" pitchFamily="2" charset="0"/>
              </a:rPr>
              <a:t>.</a:t>
            </a:r>
            <a:r>
              <a:rPr lang="bn-IN" sz="3600" dirty="0">
                <a:solidFill>
                  <a:schemeClr val="bg1"/>
                </a:solidFill>
                <a:latin typeface="NikoshBAN" panose="02000000000000000000" pitchFamily="2" charset="0"/>
                <a:cs typeface="NikoshBAN" panose="02000000000000000000" pitchFamily="2" charset="0"/>
              </a:rPr>
              <a:t>২</a:t>
            </a:r>
            <a:r>
              <a:rPr lang="en-US" sz="3600" dirty="0">
                <a:solidFill>
                  <a:schemeClr val="bg1"/>
                </a:solidFill>
                <a:latin typeface="NikoshBAN" panose="02000000000000000000" pitchFamily="2" charset="0"/>
                <a:cs typeface="NikoshBAN" panose="02000000000000000000" pitchFamily="2" charset="0"/>
              </a:rPr>
              <a:t>.</a:t>
            </a:r>
            <a:r>
              <a:rPr lang="bn-IN" sz="3600" dirty="0">
                <a:solidFill>
                  <a:schemeClr val="bg1"/>
                </a:solidFill>
                <a:latin typeface="NikoshBAN" panose="02000000000000000000" pitchFamily="2" charset="0"/>
                <a:cs typeface="NikoshBAN" panose="02000000000000000000" pitchFamily="2" charset="0"/>
              </a:rPr>
              <a:t>১ বাংলাদেশের কয়েকটি ঐতিহাসিক নিদর্শন ( পাহাড়পুর, মহাস্থানগড়,ময়নামতি, সোনারগাঁ,লালবাগকেল্লা</a:t>
            </a:r>
            <a:r>
              <a:rPr lang="en-US" sz="3600" dirty="0">
                <a:solidFill>
                  <a:schemeClr val="bg1"/>
                </a:solidFill>
                <a:latin typeface="NikoshBAN" panose="02000000000000000000" pitchFamily="2" charset="0"/>
                <a:cs typeface="NikoshBAN" panose="02000000000000000000" pitchFamily="2" charset="0"/>
              </a:rPr>
              <a:t> </a:t>
            </a:r>
            <a:r>
              <a:rPr lang="bn-IN" sz="3600" dirty="0">
                <a:solidFill>
                  <a:schemeClr val="bg1"/>
                </a:solidFill>
                <a:latin typeface="NikoshBAN" panose="02000000000000000000" pitchFamily="2" charset="0"/>
                <a:cs typeface="NikoshBAN" panose="02000000000000000000" pitchFamily="2" charset="0"/>
              </a:rPr>
              <a:t>ও আহসানমঞ্জিল) সর্ম্পকে বলতে পারবে।</a:t>
            </a:r>
          </a:p>
          <a:p>
            <a:pPr lvl="1"/>
            <a:r>
              <a:rPr lang="bn-IN" sz="3600" dirty="0">
                <a:solidFill>
                  <a:schemeClr val="bg1"/>
                </a:solidFill>
                <a:latin typeface="NikoshBAN" panose="02000000000000000000" pitchFamily="2" charset="0"/>
                <a:cs typeface="NikoshBAN" panose="02000000000000000000" pitchFamily="2" charset="0"/>
              </a:rPr>
              <a:t>১৫</a:t>
            </a:r>
            <a:r>
              <a:rPr lang="en-US" sz="3600" dirty="0">
                <a:solidFill>
                  <a:schemeClr val="bg1"/>
                </a:solidFill>
                <a:latin typeface="NikoshBAN" panose="02000000000000000000" pitchFamily="2" charset="0"/>
                <a:cs typeface="NikoshBAN" panose="02000000000000000000" pitchFamily="2" charset="0"/>
              </a:rPr>
              <a:t>.</a:t>
            </a:r>
            <a:r>
              <a:rPr lang="bn-IN" sz="3600" dirty="0">
                <a:solidFill>
                  <a:schemeClr val="bg1"/>
                </a:solidFill>
                <a:latin typeface="NikoshBAN" panose="02000000000000000000" pitchFamily="2" charset="0"/>
                <a:cs typeface="NikoshBAN" panose="02000000000000000000" pitchFamily="2" charset="0"/>
              </a:rPr>
              <a:t>২</a:t>
            </a:r>
            <a:r>
              <a:rPr lang="en-US" sz="3600" dirty="0">
                <a:solidFill>
                  <a:schemeClr val="bg1"/>
                </a:solidFill>
                <a:latin typeface="NikoshBAN" panose="02000000000000000000" pitchFamily="2" charset="0"/>
                <a:cs typeface="NikoshBAN" panose="02000000000000000000" pitchFamily="2" charset="0"/>
              </a:rPr>
              <a:t>.</a:t>
            </a:r>
            <a:r>
              <a:rPr lang="bn-IN" sz="3600" dirty="0">
                <a:solidFill>
                  <a:schemeClr val="bg1"/>
                </a:solidFill>
                <a:latin typeface="NikoshBAN" panose="02000000000000000000" pitchFamily="2" charset="0"/>
                <a:cs typeface="NikoshBAN" panose="02000000000000000000" pitchFamily="2" charset="0"/>
              </a:rPr>
              <a:t>২ এসব ঐতিহ্যের সাথে সংশ্লিষ্ট সময় ও যুগ সর্ম্পকে বলতে পারবে।</a:t>
            </a:r>
            <a:endParaRPr lang="en-US" sz="36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3632200" y="873204"/>
            <a:ext cx="4406900" cy="1107996"/>
          </a:xfrm>
          <a:prstGeom prst="rect">
            <a:avLst/>
          </a:prstGeom>
          <a:noFill/>
        </p:spPr>
        <p:txBody>
          <a:bodyPr wrap="square" rtlCol="0">
            <a:spAutoFit/>
          </a:bodyPr>
          <a:lstStyle/>
          <a:p>
            <a:r>
              <a:rPr lang="bn-IN" sz="6600" dirty="0" smtClean="0">
                <a:solidFill>
                  <a:schemeClr val="bg1"/>
                </a:solidFill>
              </a:rPr>
              <a:t>শিখনফল</a:t>
            </a:r>
            <a:endParaRPr lang="en-US" sz="6600" dirty="0">
              <a:solidFill>
                <a:schemeClr val="bg1"/>
              </a:solidFill>
            </a:endParaRPr>
          </a:p>
        </p:txBody>
      </p:sp>
    </p:spTree>
    <p:extLst>
      <p:ext uri="{BB962C8B-B14F-4D97-AF65-F5344CB8AC3E}">
        <p14:creationId xmlns:p14="http://schemas.microsoft.com/office/powerpoint/2010/main" val="1997115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7700" y="1879600"/>
            <a:ext cx="7010400" cy="646331"/>
          </a:xfrm>
          <a:prstGeom prst="rect">
            <a:avLst/>
          </a:prstGeom>
          <a:noFill/>
        </p:spPr>
        <p:txBody>
          <a:bodyPr wrap="square" rtlCol="0">
            <a:spAutoFit/>
          </a:bodyPr>
          <a:lstStyle/>
          <a:p>
            <a:r>
              <a:rPr lang="bn-IN" sz="3600" dirty="0" smtClean="0"/>
              <a:t>ভিডিওটিতে </a:t>
            </a:r>
            <a:r>
              <a:rPr lang="bn-IN" sz="3600" dirty="0" smtClean="0"/>
              <a:t>আমরা কি দেখতে পেলাম?</a:t>
            </a:r>
            <a:endParaRPr lang="en-US" sz="3600" dirty="0"/>
          </a:p>
        </p:txBody>
      </p:sp>
      <p:sp>
        <p:nvSpPr>
          <p:cNvPr id="3" name="TextBox 2"/>
          <p:cNvSpPr txBox="1"/>
          <p:nvPr/>
        </p:nvSpPr>
        <p:spPr>
          <a:xfrm>
            <a:off x="6388100" y="2525931"/>
            <a:ext cx="5321300" cy="646331"/>
          </a:xfrm>
          <a:prstGeom prst="rect">
            <a:avLst/>
          </a:prstGeom>
          <a:noFill/>
        </p:spPr>
        <p:txBody>
          <a:bodyPr wrap="square" rtlCol="0">
            <a:spAutoFit/>
          </a:bodyPr>
          <a:lstStyle/>
          <a:p>
            <a:r>
              <a:rPr lang="bn-IN" sz="3600" dirty="0" smtClean="0"/>
              <a:t>লালবাগ কেল্লা ও এর ইতিহাস।</a:t>
            </a:r>
            <a:endParaRPr lang="en-US" sz="3600" dirty="0"/>
          </a:p>
        </p:txBody>
      </p:sp>
      <p:sp>
        <p:nvSpPr>
          <p:cNvPr id="4" name="Rectangle 3"/>
          <p:cNvSpPr/>
          <p:nvPr/>
        </p:nvSpPr>
        <p:spPr>
          <a:xfrm>
            <a:off x="954366" y="2479764"/>
            <a:ext cx="4669868" cy="369332"/>
          </a:xfrm>
          <a:prstGeom prst="rect">
            <a:avLst/>
          </a:prstGeom>
        </p:spPr>
        <p:txBody>
          <a:bodyPr wrap="none">
            <a:spAutoFit/>
          </a:bodyPr>
          <a:lstStyle/>
          <a:p>
            <a:r>
              <a:rPr lang="en-US" dirty="0">
                <a:hlinkClick r:id="rId2"/>
              </a:rPr>
              <a:t>https://drive.google.com/drive/my-drive</a:t>
            </a:r>
            <a:endParaRPr lang="en-US" dirty="0"/>
          </a:p>
        </p:txBody>
      </p:sp>
      <p:sp>
        <p:nvSpPr>
          <p:cNvPr id="5" name="TextBox 4"/>
          <p:cNvSpPr txBox="1"/>
          <p:nvPr/>
        </p:nvSpPr>
        <p:spPr>
          <a:xfrm>
            <a:off x="1422400" y="546100"/>
            <a:ext cx="4965700" cy="646331"/>
          </a:xfrm>
          <a:prstGeom prst="rect">
            <a:avLst/>
          </a:prstGeom>
          <a:noFill/>
        </p:spPr>
        <p:txBody>
          <a:bodyPr wrap="square" rtlCol="0">
            <a:spAutoFit/>
          </a:bodyPr>
          <a:lstStyle/>
          <a:p>
            <a:r>
              <a:rPr lang="en-US" sz="3600" dirty="0" err="1" smtClean="0"/>
              <a:t>এসো</a:t>
            </a:r>
            <a:r>
              <a:rPr lang="en-US" sz="3600" dirty="0" smtClean="0"/>
              <a:t> </a:t>
            </a:r>
            <a:r>
              <a:rPr lang="en-US" sz="3600" dirty="0" err="1" smtClean="0"/>
              <a:t>আমরা</a:t>
            </a:r>
            <a:r>
              <a:rPr lang="en-US" sz="3600" dirty="0" smtClean="0"/>
              <a:t> </a:t>
            </a:r>
            <a:r>
              <a:rPr lang="en-US" sz="3600" dirty="0" err="1" smtClean="0"/>
              <a:t>একটি</a:t>
            </a:r>
            <a:r>
              <a:rPr lang="en-US" sz="3600" dirty="0" smtClean="0"/>
              <a:t> </a:t>
            </a:r>
            <a:r>
              <a:rPr lang="en-US" sz="3600" dirty="0" err="1" smtClean="0"/>
              <a:t>ভিডিও</a:t>
            </a:r>
            <a:r>
              <a:rPr lang="en-US" sz="3600" dirty="0" smtClean="0"/>
              <a:t> </a:t>
            </a:r>
            <a:r>
              <a:rPr lang="en-US" sz="3600" dirty="0" err="1" smtClean="0"/>
              <a:t>দেখি</a:t>
            </a:r>
            <a:endParaRPr lang="en-US" sz="3600" dirty="0"/>
          </a:p>
        </p:txBody>
      </p:sp>
    </p:spTree>
    <p:extLst>
      <p:ext uri="{BB962C8B-B14F-4D97-AF65-F5344CB8AC3E}">
        <p14:creationId xmlns:p14="http://schemas.microsoft.com/office/powerpoint/2010/main" val="409615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1" y="0"/>
            <a:ext cx="12192000" cy="6858000"/>
          </a:xfrm>
          <a:prstGeom prst="rect">
            <a:avLst/>
          </a:prstGeom>
        </p:spPr>
      </p:pic>
      <p:sp>
        <p:nvSpPr>
          <p:cNvPr id="3" name="Rectangle 2"/>
          <p:cNvSpPr/>
          <p:nvPr/>
        </p:nvSpPr>
        <p:spPr>
          <a:xfrm>
            <a:off x="4540782" y="1062335"/>
            <a:ext cx="3857146" cy="923330"/>
          </a:xfrm>
          <a:prstGeom prst="rect">
            <a:avLst/>
          </a:prstGeom>
          <a:noFill/>
        </p:spPr>
        <p:txBody>
          <a:bodyPr wrap="none" lIns="91440" tIns="45720" rIns="91440" bIns="45720">
            <a:spAutoFit/>
          </a:bodyPr>
          <a:lstStyle/>
          <a:p>
            <a:pPr algn="ctr"/>
            <a:r>
              <a:rPr lang="bn-IN" sz="5400" dirty="0" smtClean="0">
                <a:ln w="0"/>
                <a:effectLst>
                  <a:outerShdw blurRad="38100" dist="19050" dir="2700000" algn="tl" rotWithShape="0">
                    <a:schemeClr val="dk1">
                      <a:alpha val="40000"/>
                    </a:schemeClr>
                  </a:outerShdw>
                </a:effectLst>
              </a:rPr>
              <a:t>আজ আমরা পড়ব</a:t>
            </a:r>
            <a:endParaRPr lang="en-US" sz="5400" dirty="0">
              <a:ln w="0"/>
              <a:effectLst>
                <a:outerShdw blurRad="38100" dist="19050" dir="2700000" algn="tl" rotWithShape="0">
                  <a:schemeClr val="dk1">
                    <a:alpha val="40000"/>
                  </a:schemeClr>
                </a:outerShdw>
              </a:effectLst>
            </a:endParaRPr>
          </a:p>
        </p:txBody>
      </p:sp>
      <p:sp>
        <p:nvSpPr>
          <p:cNvPr id="4" name="Rectangle 3"/>
          <p:cNvSpPr/>
          <p:nvPr/>
        </p:nvSpPr>
        <p:spPr>
          <a:xfrm>
            <a:off x="3443526" y="2281535"/>
            <a:ext cx="6051658" cy="923330"/>
          </a:xfrm>
          <a:prstGeom prst="rect">
            <a:avLst/>
          </a:prstGeom>
          <a:noFill/>
        </p:spPr>
        <p:txBody>
          <a:bodyPr wrap="none" lIns="91440" tIns="45720" rIns="91440" bIns="45720">
            <a:spAutoFit/>
          </a:bodyPr>
          <a:lstStyle/>
          <a:p>
            <a:pPr algn="ctr"/>
            <a:r>
              <a:rPr lang="bn-IN" sz="5400" dirty="0" smtClean="0">
                <a:ln w="0"/>
                <a:effectLst>
                  <a:outerShdw blurRad="38100" dist="19050" dir="2700000" algn="tl" rotWithShape="0">
                    <a:schemeClr val="dk1">
                      <a:alpha val="40000"/>
                    </a:schemeClr>
                  </a:outerShdw>
                </a:effectLst>
              </a:rPr>
              <a:t>সোনারগাঁও ও লালবাগ কেল্লা</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981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54000"/>
            <a:ext cx="6286500" cy="707886"/>
          </a:xfrm>
          <a:prstGeom prst="rect">
            <a:avLst/>
          </a:prstGeom>
          <a:noFill/>
        </p:spPr>
        <p:txBody>
          <a:bodyPr wrap="square" rtlCol="0">
            <a:spAutoFit/>
          </a:bodyPr>
          <a:lstStyle/>
          <a:p>
            <a:r>
              <a:rPr lang="bn-IN" sz="4000" dirty="0" smtClean="0"/>
              <a:t>এসো আমরা কয়েকটি ছবি দেখি</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372145"/>
            <a:ext cx="5103678" cy="3676650"/>
          </a:xfrm>
          <a:prstGeom prst="rect">
            <a:avLst/>
          </a:prstGeom>
        </p:spPr>
      </p:pic>
      <p:sp>
        <p:nvSpPr>
          <p:cNvPr id="4" name="TextBox 3"/>
          <p:cNvSpPr txBox="1"/>
          <p:nvPr/>
        </p:nvSpPr>
        <p:spPr>
          <a:xfrm>
            <a:off x="939800" y="5397500"/>
            <a:ext cx="3530600" cy="646331"/>
          </a:xfrm>
          <a:prstGeom prst="rect">
            <a:avLst/>
          </a:prstGeom>
          <a:noFill/>
        </p:spPr>
        <p:txBody>
          <a:bodyPr wrap="square" rtlCol="0">
            <a:spAutoFit/>
          </a:bodyPr>
          <a:lstStyle/>
          <a:p>
            <a:r>
              <a:rPr lang="bn-IN" sz="3600" dirty="0" smtClean="0"/>
              <a:t>সোনারগাঁও </a:t>
            </a:r>
            <a:endParaRPr lang="en-US" sz="3600" dirty="0"/>
          </a:p>
        </p:txBody>
      </p:sp>
      <p:sp>
        <p:nvSpPr>
          <p:cNvPr id="5" name="TextBox 4"/>
          <p:cNvSpPr txBox="1"/>
          <p:nvPr/>
        </p:nvSpPr>
        <p:spPr>
          <a:xfrm>
            <a:off x="6464300" y="1078477"/>
            <a:ext cx="4305300" cy="4524315"/>
          </a:xfrm>
          <a:prstGeom prst="rect">
            <a:avLst/>
          </a:prstGeom>
          <a:noFill/>
        </p:spPr>
        <p:txBody>
          <a:bodyPr wrap="square" rtlCol="0">
            <a:spAutoFit/>
          </a:bodyPr>
          <a:lstStyle/>
          <a:p>
            <a:r>
              <a:rPr lang="bn-IN" sz="3600" dirty="0" smtClean="0"/>
              <a:t>বাংলাদেশের ঐতিহাসিক স্থান ও নিদর্শন গুলোর মধ্যে সোনারগাঁও অন্যতম। এটি সতের শতকের নির্মিত ঐতিহাসিক স্থাপনা। প্রাচীনকালের সমৃদ্ধ নগর সুবর্ণগ্রাম। পরে এর নাম হয় সোনারগাঁও।</a:t>
            </a:r>
            <a:endParaRPr lang="en-US" sz="3600" dirty="0"/>
          </a:p>
        </p:txBody>
      </p:sp>
    </p:spTree>
    <p:extLst>
      <p:ext uri="{BB962C8B-B14F-4D97-AF65-F5344CB8AC3E}">
        <p14:creationId xmlns:p14="http://schemas.microsoft.com/office/powerpoint/2010/main" val="28604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38" y="615950"/>
            <a:ext cx="5987584" cy="4438650"/>
          </a:xfrm>
          <a:prstGeom prst="rect">
            <a:avLst/>
          </a:prstGeom>
        </p:spPr>
      </p:pic>
      <p:sp>
        <p:nvSpPr>
          <p:cNvPr id="2" name="TextBox 1"/>
          <p:cNvSpPr txBox="1"/>
          <p:nvPr/>
        </p:nvSpPr>
        <p:spPr>
          <a:xfrm>
            <a:off x="7594600" y="1515170"/>
            <a:ext cx="3314700" cy="3539430"/>
          </a:xfrm>
          <a:prstGeom prst="rect">
            <a:avLst/>
          </a:prstGeom>
          <a:noFill/>
        </p:spPr>
        <p:txBody>
          <a:bodyPr wrap="square" rtlCol="0">
            <a:spAutoFit/>
          </a:bodyPr>
          <a:lstStyle/>
          <a:p>
            <a:r>
              <a:rPr lang="en-US" sz="3200" dirty="0" err="1" smtClean="0"/>
              <a:t>ঢাকা</a:t>
            </a:r>
            <a:r>
              <a:rPr lang="en-US" sz="3200" dirty="0" smtClean="0"/>
              <a:t> </a:t>
            </a:r>
            <a:r>
              <a:rPr lang="en-US" sz="3200" dirty="0" err="1" smtClean="0"/>
              <a:t>থেকে</a:t>
            </a:r>
            <a:r>
              <a:rPr lang="en-US" sz="3200" dirty="0" smtClean="0"/>
              <a:t> </a:t>
            </a:r>
            <a:r>
              <a:rPr lang="en-US" sz="3200" dirty="0" err="1" smtClean="0"/>
              <a:t>সোনারগাঁও</a:t>
            </a:r>
            <a:r>
              <a:rPr lang="en-US" sz="3200" dirty="0" smtClean="0"/>
              <a:t> </a:t>
            </a:r>
            <a:r>
              <a:rPr lang="en-US" sz="3200" dirty="0" err="1" smtClean="0"/>
              <a:t>এর</a:t>
            </a:r>
            <a:r>
              <a:rPr lang="en-US" sz="3200" dirty="0" smtClean="0"/>
              <a:t> </a:t>
            </a:r>
            <a:r>
              <a:rPr lang="en-US" sz="3200" dirty="0" err="1" smtClean="0"/>
              <a:t>দুরত্ব</a:t>
            </a:r>
            <a:r>
              <a:rPr lang="en-US" sz="3200" dirty="0" smtClean="0"/>
              <a:t> ২৭ </a:t>
            </a:r>
            <a:r>
              <a:rPr lang="en-US" sz="3200" dirty="0" err="1" smtClean="0"/>
              <a:t>কিলোমিটার</a:t>
            </a:r>
            <a:r>
              <a:rPr lang="en-US" sz="3200" dirty="0" smtClean="0"/>
              <a:t>। </a:t>
            </a:r>
            <a:r>
              <a:rPr lang="en-US" sz="3200" dirty="0" err="1" smtClean="0"/>
              <a:t>সোনারগাঁও</a:t>
            </a:r>
            <a:r>
              <a:rPr lang="en-US" sz="3200" dirty="0" smtClean="0"/>
              <a:t> </a:t>
            </a:r>
            <a:r>
              <a:rPr lang="en-US" sz="3200" dirty="0" err="1" smtClean="0"/>
              <a:t>ঢাকার</a:t>
            </a:r>
            <a:r>
              <a:rPr lang="en-US" sz="3200" dirty="0" smtClean="0"/>
              <a:t> </a:t>
            </a:r>
            <a:r>
              <a:rPr lang="en-US" sz="3200" dirty="0" err="1" smtClean="0"/>
              <a:t>দক্ষিণ-পূর্ব</a:t>
            </a:r>
            <a:r>
              <a:rPr lang="en-US" sz="3200" dirty="0" smtClean="0"/>
              <a:t> </a:t>
            </a:r>
            <a:r>
              <a:rPr lang="en-US" sz="3200" dirty="0" err="1" smtClean="0"/>
              <a:t>দিকে</a:t>
            </a:r>
            <a:r>
              <a:rPr lang="en-US" sz="3200" dirty="0" smtClean="0"/>
              <a:t> </a:t>
            </a:r>
            <a:r>
              <a:rPr lang="en-US" sz="3200" dirty="0" err="1" smtClean="0"/>
              <a:t>নারায়নগঞ্জ</a:t>
            </a:r>
            <a:r>
              <a:rPr lang="en-US" sz="3200" dirty="0" smtClean="0"/>
              <a:t> </a:t>
            </a:r>
            <a:r>
              <a:rPr lang="en-US" sz="3200" dirty="0" err="1" smtClean="0"/>
              <a:t>জেলায়</a:t>
            </a:r>
            <a:r>
              <a:rPr lang="en-US" sz="3200" dirty="0" smtClean="0"/>
              <a:t> </a:t>
            </a:r>
            <a:r>
              <a:rPr lang="en-US" sz="3200" dirty="0" err="1" smtClean="0"/>
              <a:t>মেঘনা</a:t>
            </a:r>
            <a:r>
              <a:rPr lang="en-US" sz="3200" dirty="0" smtClean="0"/>
              <a:t> </a:t>
            </a:r>
            <a:r>
              <a:rPr lang="en-US" sz="3200" dirty="0" err="1" smtClean="0"/>
              <a:t>নদীর</a:t>
            </a:r>
            <a:r>
              <a:rPr lang="en-US" sz="3200" dirty="0" smtClean="0"/>
              <a:t> </a:t>
            </a:r>
            <a:r>
              <a:rPr lang="en-US" sz="3200" dirty="0" err="1" smtClean="0"/>
              <a:t>তীরে</a:t>
            </a:r>
            <a:r>
              <a:rPr lang="en-US" sz="3200" dirty="0" smtClean="0"/>
              <a:t> </a:t>
            </a:r>
            <a:r>
              <a:rPr lang="en-US" sz="3200" dirty="0" err="1" smtClean="0"/>
              <a:t>অবস্থিত</a:t>
            </a:r>
            <a:r>
              <a:rPr lang="en-US" sz="3200" dirty="0" smtClean="0"/>
              <a:t>।</a:t>
            </a:r>
            <a:endParaRPr lang="en-US" sz="3200" dirty="0"/>
          </a:p>
        </p:txBody>
      </p:sp>
    </p:spTree>
    <p:extLst>
      <p:ext uri="{BB962C8B-B14F-4D97-AF65-F5344CB8AC3E}">
        <p14:creationId xmlns:p14="http://schemas.microsoft.com/office/powerpoint/2010/main" val="102457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 y="704850"/>
            <a:ext cx="4403725" cy="3996439"/>
          </a:xfrm>
          <a:prstGeom prst="rect">
            <a:avLst/>
          </a:prstGeom>
        </p:spPr>
      </p:pic>
      <p:sp>
        <p:nvSpPr>
          <p:cNvPr id="3" name="TextBox 2"/>
          <p:cNvSpPr txBox="1"/>
          <p:nvPr/>
        </p:nvSpPr>
        <p:spPr>
          <a:xfrm>
            <a:off x="1412875" y="5041900"/>
            <a:ext cx="3654425" cy="646331"/>
          </a:xfrm>
          <a:prstGeom prst="rect">
            <a:avLst/>
          </a:prstGeom>
          <a:noFill/>
        </p:spPr>
        <p:txBody>
          <a:bodyPr wrap="square" rtlCol="0">
            <a:spAutoFit/>
          </a:bodyPr>
          <a:lstStyle/>
          <a:p>
            <a:r>
              <a:rPr lang="en-US" sz="3600" dirty="0" err="1" smtClean="0"/>
              <a:t>গোয়ালদি</a:t>
            </a:r>
            <a:r>
              <a:rPr lang="en-US" sz="3600" dirty="0" smtClean="0"/>
              <a:t> </a:t>
            </a:r>
            <a:r>
              <a:rPr lang="en-US" sz="3600" dirty="0" err="1" smtClean="0"/>
              <a:t>মসজিদ</a:t>
            </a:r>
            <a:endParaRPr lang="en-US" sz="3600" dirty="0"/>
          </a:p>
        </p:txBody>
      </p:sp>
      <p:sp>
        <p:nvSpPr>
          <p:cNvPr id="4" name="TextBox 3"/>
          <p:cNvSpPr txBox="1"/>
          <p:nvPr/>
        </p:nvSpPr>
        <p:spPr>
          <a:xfrm>
            <a:off x="6286500" y="704850"/>
            <a:ext cx="4025900" cy="4524315"/>
          </a:xfrm>
          <a:prstGeom prst="rect">
            <a:avLst/>
          </a:prstGeom>
          <a:noFill/>
        </p:spPr>
        <p:txBody>
          <a:bodyPr wrap="square" rtlCol="0">
            <a:spAutoFit/>
          </a:bodyPr>
          <a:lstStyle/>
          <a:p>
            <a:r>
              <a:rPr lang="bn-IN" sz="3200" dirty="0" smtClean="0"/>
              <a:t>সোনারগাঁও ঢুকতে প্রথমেই চোখে পড়বে একগম্বুজ বিশিষ্ট একটা প্রাচীন মসজিদ। এই মসজিদের নাম গোয়ালদি মসজিদ। মোঘল স্থাপত্য শৈলীর অপূর্ব নিদর্শন রয়েছে এ মসজিদে। তবে এটা তৈরি করা হয়েছিল মোঘলরা বঙ্গদেশে আসারও আগে।</a:t>
            </a:r>
            <a:endParaRPr lang="en-US" sz="3200" dirty="0"/>
          </a:p>
        </p:txBody>
      </p:sp>
    </p:spTree>
    <p:extLst>
      <p:ext uri="{BB962C8B-B14F-4D97-AF65-F5344CB8AC3E}">
        <p14:creationId xmlns:p14="http://schemas.microsoft.com/office/powerpoint/2010/main" val="787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758</Words>
  <Application>Microsoft Office PowerPoint</Application>
  <PresentationFormat>Widescreen</PresentationFormat>
  <Paragraphs>70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dc:creator>
  <cp:lastModifiedBy>ACT</cp:lastModifiedBy>
  <cp:revision>35</cp:revision>
  <dcterms:created xsi:type="dcterms:W3CDTF">2020-02-24T08:48:21Z</dcterms:created>
  <dcterms:modified xsi:type="dcterms:W3CDTF">2020-03-04T16:10:47Z</dcterms:modified>
</cp:coreProperties>
</file>