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4" r:id="rId9"/>
    <p:sldId id="267" r:id="rId10"/>
    <p:sldId id="268" r:id="rId11"/>
    <p:sldId id="278" r:id="rId12"/>
    <p:sldId id="279" r:id="rId13"/>
    <p:sldId id="280" r:id="rId14"/>
    <p:sldId id="263" r:id="rId15"/>
    <p:sldId id="281" r:id="rId16"/>
    <p:sldId id="282" r:id="rId17"/>
    <p:sldId id="266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F7A"/>
    <a:srgbClr val="FF66FF"/>
    <a:srgbClr val="8CDC0A"/>
    <a:srgbClr val="A0D51D"/>
    <a:srgbClr val="3399FF"/>
    <a:srgbClr val="73CF73"/>
    <a:srgbClr val="FFFF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990B9-9568-430B-815A-BBB820C773E2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8A40-FA47-4952-A33A-0FC4FC92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8A40-FA47-4952-A33A-0FC4FC92A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254" y="914400"/>
            <a:ext cx="6862789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295399" y="2286000"/>
            <a:ext cx="6862788" cy="404670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31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6823364" cy="923330"/>
          </a:xfrm>
          <a:prstGeom prst="rect">
            <a:avLst/>
          </a:prstGeom>
          <a:solidFill>
            <a:srgbClr val="FF66FF"/>
          </a:solidFill>
          <a:ln w="57150">
            <a:solidFill>
              <a:srgbClr val="8CDC0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অর্ধবাস্তব পর্যায়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238250" y="3656952"/>
            <a:ext cx="6937664" cy="646331"/>
          </a:xfrm>
          <a:prstGeom prst="rect">
            <a:avLst/>
          </a:prstGeom>
          <a:solidFill>
            <a:srgbClr val="FFC000"/>
          </a:solidFill>
          <a:ln w="57150">
            <a:solidFill>
              <a:srgbClr val="FF66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এসো আমরা আরও কিছু ছবিদেখি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53209" y="5504765"/>
            <a:ext cx="5867399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টি গোলাপ ফুল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14862" y="457200"/>
            <a:ext cx="6833455" cy="4350326"/>
            <a:chOff x="699503" y="602670"/>
            <a:chExt cx="6833455" cy="435032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12" y="609597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3482" y="602670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503" y="2971797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5773" y="2964870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7182" y="609597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414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2083" y="5109751"/>
            <a:ext cx="7063338" cy="646331"/>
          </a:xfrm>
          <a:prstGeom prst="rect">
            <a:avLst/>
          </a:prstGeom>
          <a:solidFill>
            <a:srgbClr val="FFFF66"/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২টি  গোলাপ ফুল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বাদ  দেওয়া হল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88133" y="2819400"/>
            <a:ext cx="4342046" cy="1981199"/>
            <a:chOff x="688133" y="2819400"/>
            <a:chExt cx="4342046" cy="198119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133" y="2819400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4403" y="2819400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896935" y="5943600"/>
            <a:ext cx="7113634" cy="646331"/>
          </a:xfrm>
          <a:prstGeom prst="rect">
            <a:avLst/>
          </a:prstGeom>
          <a:solidFill>
            <a:srgbClr val="73CF73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কয়টি গোলাপ ফুল অবশিষ্ট থাকল?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81469" y="415639"/>
            <a:ext cx="6671643" cy="2015831"/>
            <a:chOff x="688133" y="450274"/>
            <a:chExt cx="6671643" cy="201583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133" y="457201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4403" y="450274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0" y="484906"/>
              <a:ext cx="2025776" cy="198119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27297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734" y="1295400"/>
            <a:ext cx="8466183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হ্যাঁ, গোলাপ ফুল বাদ দিলে গোলাপ ফুলের সংখ্যা কমে যায়।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021" y="4419600"/>
            <a:ext cx="8458200" cy="646331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তাহলে ৩টি গোলাপ ফুল অবশিষ্ট থাকল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734" y="2854036"/>
            <a:ext cx="8458200" cy="646331"/>
          </a:xfrm>
          <a:prstGeom prst="rect">
            <a:avLst/>
          </a:prstGeom>
          <a:solidFill>
            <a:srgbClr val="FF66FF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কমে যাওয়াকে বিয়োগ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9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11036" y="4343400"/>
            <a:ext cx="5950528" cy="646331"/>
          </a:xfrm>
          <a:prstGeom prst="rect">
            <a:avLst/>
          </a:prstGeom>
          <a:solidFill>
            <a:srgbClr val="27BF7A"/>
          </a:solidFill>
          <a:ln w="57150">
            <a:solidFill>
              <a:srgbClr val="FF66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৭টি বল   আছে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grpSp>
        <p:nvGrpSpPr>
          <p:cNvPr id="2" name="Group 1"/>
          <p:cNvGrpSpPr/>
          <p:nvPr/>
        </p:nvGrpSpPr>
        <p:grpSpPr>
          <a:xfrm>
            <a:off x="491836" y="457200"/>
            <a:ext cx="6289964" cy="3200400"/>
            <a:chOff x="491836" y="457200"/>
            <a:chExt cx="6289964" cy="32004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836" y="526474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0" y="457200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00" y="477984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836" y="2403764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2873" y="2438400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491837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0" y="2438400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6778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4114799"/>
            <a:ext cx="7353300" cy="646331"/>
          </a:xfrm>
          <a:prstGeom prst="rect">
            <a:avLst/>
          </a:prstGeom>
          <a:solidFill>
            <a:srgbClr val="FFFF66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সেখান থেকে  ৩টি বল রেখে দিলাম।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6317671"/>
            <a:ext cx="8305800" cy="58477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/>
              <a:t>৪</a:t>
            </a:r>
            <a:r>
              <a:rPr lang="bn-IN" sz="3200" dirty="0" smtClean="0"/>
              <a:t>টি বল অবশিষ্ট থাকল?</a:t>
            </a:r>
            <a:endParaRPr lang="en-US" sz="3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91836" y="457200"/>
            <a:ext cx="6289964" cy="1288474"/>
            <a:chOff x="491836" y="457200"/>
            <a:chExt cx="6289964" cy="128847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836" y="526474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0" y="457200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00" y="477984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491837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grpSp>
        <p:nvGrpSpPr>
          <p:cNvPr id="12" name="Group 11"/>
          <p:cNvGrpSpPr/>
          <p:nvPr/>
        </p:nvGrpSpPr>
        <p:grpSpPr>
          <a:xfrm>
            <a:off x="491836" y="2403764"/>
            <a:ext cx="4613564" cy="1253836"/>
            <a:chOff x="491836" y="2403764"/>
            <a:chExt cx="4613564" cy="125383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836" y="2403764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2873" y="2438400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0" y="2438400"/>
              <a:ext cx="1219200" cy="1219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37" name="TextBox 36"/>
          <p:cNvSpPr txBox="1"/>
          <p:nvPr/>
        </p:nvSpPr>
        <p:spPr>
          <a:xfrm>
            <a:off x="952500" y="5105400"/>
            <a:ext cx="7353300" cy="646331"/>
          </a:xfrm>
          <a:prstGeom prst="rect">
            <a:avLst/>
          </a:prstGeom>
          <a:solidFill>
            <a:srgbClr val="73CF73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আর কয়টি বল অবশিষ্ট থাকল?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5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661" y="3810000"/>
            <a:ext cx="8305800" cy="646331"/>
          </a:xfrm>
          <a:prstGeom prst="rect">
            <a:avLst/>
          </a:prstGeom>
          <a:solidFill>
            <a:srgbClr val="8CDC0A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তাহলে ৪টি বল অবশিষ্ট থাকল?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661" y="992373"/>
            <a:ext cx="8466183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হ্যাঁ, বল রেখে দিলে বলের সংখ্যা কমে যায়।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041" y="2362200"/>
            <a:ext cx="8385991" cy="646331"/>
          </a:xfrm>
          <a:prstGeom prst="rect">
            <a:avLst/>
          </a:prstGeom>
          <a:solidFill>
            <a:srgbClr val="FF66FF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কমে যাওয়াকে বিয়োগ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9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256063"/>
            <a:ext cx="8380547" cy="30205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46364" y="3657600"/>
            <a:ext cx="8305800" cy="1754326"/>
          </a:xfrm>
          <a:prstGeom prst="rect">
            <a:avLst/>
          </a:prstGeom>
          <a:solidFill>
            <a:srgbClr val="FFFF66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মেয়ের কাছে  ৫টি বেলুন ছিল। সেখান থেকে ২টি বেলুন  বাতাসে উড়ে গেল।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তাঁর কাছে  আর কতটি বেলুন রইল?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364" y="5791200"/>
            <a:ext cx="8305800" cy="646331"/>
          </a:xfrm>
          <a:prstGeom prst="rect">
            <a:avLst/>
          </a:prstGeom>
          <a:solidFill>
            <a:srgbClr val="27BF7A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তাঁর কাছে  আর   ৩টি বেলুন রইল।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3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132956"/>
            <a:ext cx="7543800" cy="1754326"/>
          </a:xfrm>
          <a:prstGeom prst="rect">
            <a:avLst/>
          </a:prstGeom>
          <a:solidFill>
            <a:srgbClr val="73CF73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এসো আমরা বই এর ৩৯ পৃষ্টার ৮.১ এর বিয়োগের  ধারণা দেখি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6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381001"/>
            <a:ext cx="7086600" cy="6324600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82143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271" y="3020289"/>
            <a:ext cx="5981344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রোকেয়া  খাতুন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সহকারী শিক্ষিকা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শংকরপাশা সপ্রাবি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অভয়নগর, যশোর।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54727" y="1061875"/>
            <a:ext cx="598134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শিক্ষক  পরিচিতি</a:t>
            </a:r>
            <a:endParaRPr lang="bn-IN" sz="53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82" y="1154392"/>
            <a:ext cx="7772400" cy="923330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বস্তুনিরপেক্ষপর্যায়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282" y="3200400"/>
            <a:ext cx="7772400" cy="646331"/>
          </a:xfrm>
          <a:prstGeom prst="rect">
            <a:avLst/>
          </a:prstGeom>
          <a:solidFill>
            <a:srgbClr val="8CDC0A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বোর্ড  ব্যবহার  করে শিক্ষার্থীদের বিয়োগের ধারণা দিব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2646" y="673489"/>
            <a:ext cx="3661064" cy="923330"/>
          </a:xfrm>
          <a:prstGeom prst="rect">
            <a:avLst/>
          </a:prstGeom>
          <a:solidFill>
            <a:srgbClr val="FF66FF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দলীয় কাজ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476500" y="2133600"/>
            <a:ext cx="3581400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 নং-১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62646" y="3110345"/>
            <a:ext cx="3581400" cy="646331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 নং-২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4184073"/>
            <a:ext cx="3581400" cy="646331"/>
          </a:xfrm>
          <a:prstGeom prst="rect">
            <a:avLst/>
          </a:prstGeom>
          <a:solidFill>
            <a:srgbClr val="A0D51D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 নং-৩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462646" y="5153893"/>
            <a:ext cx="3581400" cy="646331"/>
          </a:xfrm>
          <a:prstGeom prst="rect">
            <a:avLst/>
          </a:prstGeom>
          <a:solidFill>
            <a:srgbClr val="27BF7A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 নং-৪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379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33600"/>
            <a:ext cx="8305800" cy="1754326"/>
          </a:xfrm>
          <a:prstGeom prst="rect">
            <a:avLst/>
          </a:prstGeom>
          <a:solidFill>
            <a:srgbClr val="27BF7A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মেয়ের কাছে  ৫টি বেলুন ছিল। সেখান থেকে ২টি বেলুন  বাতাসে উড়ে </a:t>
            </a:r>
            <a:r>
              <a:rPr lang="bn-IN" sz="3600" smtClean="0">
                <a:latin typeface="NikoshBAN" pitchFamily="2" charset="0"/>
                <a:cs typeface="NikoshBAN" pitchFamily="2" charset="0"/>
              </a:rPr>
              <a:t>গেল। তাঁর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কাছে  আর কতটি বেলুন রইল?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5839691" cy="923330"/>
          </a:xfrm>
          <a:prstGeom prst="rect">
            <a:avLst/>
          </a:prstGeom>
          <a:solidFill>
            <a:srgbClr val="FF66FF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812198"/>
            <a:ext cx="5839691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১.বেলুন ছিল কতটি?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582666"/>
            <a:ext cx="5839692" cy="646331"/>
          </a:xfrm>
          <a:prstGeom prst="rect">
            <a:avLst/>
          </a:prstGeom>
          <a:solidFill>
            <a:srgbClr val="3399FF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১।বেলুন উড়েগেল কতটি?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195578"/>
            <a:ext cx="5839692" cy="646331"/>
          </a:xfrm>
          <a:prstGeom prst="rect">
            <a:avLst/>
          </a:prstGeom>
          <a:solidFill>
            <a:srgbClr val="27BF7A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১।বেলুন  অবশিষ্ট রইল কতটি?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933935"/>
            <a:ext cx="5839692" cy="646331"/>
          </a:xfrm>
          <a:prstGeom prst="rect">
            <a:avLst/>
          </a:prstGeom>
          <a:solidFill>
            <a:srgbClr val="FF66FF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অবশিষ্ট রইল ৩টি।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743200"/>
            <a:ext cx="5839691" cy="646331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বেলুন ছিল৫টি।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199" y="4343399"/>
            <a:ext cx="5839693" cy="646331"/>
          </a:xfrm>
          <a:prstGeom prst="rect">
            <a:avLst/>
          </a:prstGeom>
          <a:solidFill>
            <a:srgbClr val="A0D51D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বেলুন উড়ে গেল২টি।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90600"/>
            <a:ext cx="6096000" cy="923330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819400"/>
            <a:ext cx="6096000" cy="120032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৮.১ এর বিয়োগের ৩৯ পৃষ্ঠার সমস্যাটি দেখে আসবে।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5000"/>
            <a:ext cx="6809509" cy="3965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685800"/>
            <a:ext cx="6809509" cy="923330"/>
          </a:xfrm>
          <a:prstGeom prst="rect">
            <a:avLst/>
          </a:prstGeom>
          <a:solidFill>
            <a:srgbClr val="27BF7A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9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636" y="542698"/>
            <a:ext cx="6858000" cy="923330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7636" y="1981200"/>
            <a:ext cx="6858000" cy="3416320"/>
          </a:xfrm>
          <a:prstGeom prst="rect">
            <a:avLst/>
          </a:prstGeom>
          <a:solidFill>
            <a:srgbClr val="73CF73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শ্রেণি- প্রথম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বিষয়- প্রাথমিক গণিত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 - ৪৫মিনিট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তাং- ০২/০৩/২০২০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শিরোনাম – বিয়োগের ধারণা (১ থেকে ১০)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পাঠ্যাংশ- ৮.১ বিয়োগ (৩৯ পৃষ্ঠা)</a:t>
            </a:r>
          </a:p>
        </p:txBody>
      </p:sp>
    </p:spTree>
    <p:extLst>
      <p:ext uri="{BB962C8B-B14F-4D97-AF65-F5344CB8AC3E}">
        <p14:creationId xmlns:p14="http://schemas.microsoft.com/office/powerpoint/2010/main" val="377667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200400"/>
            <a:ext cx="8229600" cy="2308324"/>
          </a:xfrm>
          <a:prstGeom prst="rect">
            <a:avLst/>
          </a:prstGeom>
          <a:solidFill>
            <a:srgbClr val="92D050"/>
          </a:solidFill>
          <a:ln w="57150">
            <a:solidFill>
              <a:srgbClr val="27BF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১০.১.১ একগুচ্ছ উপকরণ  থেকে কয়েকটি উপকরণ বাদ দিলে কয়টি থাকে তা বলতে পারবে।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১০.১.২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একগুচ্ছ উপকরণ  থেকে কয়েকটি উপকরণ বাদ দিলে কয়টি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থাকে তা সংখ্যায় বলতে  ও লিখতে পারবে।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914400"/>
            <a:ext cx="8222673" cy="923330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32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8229600" cy="2308324"/>
          </a:xfrm>
          <a:prstGeom prst="rect">
            <a:avLst/>
          </a:prstGeom>
          <a:solidFill>
            <a:srgbClr val="FFFF66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                                   </a:t>
            </a:r>
          </a:p>
          <a:p>
            <a:endParaRPr lang="bn-IN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1295400"/>
            <a:ext cx="8602602" cy="1544782"/>
            <a:chOff x="304800" y="1295400"/>
            <a:chExt cx="8602602" cy="154478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316182"/>
              <a:ext cx="2042475" cy="1524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427" y="1316182"/>
              <a:ext cx="2042475" cy="1524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3618" y="1302327"/>
              <a:ext cx="2042475" cy="1524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927" y="1295400"/>
              <a:ext cx="2042475" cy="1524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957615" y="3938785"/>
            <a:ext cx="5136574" cy="646331"/>
          </a:xfrm>
          <a:prstGeom prst="rect">
            <a:avLst/>
          </a:prstGeom>
          <a:solidFill>
            <a:srgbClr val="FF6699"/>
          </a:solidFill>
          <a:ln w="57150">
            <a:solidFill>
              <a:srgbClr val="8CDC0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৪টি পাখি    আছে।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167" y="2514600"/>
            <a:ext cx="7251784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২টি  পাখি সরিয়ে নেওয়া হল।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9457" y="4254787"/>
            <a:ext cx="7243126" cy="646331"/>
          </a:xfrm>
          <a:prstGeom prst="rect">
            <a:avLst/>
          </a:prstGeom>
          <a:solidFill>
            <a:srgbClr val="FFC000"/>
          </a:solidFill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হ্যাঁ,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পাখি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সরিয়ে নিলে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পাখির সংখ্যা কমে যায়।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9457" y="5943600"/>
            <a:ext cx="723446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তাহলে ২টি পাখি অবশিষ্ট থাকল।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3" y="533400"/>
            <a:ext cx="2042475" cy="1524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533400"/>
            <a:ext cx="2042475" cy="1524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10" name="Group 9"/>
          <p:cNvGrpSpPr/>
          <p:nvPr/>
        </p:nvGrpSpPr>
        <p:grpSpPr>
          <a:xfrm>
            <a:off x="4696691" y="512618"/>
            <a:ext cx="4203784" cy="1530927"/>
            <a:chOff x="4696691" y="512618"/>
            <a:chExt cx="4203784" cy="153092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6691" y="519545"/>
              <a:ext cx="2042475" cy="1524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512618"/>
              <a:ext cx="2042475" cy="15240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11" name="Rectangle 10"/>
          <p:cNvSpPr/>
          <p:nvPr/>
        </p:nvSpPr>
        <p:spPr>
          <a:xfrm>
            <a:off x="1101970" y="5105400"/>
            <a:ext cx="7234467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কমে যাওয়াকে বিয়োগ বলে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9457" y="3429000"/>
            <a:ext cx="7279494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কয়টি পাখি অবশিষ্ট  থাকল?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3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6901" y="1098974"/>
            <a:ext cx="5562600" cy="923330"/>
          </a:xfrm>
          <a:prstGeom prst="rect">
            <a:avLst/>
          </a:prstGeom>
          <a:solidFill>
            <a:srgbClr val="FFFF00"/>
          </a:solidFill>
          <a:ln w="57150">
            <a:solidFill>
              <a:srgbClr val="27BF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বিয়োগের  ধারণা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6901" y="3428998"/>
            <a:ext cx="55626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৮.১ বিয়োগ (১  থেকে  ১০) ৩৯পৃষ্ঠা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0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990600"/>
            <a:ext cx="5486400" cy="923330"/>
          </a:xfrm>
          <a:prstGeom prst="rect">
            <a:avLst/>
          </a:prstGeom>
          <a:solidFill>
            <a:srgbClr val="A0D51D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বাস্তব পর্যায়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3581400"/>
            <a:ext cx="7467600" cy="1077218"/>
          </a:xfrm>
          <a:prstGeom prst="rect">
            <a:avLst/>
          </a:prstGeom>
          <a:solidFill>
            <a:srgbClr val="FF66FF"/>
          </a:solidFill>
          <a:ln w="57150">
            <a:solidFill>
              <a:srgbClr val="8CDC0A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কলম,পেনসিল,ফুলওফলের সাহায্যে শিক্ষার্থীদের আমি বিয়োগের ধারণা দিব।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356</Words>
  <Application>Microsoft Office PowerPoint</Application>
  <PresentationFormat>On-screen Show (4:3)</PresentationFormat>
  <Paragraphs>66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95</cp:revision>
  <dcterms:created xsi:type="dcterms:W3CDTF">2006-08-16T00:00:00Z</dcterms:created>
  <dcterms:modified xsi:type="dcterms:W3CDTF">2020-03-04T05:00:29Z</dcterms:modified>
</cp:coreProperties>
</file>