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3"/>
  </p:notesMasterIdLst>
  <p:sldIdLst>
    <p:sldId id="262" r:id="rId2"/>
    <p:sldId id="287" r:id="rId3"/>
    <p:sldId id="276" r:id="rId4"/>
    <p:sldId id="257" r:id="rId5"/>
    <p:sldId id="281" r:id="rId6"/>
    <p:sldId id="282" r:id="rId7"/>
    <p:sldId id="258" r:id="rId8"/>
    <p:sldId id="283" r:id="rId9"/>
    <p:sldId id="284" r:id="rId10"/>
    <p:sldId id="285" r:id="rId11"/>
    <p:sldId id="286" r:id="rId12"/>
    <p:sldId id="289" r:id="rId13"/>
    <p:sldId id="288" r:id="rId14"/>
    <p:sldId id="290" r:id="rId15"/>
    <p:sldId id="259" r:id="rId16"/>
    <p:sldId id="280" r:id="rId17"/>
    <p:sldId id="277" r:id="rId18"/>
    <p:sldId id="278" r:id="rId19"/>
    <p:sldId id="279" r:id="rId20"/>
    <p:sldId id="260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bn-BD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অনলাইন সংবাদ মাধ্যম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এটিএম মেশিন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অনলাইন ব্যাংক  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3A9FA9B0-87C0-4D86-8B43-E8DA563F2EEB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এনিমেশন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DA8A58E-0310-4E30-80C4-29E0C0FFE333}" type="parTrans" cxnId="{8E6E933F-FEF6-41EF-A9F7-CD4D21605492}">
      <dgm:prSet/>
      <dgm:spPr/>
      <dgm:t>
        <a:bodyPr/>
        <a:lstStyle/>
        <a:p>
          <a:endParaRPr lang="en-US"/>
        </a:p>
      </dgm:t>
    </dgm:pt>
    <dgm:pt modelId="{CE808125-B3CA-48C0-B880-189FB93E6E3C}" type="sibTrans" cxnId="{8E6E933F-FEF6-41EF-A9F7-CD4D21605492}">
      <dgm:prSet/>
      <dgm:spPr/>
      <dgm:t>
        <a:bodyPr/>
        <a:lstStyle/>
        <a:p>
          <a:endParaRPr lang="en-US"/>
        </a:p>
      </dgm:t>
    </dgm:pt>
    <dgm:pt modelId="{CF0D9090-709B-4AAC-8C73-6452756EAB6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ই-কমার্স 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3FC63DF-40D8-4632-BB85-EEF4D9C6A970}" type="parTrans" cxnId="{7898FD29-5ED5-4F45-9F92-C87E3AAE7FD9}">
      <dgm:prSet/>
      <dgm:spPr/>
      <dgm:t>
        <a:bodyPr/>
        <a:lstStyle/>
        <a:p>
          <a:endParaRPr lang="en-US"/>
        </a:p>
      </dgm:t>
    </dgm:pt>
    <dgm:pt modelId="{B63B2F72-4A87-442D-88B2-01AB8EC0AE55}" type="sibTrans" cxnId="{7898FD29-5ED5-4F45-9F92-C87E3AAE7FD9}">
      <dgm:prSet/>
      <dgm:spPr/>
      <dgm:t>
        <a:bodyPr/>
        <a:lstStyle/>
        <a:p>
          <a:endParaRPr lang="en-US"/>
        </a:p>
      </dgm:t>
    </dgm:pt>
    <dgm:pt modelId="{7E902F84-EFF5-453F-BA9E-72CE5814368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ই-গভর্নেন্স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8157244-1CE8-491E-8E6F-BDE2B93ED8E2}" type="parTrans" cxnId="{CD808BF4-7BFF-480C-B540-C2584EC13526}">
      <dgm:prSet/>
      <dgm:spPr/>
      <dgm:t>
        <a:bodyPr/>
        <a:lstStyle/>
        <a:p>
          <a:endParaRPr lang="en-US"/>
        </a:p>
      </dgm:t>
    </dgm:pt>
    <dgm:pt modelId="{B8531AB2-2BA1-424D-A1F1-08575A6E0535}" type="sibTrans" cxnId="{CD808BF4-7BFF-480C-B540-C2584EC13526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C1977-93EA-4368-AB42-6517D9C0131F}" type="pres">
      <dgm:prSet presAssocID="{A2B16284-5204-4820-8B00-2E96E1D9F41B}" presName="centerShape" presStyleLbl="node0" presStyleIdx="0" presStyleCnt="1"/>
      <dgm:spPr/>
    </dgm:pt>
    <dgm:pt modelId="{1681749C-4E77-4AFD-9003-367654AC1151}" type="pres">
      <dgm:prSet presAssocID="{A28D751E-42AE-427F-B10A-E309000B52CD}" presName="Name9" presStyleLbl="parChTrans1D2" presStyleIdx="0" presStyleCnt="6"/>
      <dgm:spPr/>
    </dgm:pt>
    <dgm:pt modelId="{A86C6B06-0941-465E-B17F-BA522AB9E6C7}" type="pres">
      <dgm:prSet presAssocID="{A28D751E-42AE-427F-B10A-E309000B52CD}" presName="connTx" presStyleLbl="parChTrans1D2" presStyleIdx="0" presStyleCnt="6"/>
      <dgm:spPr/>
    </dgm:pt>
    <dgm:pt modelId="{C5C0C303-D3AA-42C8-92C9-0A4DCC38D044}" type="pres">
      <dgm:prSet presAssocID="{7E427CF7-679B-4C3B-BC20-29C712F633F6}" presName="node" presStyleLbl="node1" presStyleIdx="0" presStyleCnt="6">
        <dgm:presLayoutVars>
          <dgm:bulletEnabled val="1"/>
        </dgm:presLayoutVars>
      </dgm:prSet>
      <dgm:spPr/>
    </dgm:pt>
    <dgm:pt modelId="{279D9462-27E7-43BE-9D5E-F3BBE42442CD}" type="pres">
      <dgm:prSet presAssocID="{E8B66E16-4FC4-4615-9350-1385C51FAEF1}" presName="Name9" presStyleLbl="parChTrans1D2" presStyleIdx="1" presStyleCnt="6"/>
      <dgm:spPr/>
    </dgm:pt>
    <dgm:pt modelId="{106FB81A-DA51-42D1-BE65-DB21B3660AC9}" type="pres">
      <dgm:prSet presAssocID="{E8B66E16-4FC4-4615-9350-1385C51FAEF1}" presName="connTx" presStyleLbl="parChTrans1D2" presStyleIdx="1" presStyleCnt="6"/>
      <dgm:spPr/>
    </dgm:pt>
    <dgm:pt modelId="{F141CF5C-6D4A-4A9E-A9FE-5FD68496E41C}" type="pres">
      <dgm:prSet presAssocID="{3D38940F-488E-4212-80C6-05757F25C108}" presName="node" presStyleLbl="node1" presStyleIdx="1" presStyleCnt="6" custRadScaleRad="99843" custRadScaleInc="-2299">
        <dgm:presLayoutVars>
          <dgm:bulletEnabled val="1"/>
        </dgm:presLayoutVars>
      </dgm:prSet>
      <dgm:spPr/>
    </dgm:pt>
    <dgm:pt modelId="{456661F2-7543-487B-9974-9D5E3DFC46B9}" type="pres">
      <dgm:prSet presAssocID="{BDA8A58E-0310-4E30-80C4-29E0C0FFE333}" presName="Name9" presStyleLbl="parChTrans1D2" presStyleIdx="2" presStyleCnt="6"/>
      <dgm:spPr/>
    </dgm:pt>
    <dgm:pt modelId="{6489D578-FAA8-46BC-9982-93483A8C0A8F}" type="pres">
      <dgm:prSet presAssocID="{BDA8A58E-0310-4E30-80C4-29E0C0FFE333}" presName="connTx" presStyleLbl="parChTrans1D2" presStyleIdx="2" presStyleCnt="6"/>
      <dgm:spPr/>
    </dgm:pt>
    <dgm:pt modelId="{70DDB4CA-A6F3-436E-9642-32140E78614C}" type="pres">
      <dgm:prSet presAssocID="{3A9FA9B0-87C0-4D86-8B43-E8DA563F2EEB}" presName="node" presStyleLbl="node1" presStyleIdx="2" presStyleCnt="6">
        <dgm:presLayoutVars>
          <dgm:bulletEnabled val="1"/>
        </dgm:presLayoutVars>
      </dgm:prSet>
      <dgm:spPr/>
    </dgm:pt>
    <dgm:pt modelId="{93A39C8B-0CF8-400C-9EDE-CD5556BA6EA7}" type="pres">
      <dgm:prSet presAssocID="{D8157244-1CE8-491E-8E6F-BDE2B93ED8E2}" presName="Name9" presStyleLbl="parChTrans1D2" presStyleIdx="3" presStyleCnt="6"/>
      <dgm:spPr/>
    </dgm:pt>
    <dgm:pt modelId="{8A7DC30C-3F0A-41DF-BF0D-D4AD0C7B672B}" type="pres">
      <dgm:prSet presAssocID="{D8157244-1CE8-491E-8E6F-BDE2B93ED8E2}" presName="connTx" presStyleLbl="parChTrans1D2" presStyleIdx="3" presStyleCnt="6"/>
      <dgm:spPr/>
    </dgm:pt>
    <dgm:pt modelId="{9E3515FB-5752-4DAA-8517-021634A124B6}" type="pres">
      <dgm:prSet presAssocID="{7E902F84-EFF5-453F-BA9E-72CE5814368C}" presName="node" presStyleLbl="node1" presStyleIdx="3" presStyleCnt="6">
        <dgm:presLayoutVars>
          <dgm:bulletEnabled val="1"/>
        </dgm:presLayoutVars>
      </dgm:prSet>
      <dgm:spPr/>
    </dgm:pt>
    <dgm:pt modelId="{FEC6055D-18D6-41C9-9B1A-CDFFC266EC29}" type="pres">
      <dgm:prSet presAssocID="{43FC63DF-40D8-4632-BB85-EEF4D9C6A970}" presName="Name9" presStyleLbl="parChTrans1D2" presStyleIdx="4" presStyleCnt="6"/>
      <dgm:spPr/>
    </dgm:pt>
    <dgm:pt modelId="{409895B1-5B83-4F9D-93FA-946CC3337D79}" type="pres">
      <dgm:prSet presAssocID="{43FC63DF-40D8-4632-BB85-EEF4D9C6A970}" presName="connTx" presStyleLbl="parChTrans1D2" presStyleIdx="4" presStyleCnt="6"/>
      <dgm:spPr/>
    </dgm:pt>
    <dgm:pt modelId="{2E9418FD-5523-488C-A2B3-95D855794658}" type="pres">
      <dgm:prSet presAssocID="{CF0D9090-709B-4AAC-8C73-6452756EAB6D}" presName="node" presStyleLbl="node1" presStyleIdx="4" presStyleCnt="6">
        <dgm:presLayoutVars>
          <dgm:bulletEnabled val="1"/>
        </dgm:presLayoutVars>
      </dgm:prSet>
      <dgm:spPr/>
    </dgm:pt>
    <dgm:pt modelId="{C45B2A9E-5FFF-49C6-981C-452C338E3286}" type="pres">
      <dgm:prSet presAssocID="{7DFDB2E6-611D-40FA-8F4E-846A4F9D452D}" presName="Name9" presStyleLbl="parChTrans1D2" presStyleIdx="5" presStyleCnt="6"/>
      <dgm:spPr/>
    </dgm:pt>
    <dgm:pt modelId="{609746C2-E8C4-4A0A-A369-8E350DECD456}" type="pres">
      <dgm:prSet presAssocID="{7DFDB2E6-611D-40FA-8F4E-846A4F9D452D}" presName="connTx" presStyleLbl="parChTrans1D2" presStyleIdx="5" presStyleCnt="6"/>
      <dgm:spPr/>
    </dgm:pt>
    <dgm:pt modelId="{9D6382AA-E4D9-423C-AE60-394B9CF8275A}" type="pres">
      <dgm:prSet presAssocID="{78EE66F8-B4DD-4B45-9EBE-1EEF179A92A3}" presName="node" presStyleLbl="node1" presStyleIdx="5" presStyleCnt="6">
        <dgm:presLayoutVars>
          <dgm:bulletEnabled val="1"/>
        </dgm:presLayoutVars>
      </dgm:prSet>
      <dgm:spPr/>
    </dgm:pt>
  </dgm:ptLst>
  <dgm:cxnLst>
    <dgm:cxn modelId="{44312607-797E-4043-81CD-B21383752402}" type="presOf" srcId="{A28D751E-42AE-427F-B10A-E309000B52CD}" destId="{1681749C-4E77-4AFD-9003-367654AC1151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2D733122-A169-4458-B19B-38AF7D6511BA}" type="presOf" srcId="{E8B66E16-4FC4-4615-9350-1385C51FAEF1}" destId="{106FB81A-DA51-42D1-BE65-DB21B3660AC9}" srcOrd="1" destOrd="0" presId="urn:microsoft.com/office/officeart/2005/8/layout/radial1"/>
    <dgm:cxn modelId="{D83B5125-8C87-409B-9ABD-4579A03D965A}" type="presOf" srcId="{D8157244-1CE8-491E-8E6F-BDE2B93ED8E2}" destId="{8A7DC30C-3F0A-41DF-BF0D-D4AD0C7B672B}" srcOrd="1" destOrd="0" presId="urn:microsoft.com/office/officeart/2005/8/layout/radial1"/>
    <dgm:cxn modelId="{7898FD29-5ED5-4F45-9F92-C87E3AAE7FD9}" srcId="{A2B16284-5204-4820-8B00-2E96E1D9F41B}" destId="{CF0D9090-709B-4AAC-8C73-6452756EAB6D}" srcOrd="4" destOrd="0" parTransId="{43FC63DF-40D8-4632-BB85-EEF4D9C6A970}" sibTransId="{B63B2F72-4A87-442D-88B2-01AB8EC0AE55}"/>
    <dgm:cxn modelId="{6F77153D-8C7D-49D0-A927-974759CA3F04}" type="presOf" srcId="{E8B66E16-4FC4-4615-9350-1385C51FAEF1}" destId="{279D9462-27E7-43BE-9D5E-F3BBE42442CD}" srcOrd="0" destOrd="0" presId="urn:microsoft.com/office/officeart/2005/8/layout/radial1"/>
    <dgm:cxn modelId="{8E6E933F-FEF6-41EF-A9F7-CD4D21605492}" srcId="{A2B16284-5204-4820-8B00-2E96E1D9F41B}" destId="{3A9FA9B0-87C0-4D86-8B43-E8DA563F2EEB}" srcOrd="2" destOrd="0" parTransId="{BDA8A58E-0310-4E30-80C4-29E0C0FFE333}" sibTransId="{CE808125-B3CA-48C0-B880-189FB93E6E3C}"/>
    <dgm:cxn modelId="{7BA7B34E-C0B2-4ADB-80B0-D5744BF79DA8}" type="presOf" srcId="{3D38940F-488E-4212-80C6-05757F25C108}" destId="{F141CF5C-6D4A-4A9E-A9FE-5FD68496E41C}" srcOrd="0" destOrd="0" presId="urn:microsoft.com/office/officeart/2005/8/layout/radial1"/>
    <dgm:cxn modelId="{3A9BCB55-53BC-48E4-AE3E-9A3405D4445D}" type="presOf" srcId="{CF0D9090-709B-4AAC-8C73-6452756EAB6D}" destId="{2E9418FD-5523-488C-A2B3-95D855794658}" srcOrd="0" destOrd="0" presId="urn:microsoft.com/office/officeart/2005/8/layout/radial1"/>
    <dgm:cxn modelId="{5D50897A-CF7E-4612-B29D-F402707975AD}" type="presOf" srcId="{BDA8A58E-0310-4E30-80C4-29E0C0FFE333}" destId="{456661F2-7543-487B-9974-9D5E3DFC46B9}" srcOrd="0" destOrd="0" presId="urn:microsoft.com/office/officeart/2005/8/layout/radial1"/>
    <dgm:cxn modelId="{2507288C-B2F6-418B-AEB3-F48E92EC45E4}" type="presOf" srcId="{A28D751E-42AE-427F-B10A-E309000B52CD}" destId="{A86C6B06-0941-465E-B17F-BA522AB9E6C7}" srcOrd="1" destOrd="0" presId="urn:microsoft.com/office/officeart/2005/8/layout/radial1"/>
    <dgm:cxn modelId="{F9504D90-B475-4073-8480-1729A2D20872}" type="presOf" srcId="{7E902F84-EFF5-453F-BA9E-72CE5814368C}" destId="{9E3515FB-5752-4DAA-8517-021634A124B6}" srcOrd="0" destOrd="0" presId="urn:microsoft.com/office/officeart/2005/8/layout/radial1"/>
    <dgm:cxn modelId="{2204E592-E085-4026-9195-879307C04135}" type="presOf" srcId="{DC8DEF03-B4B2-4FDE-B53B-80EBB7EA04B7}" destId="{F22B015E-3623-4043-B8EA-2FAEABDAAE8A}" srcOrd="0" destOrd="0" presId="urn:microsoft.com/office/officeart/2005/8/layout/radial1"/>
    <dgm:cxn modelId="{D518B59B-1E28-42B3-9237-E9EB2EB79DB8}" type="presOf" srcId="{A2B16284-5204-4820-8B00-2E96E1D9F41B}" destId="{A2FC1977-93EA-4368-AB42-6517D9C0131F}" srcOrd="0" destOrd="0" presId="urn:microsoft.com/office/officeart/2005/8/layout/radial1"/>
    <dgm:cxn modelId="{6BF646A1-79E6-44A7-A679-EBBF5C2D9FAF}" type="presOf" srcId="{43FC63DF-40D8-4632-BB85-EEF4D9C6A970}" destId="{FEC6055D-18D6-41C9-9B1A-CDFFC266EC29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5DFD82AE-728F-45E1-8C09-A3DCF720765A}" type="presOf" srcId="{78EE66F8-B4DD-4B45-9EBE-1EEF179A92A3}" destId="{9D6382AA-E4D9-423C-AE60-394B9CF8275A}" srcOrd="0" destOrd="0" presId="urn:microsoft.com/office/officeart/2005/8/layout/radial1"/>
    <dgm:cxn modelId="{5072B6B0-67DB-4863-B91B-4E3537A121E0}" type="presOf" srcId="{7DFDB2E6-611D-40FA-8F4E-846A4F9D452D}" destId="{609746C2-E8C4-4A0A-A369-8E350DECD456}" srcOrd="1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37A1BFB5-B902-4B5C-BF4C-73DAF823DD43}" type="presOf" srcId="{BDA8A58E-0310-4E30-80C4-29E0C0FFE333}" destId="{6489D578-FAA8-46BC-9982-93483A8C0A8F}" srcOrd="1" destOrd="0" presId="urn:microsoft.com/office/officeart/2005/8/layout/radial1"/>
    <dgm:cxn modelId="{8BC6A7C7-812F-4B10-8723-419CA5CA4AF9}" srcId="{A2B16284-5204-4820-8B00-2E96E1D9F41B}" destId="{78EE66F8-B4DD-4B45-9EBE-1EEF179A92A3}" srcOrd="5" destOrd="0" parTransId="{7DFDB2E6-611D-40FA-8F4E-846A4F9D452D}" sibTransId="{6399D0AE-0A92-4F93-9863-0D7FFB019168}"/>
    <dgm:cxn modelId="{0BDE52CF-D983-472C-997C-B4F00A45F79E}" type="presOf" srcId="{7DFDB2E6-611D-40FA-8F4E-846A4F9D452D}" destId="{C45B2A9E-5FFF-49C6-981C-452C338E3286}" srcOrd="0" destOrd="0" presId="urn:microsoft.com/office/officeart/2005/8/layout/radial1"/>
    <dgm:cxn modelId="{343613D0-C028-4DFB-8CF2-A86769DB51B3}" type="presOf" srcId="{3A9FA9B0-87C0-4D86-8B43-E8DA563F2EEB}" destId="{70DDB4CA-A6F3-436E-9642-32140E78614C}" srcOrd="0" destOrd="0" presId="urn:microsoft.com/office/officeart/2005/8/layout/radial1"/>
    <dgm:cxn modelId="{55FBBBDB-8FF2-4D56-8A80-AF7E9EBE223E}" type="presOf" srcId="{43FC63DF-40D8-4632-BB85-EEF4D9C6A970}" destId="{409895B1-5B83-4F9D-93FA-946CC3337D79}" srcOrd="1" destOrd="0" presId="urn:microsoft.com/office/officeart/2005/8/layout/radial1"/>
    <dgm:cxn modelId="{450E8AE0-C979-46DE-8E97-B7A782F2480F}" type="presOf" srcId="{7E427CF7-679B-4C3B-BC20-29C712F633F6}" destId="{C5C0C303-D3AA-42C8-92C9-0A4DCC38D044}" srcOrd="0" destOrd="0" presId="urn:microsoft.com/office/officeart/2005/8/layout/radial1"/>
    <dgm:cxn modelId="{CD808BF4-7BFF-480C-B540-C2584EC13526}" srcId="{A2B16284-5204-4820-8B00-2E96E1D9F41B}" destId="{7E902F84-EFF5-453F-BA9E-72CE5814368C}" srcOrd="3" destOrd="0" parTransId="{D8157244-1CE8-491E-8E6F-BDE2B93ED8E2}" sibTransId="{B8531AB2-2BA1-424D-A1F1-08575A6E0535}"/>
    <dgm:cxn modelId="{DB957FFF-7655-4ACF-A2BB-E2E0AAC1380D}" type="presOf" srcId="{D8157244-1CE8-491E-8E6F-BDE2B93ED8E2}" destId="{93A39C8B-0CF8-400C-9EDE-CD5556BA6EA7}" srcOrd="0" destOrd="0" presId="urn:microsoft.com/office/officeart/2005/8/layout/radial1"/>
    <dgm:cxn modelId="{8C1DED8F-88BF-4342-B85F-E75B1442591F}" type="presParOf" srcId="{F22B015E-3623-4043-B8EA-2FAEABDAAE8A}" destId="{A2FC1977-93EA-4368-AB42-6517D9C0131F}" srcOrd="0" destOrd="0" presId="urn:microsoft.com/office/officeart/2005/8/layout/radial1"/>
    <dgm:cxn modelId="{7D18E7CB-A7A7-44E5-8708-796B62BAE695}" type="presParOf" srcId="{F22B015E-3623-4043-B8EA-2FAEABDAAE8A}" destId="{1681749C-4E77-4AFD-9003-367654AC1151}" srcOrd="1" destOrd="0" presId="urn:microsoft.com/office/officeart/2005/8/layout/radial1"/>
    <dgm:cxn modelId="{2B181FE6-9E59-4280-8024-76CF3F19C51C}" type="presParOf" srcId="{1681749C-4E77-4AFD-9003-367654AC1151}" destId="{A86C6B06-0941-465E-B17F-BA522AB9E6C7}" srcOrd="0" destOrd="0" presId="urn:microsoft.com/office/officeart/2005/8/layout/radial1"/>
    <dgm:cxn modelId="{2BEACDE4-E6D8-46D7-8B1B-D074296A9BAB}" type="presParOf" srcId="{F22B015E-3623-4043-B8EA-2FAEABDAAE8A}" destId="{C5C0C303-D3AA-42C8-92C9-0A4DCC38D044}" srcOrd="2" destOrd="0" presId="urn:microsoft.com/office/officeart/2005/8/layout/radial1"/>
    <dgm:cxn modelId="{CCF5CE75-8784-47D5-99AC-96F473466267}" type="presParOf" srcId="{F22B015E-3623-4043-B8EA-2FAEABDAAE8A}" destId="{279D9462-27E7-43BE-9D5E-F3BBE42442CD}" srcOrd="3" destOrd="0" presId="urn:microsoft.com/office/officeart/2005/8/layout/radial1"/>
    <dgm:cxn modelId="{0C088ABB-B794-42CE-B437-AD059D1E4992}" type="presParOf" srcId="{279D9462-27E7-43BE-9D5E-F3BBE42442CD}" destId="{106FB81A-DA51-42D1-BE65-DB21B3660AC9}" srcOrd="0" destOrd="0" presId="urn:microsoft.com/office/officeart/2005/8/layout/radial1"/>
    <dgm:cxn modelId="{7EF6DB76-9438-4940-9D15-42B5121BC610}" type="presParOf" srcId="{F22B015E-3623-4043-B8EA-2FAEABDAAE8A}" destId="{F141CF5C-6D4A-4A9E-A9FE-5FD68496E41C}" srcOrd="4" destOrd="0" presId="urn:microsoft.com/office/officeart/2005/8/layout/radial1"/>
    <dgm:cxn modelId="{9B8812D4-B1AF-4BB5-A72F-EAD8EBE0A0F6}" type="presParOf" srcId="{F22B015E-3623-4043-B8EA-2FAEABDAAE8A}" destId="{456661F2-7543-487B-9974-9D5E3DFC46B9}" srcOrd="5" destOrd="0" presId="urn:microsoft.com/office/officeart/2005/8/layout/radial1"/>
    <dgm:cxn modelId="{633EA4C4-FDA8-4939-875B-B4B3A3BB4F8E}" type="presParOf" srcId="{456661F2-7543-487B-9974-9D5E3DFC46B9}" destId="{6489D578-FAA8-46BC-9982-93483A8C0A8F}" srcOrd="0" destOrd="0" presId="urn:microsoft.com/office/officeart/2005/8/layout/radial1"/>
    <dgm:cxn modelId="{E09C4820-A54F-444E-8E0C-EBE4F37F9713}" type="presParOf" srcId="{F22B015E-3623-4043-B8EA-2FAEABDAAE8A}" destId="{70DDB4CA-A6F3-436E-9642-32140E78614C}" srcOrd="6" destOrd="0" presId="urn:microsoft.com/office/officeart/2005/8/layout/radial1"/>
    <dgm:cxn modelId="{74B68940-1685-41AE-90C5-38B53B3623DC}" type="presParOf" srcId="{F22B015E-3623-4043-B8EA-2FAEABDAAE8A}" destId="{93A39C8B-0CF8-400C-9EDE-CD5556BA6EA7}" srcOrd="7" destOrd="0" presId="urn:microsoft.com/office/officeart/2005/8/layout/radial1"/>
    <dgm:cxn modelId="{4A807F9E-4F3D-4718-A41F-840F858DFB6C}" type="presParOf" srcId="{93A39C8B-0CF8-400C-9EDE-CD5556BA6EA7}" destId="{8A7DC30C-3F0A-41DF-BF0D-D4AD0C7B672B}" srcOrd="0" destOrd="0" presId="urn:microsoft.com/office/officeart/2005/8/layout/radial1"/>
    <dgm:cxn modelId="{DC8A166B-7FB4-4493-8243-0B5571F352F1}" type="presParOf" srcId="{F22B015E-3623-4043-B8EA-2FAEABDAAE8A}" destId="{9E3515FB-5752-4DAA-8517-021634A124B6}" srcOrd="8" destOrd="0" presId="urn:microsoft.com/office/officeart/2005/8/layout/radial1"/>
    <dgm:cxn modelId="{34ECF8AD-80B8-4FAB-A56D-F8F6BB83A64B}" type="presParOf" srcId="{F22B015E-3623-4043-B8EA-2FAEABDAAE8A}" destId="{FEC6055D-18D6-41C9-9B1A-CDFFC266EC29}" srcOrd="9" destOrd="0" presId="urn:microsoft.com/office/officeart/2005/8/layout/radial1"/>
    <dgm:cxn modelId="{32457BEA-6A08-4B15-BA36-5B4E697028FD}" type="presParOf" srcId="{FEC6055D-18D6-41C9-9B1A-CDFFC266EC29}" destId="{409895B1-5B83-4F9D-93FA-946CC3337D79}" srcOrd="0" destOrd="0" presId="urn:microsoft.com/office/officeart/2005/8/layout/radial1"/>
    <dgm:cxn modelId="{60D6ABBE-C7A2-46F2-A459-A29960454FF1}" type="presParOf" srcId="{F22B015E-3623-4043-B8EA-2FAEABDAAE8A}" destId="{2E9418FD-5523-488C-A2B3-95D855794658}" srcOrd="10" destOrd="0" presId="urn:microsoft.com/office/officeart/2005/8/layout/radial1"/>
    <dgm:cxn modelId="{6F950F3B-8CD3-47B2-9E0B-A6F0D0CC4973}" type="presParOf" srcId="{F22B015E-3623-4043-B8EA-2FAEABDAAE8A}" destId="{C45B2A9E-5FFF-49C6-981C-452C338E3286}" srcOrd="11" destOrd="0" presId="urn:microsoft.com/office/officeart/2005/8/layout/radial1"/>
    <dgm:cxn modelId="{686D40CF-B00D-4FEC-BCF7-5F7415F6202A}" type="presParOf" srcId="{C45B2A9E-5FFF-49C6-981C-452C338E3286}" destId="{609746C2-E8C4-4A0A-A369-8E350DECD456}" srcOrd="0" destOrd="0" presId="urn:microsoft.com/office/officeart/2005/8/layout/radial1"/>
    <dgm:cxn modelId="{9C45F33E-8568-42C8-93F5-89F924D23DF6}" type="presParOf" srcId="{F22B015E-3623-4043-B8EA-2FAEABDAAE8A}" destId="{9D6382AA-E4D9-423C-AE60-394B9CF827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79777" y="2098677"/>
          <a:ext cx="1593845" cy="1593845"/>
        </a:xfrm>
        <a:prstGeom prst="ellipse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13190" y="2332090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3836437" y="184082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4686" y="1846401"/>
        <a:ext cx="24026" cy="24026"/>
      </dsp:txXfrm>
    </dsp:sp>
    <dsp:sp modelId="{C5C0C303-D3AA-42C8-92C9-0A4DCC38D044}">
      <dsp:nvSpPr>
        <dsp:cNvPr id="0" name=""/>
        <dsp:cNvSpPr/>
      </dsp:nvSpPr>
      <dsp:spPr>
        <a:xfrm>
          <a:off x="3279777" y="24307"/>
          <a:ext cx="1593845" cy="1593845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অনলাইন সংবাদ মাধ্যম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13190" y="257720"/>
        <a:ext cx="1127019" cy="1127019"/>
      </dsp:txXfrm>
    </dsp:sp>
    <dsp:sp modelId="{279D9462-27E7-43BE-9D5E-F3BBE42442CD}">
      <dsp:nvSpPr>
        <dsp:cNvPr id="0" name=""/>
        <dsp:cNvSpPr/>
      </dsp:nvSpPr>
      <dsp:spPr>
        <a:xfrm rot="19758618">
          <a:off x="4728586" y="2349470"/>
          <a:ext cx="477268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77268" y="17593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55289" y="2355132"/>
        <a:ext cx="23863" cy="23863"/>
      </dsp:txXfrm>
    </dsp:sp>
    <dsp:sp modelId="{F141CF5C-6D4A-4A9E-A9FE-5FD68496E41C}">
      <dsp:nvSpPr>
        <dsp:cNvPr id="0" name=""/>
        <dsp:cNvSpPr/>
      </dsp:nvSpPr>
      <dsp:spPr>
        <a:xfrm>
          <a:off x="5060819" y="1041605"/>
          <a:ext cx="1593845" cy="1593845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অনলাইন ব্যাংক  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94232" y="1275018"/>
        <a:ext cx="1127019" cy="1127019"/>
      </dsp:txXfrm>
    </dsp:sp>
    <dsp:sp modelId="{456661F2-7543-487B-9974-9D5E3DFC46B9}">
      <dsp:nvSpPr>
        <dsp:cNvPr id="0" name=""/>
        <dsp:cNvSpPr/>
      </dsp:nvSpPr>
      <dsp:spPr>
        <a:xfrm rot="1800000">
          <a:off x="4734666" y="339659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2915" y="3402179"/>
        <a:ext cx="24026" cy="24026"/>
      </dsp:txXfrm>
    </dsp:sp>
    <dsp:sp modelId="{70DDB4CA-A6F3-436E-9642-32140E78614C}">
      <dsp:nvSpPr>
        <dsp:cNvPr id="0" name=""/>
        <dsp:cNvSpPr/>
      </dsp:nvSpPr>
      <dsp:spPr>
        <a:xfrm>
          <a:off x="5076234" y="3135862"/>
          <a:ext cx="1593845" cy="1593845"/>
        </a:xfrm>
        <a:prstGeom prst="ellipse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এনিমেশন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309647" y="3369275"/>
        <a:ext cx="1127019" cy="1127019"/>
      </dsp:txXfrm>
    </dsp:sp>
    <dsp:sp modelId="{93A39C8B-0CF8-400C-9EDE-CD5556BA6EA7}">
      <dsp:nvSpPr>
        <dsp:cNvPr id="0" name=""/>
        <dsp:cNvSpPr/>
      </dsp:nvSpPr>
      <dsp:spPr>
        <a:xfrm rot="5400000">
          <a:off x="3836437" y="391519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4686" y="3920771"/>
        <a:ext cx="24026" cy="24026"/>
      </dsp:txXfrm>
    </dsp:sp>
    <dsp:sp modelId="{9E3515FB-5752-4DAA-8517-021634A124B6}">
      <dsp:nvSpPr>
        <dsp:cNvPr id="0" name=""/>
        <dsp:cNvSpPr/>
      </dsp:nvSpPr>
      <dsp:spPr>
        <a:xfrm>
          <a:off x="3279777" y="4173047"/>
          <a:ext cx="1593845" cy="1593845"/>
        </a:xfrm>
        <a:prstGeom prst="ellipse">
          <a:avLst/>
        </a:prstGeom>
        <a:gradFill rotWithShape="1">
          <a:gsLst>
            <a:gs pos="0">
              <a:schemeClr val="accent3">
                <a:shade val="85000"/>
                <a:satMod val="130000"/>
              </a:schemeClr>
            </a:gs>
            <a:gs pos="34000">
              <a:schemeClr val="accent3">
                <a:shade val="87000"/>
                <a:satMod val="125000"/>
              </a:schemeClr>
            </a:gs>
            <a:gs pos="70000">
              <a:schemeClr val="accent3">
                <a:tint val="100000"/>
                <a:shade val="90000"/>
                <a:satMod val="130000"/>
              </a:schemeClr>
            </a:gs>
            <a:gs pos="100000">
              <a:schemeClr val="accent3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ই-গভর্নেন্স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13190" y="4406460"/>
        <a:ext cx="1127019" cy="1127019"/>
      </dsp:txXfrm>
    </dsp:sp>
    <dsp:sp modelId="{FEC6055D-18D6-41C9-9B1A-CDFFC266EC29}">
      <dsp:nvSpPr>
        <dsp:cNvPr id="0" name=""/>
        <dsp:cNvSpPr/>
      </dsp:nvSpPr>
      <dsp:spPr>
        <a:xfrm rot="9000000">
          <a:off x="2938208" y="339659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6458" y="3402179"/>
        <a:ext cx="24026" cy="24026"/>
      </dsp:txXfrm>
    </dsp:sp>
    <dsp:sp modelId="{2E9418FD-5523-488C-A2B3-95D855794658}">
      <dsp:nvSpPr>
        <dsp:cNvPr id="0" name=""/>
        <dsp:cNvSpPr/>
      </dsp:nvSpPr>
      <dsp:spPr>
        <a:xfrm>
          <a:off x="1483320" y="3135862"/>
          <a:ext cx="1593845" cy="1593845"/>
        </a:xfrm>
        <a:prstGeom prst="ellipse">
          <a:avLst/>
        </a:prstGeom>
        <a:gradFill rotWithShape="1">
          <a:gsLst>
            <a:gs pos="0">
              <a:schemeClr val="accent1">
                <a:shade val="85000"/>
                <a:satMod val="130000"/>
              </a:schemeClr>
            </a:gs>
            <a:gs pos="34000">
              <a:schemeClr val="accent1">
                <a:shade val="87000"/>
                <a:satMod val="125000"/>
              </a:schemeClr>
            </a:gs>
            <a:gs pos="70000">
              <a:schemeClr val="accent1">
                <a:tint val="100000"/>
                <a:shade val="90000"/>
                <a:satMod val="130000"/>
              </a:schemeClr>
            </a:gs>
            <a:gs pos="100000">
              <a:schemeClr val="accent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flat">
          <a:bevelT w="25400" h="3175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ই-কমার্স 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16733" y="3369275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2600000">
          <a:off x="2938208" y="2359414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6458" y="2364994"/>
        <a:ext cx="24026" cy="24026"/>
      </dsp:txXfrm>
    </dsp:sp>
    <dsp:sp modelId="{9D6382AA-E4D9-423C-AE60-394B9CF8275A}">
      <dsp:nvSpPr>
        <dsp:cNvPr id="0" name=""/>
        <dsp:cNvSpPr/>
      </dsp:nvSpPr>
      <dsp:spPr>
        <a:xfrm>
          <a:off x="1483320" y="106149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43583"/>
                <a:satOff val="-22497"/>
                <a:lumOff val="30327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shade val="80000"/>
                <a:hueOff val="-443583"/>
                <a:satOff val="-22497"/>
                <a:lumOff val="3032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shade val="80000"/>
                <a:hueOff val="-443583"/>
                <a:satOff val="-22497"/>
                <a:lumOff val="3032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এটিএম মেশিন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16733" y="1294905"/>
        <a:ext cx="1127019" cy="112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93117-5660-4454-95B7-CD566222A7A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493ED-BCE9-4216-8E17-659E16B4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2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এই</a:t>
            </a:r>
            <a:r>
              <a:rPr lang="bn-IN" baseline="0" dirty="0"/>
              <a:t> স্লাইডটি দেখিয়ে শুভেচ্ছা  বিনিময় করতে হবে 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অপরাধীকে</a:t>
            </a:r>
            <a:r>
              <a:rPr lang="bn-IN" baseline="0" dirty="0"/>
              <a:t> ধরার জন্য পুলিশ সি সি টিভি ব্যবহার করেন।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অন</a:t>
            </a:r>
            <a:r>
              <a:rPr lang="bn-IN" baseline="0" dirty="0"/>
              <a:t> লাইনের মাধ্যমে ট্রেনের টিকেট ও বিমান টিকেট।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2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শিক্ষার্থিদের</a:t>
            </a:r>
            <a:r>
              <a:rPr lang="bn-BD" baseline="0" dirty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1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তোমারা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এই পাঠ থেকে নতুন কিকি শব্দ শিখলে? এবার স্লাইডটি দেখাতে হবে</a:t>
            </a:r>
            <a:r>
              <a:rPr lang="bn-BD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উত্তর গুলোর উপরে ক্লিক করলে সঠিক</a:t>
            </a:r>
            <a:r>
              <a:rPr lang="bn-BD" baseline="0" dirty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উত্তর গুলোর উপরে ক্লিক করলে সঠিক</a:t>
            </a:r>
            <a:r>
              <a:rPr lang="bn-BD" baseline="0" dirty="0"/>
              <a:t> ও ভূল উত্তর পাওয়া যাবে।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এই স্লাইড এর মাধ্যমে</a:t>
            </a:r>
            <a:r>
              <a:rPr lang="bn-IN" baseline="0" dirty="0"/>
              <a:t> শিক্ষক পরিচিতি ও পাঠ পরিচিতি  থাকবে।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দেখিয়ে পাঠ ঘোষণ করতে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কে খেয়াল রাখতে হবে যাতে করে পাঠ শেষে শিক্ষার্থীরা শিখনফল অর্জন করতে পারে। তাই শিক্ষণফল অতীব জরুরী।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এই</a:t>
            </a:r>
            <a:r>
              <a:rPr lang="bn-BD" baseline="0" dirty="0"/>
              <a:t> স্লাইড থেকেই উপস্থাপনা শুরু করতে হবে। শিক্ষার্থী এখান থেকে আইসিটি ব্যবহারের ফলে দ্রুত সংবাদ পাওয়া যায় এই সম্পর্কে জানতে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8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শিক্ষার্থীকে</a:t>
            </a:r>
            <a:r>
              <a:rPr lang="bn-BD" baseline="0" dirty="0"/>
              <a:t> জিজ্ঞাসা করতে হবে এই আকর্ষণীয় বই গুলো কিসের মাধ্যমে ছাপানো হয়? শিক্ষার্থীরা বলবে আইসিটির মাধ্যমে। বইগুলো ওয়েব সাইট থেকে প্রয়োজনে ডাউনলোড করে নিয়ে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শিক্ষার্থীরা</a:t>
            </a:r>
            <a:r>
              <a:rPr lang="bn-BD" baseline="0" dirty="0"/>
              <a:t> জোড়ায় জোড়ায় বিভিক্ত  হয়ে উক্ত কাজটি করে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বর্তমানে</a:t>
            </a:r>
            <a:r>
              <a:rPr lang="bn-BD" baseline="0" dirty="0"/>
              <a:t> ব্যাংকিং এর ক্ষেত্রে আইসিটি ব্যাপক অবদান রাখছে। অন লাইনের মাধ্যমে সহজেই যে কোন ব্যাংক থেকে টাকা উঠানো 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অন লাইন বাদেও এটিএম</a:t>
            </a:r>
            <a:r>
              <a:rPr lang="bn-BD" baseline="0" dirty="0"/>
              <a:t> মেশিন ও মোবাইল ফোন ব্যবহার করেও সব সময় টাকা উঠানো 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9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6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0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1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9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9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8EB534-F6EB-49A4-8048-E32F8E3D171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7CBFD5-509A-4E42-AEFD-7C149B5DD82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6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23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4037" y="256735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en-US" sz="9600" b="1" dirty="0" err="1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9600" b="1" dirty="0">
              <a:ln w="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6143" y="1814733"/>
            <a:ext cx="5195667" cy="3896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292" y="402909"/>
            <a:ext cx="6248400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ও সংস্কৃতির ক্ষেত্রে তথ্য ও যোগাযোগ প্রযুক্তি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2492" y="4584547"/>
            <a:ext cx="4023360" cy="5232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 সহজে এনিমেশন ছবি তৈরি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237" y="1478712"/>
            <a:ext cx="402336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364" y="1467163"/>
            <a:ext cx="402336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0918" y="4584547"/>
            <a:ext cx="4114800" cy="5232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দিয়ে ডিজাইন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3725" y="4597200"/>
            <a:ext cx="3429000" cy="5232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ব্যবসা- বাণিজ্যে আইসিটি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0156" y="4597200"/>
            <a:ext cx="2479431" cy="5232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অফিসে আইসিটি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718" y="1236327"/>
            <a:ext cx="4572000" cy="301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736" y="1236326"/>
            <a:ext cx="4572000" cy="301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304714" y="207818"/>
            <a:ext cx="3896751" cy="769441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ই-কমার্স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117" y="1164835"/>
            <a:ext cx="497963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1568" y="4747915"/>
            <a:ext cx="4419600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ইন্টারনেটে  পণ্য  বেচাকেনা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644" y="1164835"/>
            <a:ext cx="4833239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82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6936" y="685800"/>
            <a:ext cx="4020227" cy="3566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1601" y="4559771"/>
            <a:ext cx="4020227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সিসি টিভি ব্যবহার করে যে কোন এলাকাকে মনিটর করা যায়।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7009" y="685800"/>
            <a:ext cx="3898055" cy="3566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82344" y="4775214"/>
            <a:ext cx="3898055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অন-লাইনে পাসপোর্ট এর আবেদন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911" y="1106206"/>
            <a:ext cx="3756074" cy="463341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819" b="8727"/>
          <a:stretch/>
        </p:blipFill>
        <p:spPr bwMode="auto">
          <a:xfrm>
            <a:off x="5594998" y="1106206"/>
            <a:ext cx="5430982" cy="378935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4057" y="114827"/>
            <a:ext cx="4800600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যানবাহনে আইসিটির ব্যবহার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7016" y="5240605"/>
            <a:ext cx="2082578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ই-টিকেট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20948" y="323557"/>
            <a:ext cx="8104738" cy="2657209"/>
            <a:chOff x="304800" y="358234"/>
            <a:chExt cx="8534400" cy="223256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1" y="358234"/>
              <a:ext cx="5998264" cy="2232566"/>
              <a:chOff x="2376711" y="76196"/>
              <a:chExt cx="6699319" cy="262544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7723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defTabSz="914400">
                  <a:defRPr/>
                </a:pPr>
                <a:r>
                  <a:rPr lang="en-US" sz="4000" b="1" kern="110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SolaimanLipi" pitchFamily="65" charset="0"/>
                    <a:cs typeface="SolaimanLipi" pitchFamily="65" charset="0"/>
                    <a:sym typeface="Wingdings"/>
                  </a:rPr>
                  <a:t>  </a:t>
                </a:r>
                <a:r>
                  <a:rPr lang="bn-BD" sz="4800" kern="0" dirty="0">
                    <a:ln w="0"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800" kern="0" dirty="0" err="1">
                    <a:ln w="0"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800" kern="0" dirty="0">
                    <a:ln w="0"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kern="0" dirty="0">
                    <a:ln w="0"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4800" kern="0" dirty="0">
                    <a:ln w="0"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kern="0" dirty="0">
                    <a:ln w="0"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400" b="1" kern="0" dirty="0">
                  <a:ln w="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196"/>
                <a:ext cx="3124200" cy="2625436"/>
              </a:xfrm>
              <a:prstGeom prst="ellipse">
                <a:avLst/>
              </a:prstGeom>
              <a:ln w="63500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220948" y="3477909"/>
            <a:ext cx="8213635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আইসিটি ব্যবহার করে তোমরা কী কী সুবিধা পাচ্ছ তা বর্ণনা কর।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754" y="869904"/>
            <a:ext cx="11324492" cy="42780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কৃষি ক্ষেত্রেঃ বর্তমানে কৃষি ক্ষেত্রে তথ্য ও যোগাযোগ প্রযুক্তি ব্যাপক ব্যবহার হচ্ছে। আইসিটি ব্যবহার করে বিভিন্ন প্রয়োজনীয়  তথ্য ঘরে বসেই পাওয়া যাচ্ছে।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চিকিৎসাঃ চিকিৎসা ক্ষেত্রে আইসিটির ব্যাপক ব্যাপক ব্যবহার লক্ষণীয় । বিভিন্ন রোগ নির্ণয় এবং রোগ প্রতিকারে আইসিটির ব্যবহার লক্ষণীয়।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গবেষণঃ বিভিন্ন গবেষণায় আইসিটির বহুল ব্যবহার লক্ষণীয় বিভিন্ন জটিল গবেষণার ক্ষেত্রে আইসিটির ব্যবহার হয়। 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4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7502809"/>
              </p:ext>
            </p:extLst>
          </p:nvPr>
        </p:nvGraphicFramePr>
        <p:xfrm>
          <a:off x="1981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581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661F2-7543-487B-9974-9D5E3DFC4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DB4CA-A6F3-436E-9642-32140E78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39C8B-0CF8-400C-9EDE-CD5556BA6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515FB-5752-4DAA-8517-021634A12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C6055D-18D6-41C9-9B1A-CDFFC266E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418FD-5523-488C-A2B3-95D855794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8010" y="128618"/>
            <a:ext cx="3319975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21" y="912705"/>
            <a:ext cx="9619957" cy="5386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ব্যাংক থেকে দ্রুত টাকা তুলতে কী ব্যবহার করবে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?</a:t>
            </a:r>
          </a:p>
          <a:p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 কিসের মাধ্যমে নির্ভুল ও আকর্ষণীয় করে বইপত্র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  ছাপানো যায়?</a:t>
            </a: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399" y="1641768"/>
            <a:ext cx="3017223" cy="533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MICR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চেক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2372164"/>
            <a:ext cx="2862740" cy="49489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ATM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কার্ড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0896" y="1709134"/>
            <a:ext cx="3205595" cy="4497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	সাধারণ চেক 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7034" y="2282812"/>
            <a:ext cx="3149457" cy="44971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ব্যাংক ড্রাফ্‌ট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6052" y="4203455"/>
            <a:ext cx="42706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খাতা কলম ব্যবহার করে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0624" y="4910425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 ইন্টারনেট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366001" y="4161626"/>
            <a:ext cx="257361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আইসিটি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66001" y="4972829"/>
            <a:ext cx="3179298" cy="49422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ঘ. মোবাইল ফোন</a:t>
            </a:r>
            <a:endParaRPr lang="en-US" sz="1600" dirty="0"/>
          </a:p>
        </p:txBody>
      </p:sp>
      <p:sp>
        <p:nvSpPr>
          <p:cNvPr id="12" name="Multiply 11"/>
          <p:cNvSpPr/>
          <p:nvPr/>
        </p:nvSpPr>
        <p:spPr>
          <a:xfrm>
            <a:off x="5453540" y="1673148"/>
            <a:ext cx="416403" cy="50894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5288945" y="2406159"/>
            <a:ext cx="596912" cy="16613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8963466" y="1673148"/>
            <a:ext cx="501700" cy="42880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9535053" y="4188098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9091178" y="2317662"/>
            <a:ext cx="436098" cy="41486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840336" y="4272434"/>
            <a:ext cx="401299" cy="38798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224940" y="5021159"/>
            <a:ext cx="457200" cy="42578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0329560" y="5039304"/>
            <a:ext cx="361886" cy="49422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9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9994" y="390441"/>
            <a:ext cx="10410092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কী ব্যবহার করে কার্টুন ছবি তৈরি করা হচ্ছে?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</a:t>
            </a:r>
          </a:p>
          <a:p>
            <a:pPr marL="45720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সিসি-টিভি-এর পুর্ণরুপ কী?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505" y="874337"/>
            <a:ext cx="2919845" cy="41155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এনিমেশন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885628" y="874337"/>
            <a:ext cx="2500745" cy="43934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প্রিন্টার 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9067" y="1372889"/>
            <a:ext cx="3387699" cy="37180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আগের তোলা ছবি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505" y="1363746"/>
            <a:ext cx="2213262" cy="41155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রং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441989" y="2495086"/>
            <a:ext cx="4832202" cy="49895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কম্পিউটার সিকিউরিটি টেলিভিশন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1989" y="3543997"/>
            <a:ext cx="3847462" cy="40085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ক্লোজ সার্কিট টেলিভিশন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1441989" y="4053741"/>
            <a:ext cx="4848894" cy="39269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কম্পিউটার সার্কিট টেলিভিশ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  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1989" y="3061569"/>
            <a:ext cx="4248765" cy="41679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ক্লোজ সিকিউরিটি টেলিভিশন </a:t>
            </a:r>
            <a:endParaRPr lang="en-US" sz="1400" dirty="0"/>
          </a:p>
        </p:txBody>
      </p:sp>
      <p:sp>
        <p:nvSpPr>
          <p:cNvPr id="11" name="Multiply 10"/>
          <p:cNvSpPr/>
          <p:nvPr/>
        </p:nvSpPr>
        <p:spPr>
          <a:xfrm>
            <a:off x="7887161" y="128589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376" y="75537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873984" y="83874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175111" y="12991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462154" y="302276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805143" y="394485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067" y="3385976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5901115" y="2522869"/>
            <a:ext cx="389769" cy="43176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03968" y="746919"/>
            <a:ext cx="4571996" cy="5364163"/>
          </a:xfrm>
          <a:ln w="57150">
            <a:solidFill>
              <a:schemeClr val="tx1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900" dirty="0" err="1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>
                <a:ln w="1905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বালিধা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পাঁচাকড়ি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as-IN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মনিরামপুর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hadidm74@gmail.com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Mobile: 017227711544</a:t>
            </a:r>
            <a:endParaRPr lang="bn-BD" b="1" dirty="0">
              <a:solidFill>
                <a:srgbClr val="002060"/>
              </a:solidFill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81333" y="746918"/>
            <a:ext cx="4499315" cy="5364164"/>
          </a:xfrm>
          <a:ln w="38100">
            <a:solidFill>
              <a:schemeClr val="tx1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endParaRPr lang="en-US" sz="36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	: 1</a:t>
            </a:r>
            <a:r>
              <a:rPr lang="bn-BD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   </a:t>
            </a:r>
            <a:endParaRPr lang="en-US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: 6</a:t>
            </a:r>
            <a:endParaRPr lang="bn-BD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5491" y="1941342"/>
            <a:ext cx="1603717" cy="1678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6096000" y="185225"/>
            <a:ext cx="0" cy="5715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61296" y="396082"/>
            <a:ext cx="0" cy="5715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080" y="820743"/>
            <a:ext cx="583809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7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429001"/>
            <a:ext cx="8077200" cy="1323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তথ্য ও যোগাযোগ প্রযুক্তি ব্যবহার করে কোন  কোন কাজ করতে পার 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86037" y="4202187"/>
            <a:ext cx="4757988" cy="14776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115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as-IN" sz="115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742" y="548641"/>
            <a:ext cx="4755314" cy="340438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841" y="152401"/>
            <a:ext cx="6400800" cy="76944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2971" y="4648924"/>
            <a:ext cx="21388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খবরের কাগজ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0229" y="4648924"/>
            <a:ext cx="1676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ব্যাংকিং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038" y="1230903"/>
            <a:ext cx="4324890" cy="310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553" y="1230903"/>
            <a:ext cx="4015337" cy="310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12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76200"/>
            <a:ext cx="364261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4125" y="2025485"/>
            <a:ext cx="9398831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প্রকাশ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নায়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তথ্য ও যোগাযোগ 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পারবে।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ব্যাংকিং ক্ষেত্রে তথ্য ও যোগাযোগ প্রযুক্তির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 বর্ণনা করতে পারবে।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 ও সংস্কৃতির ক্ষেত্রে তথ্য ও যোগাযোগ প্রযুক্তির ব্যবহার বর্ণনা করতে পারবে। </a:t>
            </a:r>
            <a:endParaRPr lang="bn-IN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ই-কমার্স ও ই-গভর্নেন্সের গুরুত্ব ব্যাখ্যা করতে পারবে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0742" y="1158564"/>
            <a:ext cx="4491935" cy="7078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806" y="360219"/>
            <a:ext cx="634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প্রচার ও গণমাধ্যম এ আইসিটির ব্যবহার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3397" y="5291916"/>
            <a:ext cx="858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যে কোন প্রান্তের খবর মূহূর্তের মাঝে পাওয়া যায়।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08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723" y="1345082"/>
            <a:ext cx="4893141" cy="366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3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8164" y="174285"/>
            <a:ext cx="5715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প্রকাশনায় আইসিটির 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8572" y="4112457"/>
            <a:ext cx="402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দেশের স্কুলের ছেলেমেয়েদের সরকার থেকে  প্রতি বছর নতুন বই প্রদান করে।  যা আইসিটির মাধ্যমে ছাপানো হয়।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6653" y="5783334"/>
            <a:ext cx="3953021" cy="47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ওয়েব সাইটেও রাখা আছে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768" y="1272685"/>
            <a:ext cx="4447093" cy="2523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621" y="3071354"/>
            <a:ext cx="4464167" cy="25150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79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1" y="304801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752600"/>
            <a:ext cx="8229600" cy="14465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প্রকাশনার ক্ষেত্রে তথ্য ও যোগাযোগ প্রযুক্তির গুরুত্ব বর্ণনা কর।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91551"/>
            <a:ext cx="5791200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ব্যাংকিং এর ক্ষেত্রে তথ্য ও যোগাযোগ প্রযুক্তি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761" y="4944662"/>
            <a:ext cx="416945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গতানুগতিকভাবে ব্যাংক থেকে টাকা তোলা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8655" y="4759997"/>
            <a:ext cx="43053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অন-লাইন ব্যাংকে দেশের যে কোন ব্যাংক থেকে টাকা তোলা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973" y="1682503"/>
            <a:ext cx="4647027" cy="2861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655" y="1682503"/>
            <a:ext cx="4305300" cy="2861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31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161" y="367790"/>
            <a:ext cx="5791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ব্যাংকিং এর ক্ষেত্রে তথ্য ও যোগাযোগ প্রযুক্তি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5282" y="5366825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ATM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 থেকে দিন রাত চব্বিশ ঘন্টা টাকা তোলা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0082" y="4535828"/>
            <a:ext cx="405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 ব্যবহার করে ব্যাংকিং শুরু হয়ে গেছে।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296" y="1491175"/>
            <a:ext cx="4034704" cy="2824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282" y="2096086"/>
            <a:ext cx="3922136" cy="2977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2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</TotalTime>
  <Words>732</Words>
  <Application>Microsoft Office PowerPoint</Application>
  <PresentationFormat>Widescreen</PresentationFormat>
  <Paragraphs>142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SolaimanLipi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Hadi</dc:creator>
  <cp:lastModifiedBy>Balidha Madrasa</cp:lastModifiedBy>
  <cp:revision>31</cp:revision>
  <dcterms:created xsi:type="dcterms:W3CDTF">2020-02-03T15:29:38Z</dcterms:created>
  <dcterms:modified xsi:type="dcterms:W3CDTF">2020-03-04T15:39:19Z</dcterms:modified>
</cp:coreProperties>
</file>