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39932-65B9-4C8A-AC15-F573FDC84B6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DE218E1-E4F1-4F32-887E-205469F24500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/>
            <a:t>লাল দল</a:t>
          </a:r>
          <a:endParaRPr lang="en-US" dirty="0"/>
        </a:p>
      </dgm:t>
    </dgm:pt>
    <dgm:pt modelId="{83174F57-8593-4967-BF2C-D51CEA3B6310}" type="parTrans" cxnId="{3E0190E1-DA73-437D-A428-7A307768C68B}">
      <dgm:prSet/>
      <dgm:spPr/>
      <dgm:t>
        <a:bodyPr/>
        <a:lstStyle/>
        <a:p>
          <a:endParaRPr lang="en-US"/>
        </a:p>
      </dgm:t>
    </dgm:pt>
    <dgm:pt modelId="{3016D8A6-630C-4806-AD34-4E304BB94FD6}" type="sibTrans" cxnId="{3E0190E1-DA73-437D-A428-7A307768C68B}">
      <dgm:prSet/>
      <dgm:spPr/>
      <dgm:t>
        <a:bodyPr/>
        <a:lstStyle/>
        <a:p>
          <a:endParaRPr lang="en-US"/>
        </a:p>
      </dgm:t>
    </dgm:pt>
    <dgm:pt modelId="{900126FC-C2F7-494E-8435-4F43F90542C0}">
      <dgm:prSet phldrT="[Text]" custT="1"/>
      <dgm:spPr>
        <a:ln w="76200"/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</a:rPr>
            <a:t>দল</a:t>
          </a:r>
          <a:r>
            <a:rPr lang="bn-BD" sz="2800" dirty="0" smtClean="0">
              <a:solidFill>
                <a:srgbClr val="FF0000"/>
              </a:solidFill>
            </a:rPr>
            <a:t>গত </a:t>
          </a:r>
        </a:p>
        <a:p>
          <a:r>
            <a:rPr lang="bn-BD" sz="2800" dirty="0" smtClean="0">
              <a:solidFill>
                <a:srgbClr val="FF0000"/>
              </a:solidFill>
            </a:rPr>
            <a:t>কাজ</a:t>
          </a:r>
          <a:endParaRPr lang="en-US" sz="2800" dirty="0">
            <a:solidFill>
              <a:srgbClr val="FF0000"/>
            </a:solidFill>
          </a:endParaRPr>
        </a:p>
      </dgm:t>
    </dgm:pt>
    <dgm:pt modelId="{A5B83FBB-1102-4236-982E-9F171FE7FC86}" type="sibTrans" cxnId="{00A17BD7-2770-4249-8F04-19BB9D6F82C0}">
      <dgm:prSet/>
      <dgm:spPr/>
      <dgm:t>
        <a:bodyPr/>
        <a:lstStyle/>
        <a:p>
          <a:endParaRPr lang="en-US"/>
        </a:p>
      </dgm:t>
    </dgm:pt>
    <dgm:pt modelId="{11959226-E780-44B7-9D20-9AA9F89D9878}" type="parTrans" cxnId="{00A17BD7-2770-4249-8F04-19BB9D6F82C0}">
      <dgm:prSet/>
      <dgm:spPr/>
      <dgm:t>
        <a:bodyPr/>
        <a:lstStyle/>
        <a:p>
          <a:endParaRPr lang="en-US"/>
        </a:p>
      </dgm:t>
    </dgm:pt>
    <dgm:pt modelId="{B9733473-F267-4E9A-B898-E9B73D1F428B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A935B62-4C75-4EA7-844B-FEF3B83374C0}" type="sibTrans" cxnId="{1FC4CFC6-E71C-456F-A660-5CACBD9ADEA2}">
      <dgm:prSet/>
      <dgm:spPr/>
      <dgm:t>
        <a:bodyPr/>
        <a:lstStyle/>
        <a:p>
          <a:endParaRPr lang="en-US"/>
        </a:p>
      </dgm:t>
    </dgm:pt>
    <dgm:pt modelId="{905855F4-61DC-40A2-9706-0C1107C87F85}" type="parTrans" cxnId="{1FC4CFC6-E71C-456F-A660-5CACBD9ADEA2}">
      <dgm:prSet/>
      <dgm:spPr/>
      <dgm:t>
        <a:bodyPr/>
        <a:lstStyle/>
        <a:p>
          <a:endParaRPr lang="en-US"/>
        </a:p>
      </dgm:t>
    </dgm:pt>
    <dgm:pt modelId="{1F1B0F49-83B2-4093-AB92-819D7980CC06}" type="pres">
      <dgm:prSet presAssocID="{45839932-65B9-4C8A-AC15-F573FDC84B63}" presName="Name0" presStyleCnt="0">
        <dgm:presLayoutVars>
          <dgm:dir/>
          <dgm:resizeHandles val="exact"/>
        </dgm:presLayoutVars>
      </dgm:prSet>
      <dgm:spPr/>
    </dgm:pt>
    <dgm:pt modelId="{0EBF270B-73FF-40CB-89F9-13321F62D7CC}" type="pres">
      <dgm:prSet presAssocID="{45839932-65B9-4C8A-AC15-F573FDC84B63}" presName="vNodes" presStyleCnt="0"/>
      <dgm:spPr/>
    </dgm:pt>
    <dgm:pt modelId="{194642B7-67C3-440E-8E7A-2CF9E78C83B1}" type="pres">
      <dgm:prSet presAssocID="{1DE218E1-E4F1-4F32-887E-205469F245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6D4E9-ADB2-4886-8A44-CA8B47B6CB21}" type="pres">
      <dgm:prSet presAssocID="{3016D8A6-630C-4806-AD34-4E304BB94FD6}" presName="spacerT" presStyleCnt="0"/>
      <dgm:spPr/>
    </dgm:pt>
    <dgm:pt modelId="{607519B5-689B-4B75-BCDD-F5936DCB02B7}" type="pres">
      <dgm:prSet presAssocID="{3016D8A6-630C-4806-AD34-4E304BB94FD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622EF5-2250-4FD9-9C85-235DC972662C}" type="pres">
      <dgm:prSet presAssocID="{3016D8A6-630C-4806-AD34-4E304BB94FD6}" presName="spacerB" presStyleCnt="0"/>
      <dgm:spPr/>
    </dgm:pt>
    <dgm:pt modelId="{6BBBEE36-D157-411F-B88A-92F72335D77F}" type="pres">
      <dgm:prSet presAssocID="{B9733473-F267-4E9A-B898-E9B73D1F42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74C4A-5F9E-482E-B5B7-F5D6CEDB002E}" type="pres">
      <dgm:prSet presAssocID="{45839932-65B9-4C8A-AC15-F573FDC84B63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ED6124C-71BA-4D0F-80F7-6880B2098301}" type="pres">
      <dgm:prSet presAssocID="{45839932-65B9-4C8A-AC15-F573FDC84B6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8DC501-EACC-45D6-91F7-C5BAD04D27DC}" type="pres">
      <dgm:prSet presAssocID="{45839932-65B9-4C8A-AC15-F573FDC84B63}" presName="lastNode" presStyleLbl="node1" presStyleIdx="2" presStyleCnt="3" custLinFactNeighborX="9296" custLinFactNeighborY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190E1-DA73-437D-A428-7A307768C68B}" srcId="{45839932-65B9-4C8A-AC15-F573FDC84B63}" destId="{1DE218E1-E4F1-4F32-887E-205469F24500}" srcOrd="0" destOrd="0" parTransId="{83174F57-8593-4967-BF2C-D51CEA3B6310}" sibTransId="{3016D8A6-630C-4806-AD34-4E304BB94FD6}"/>
    <dgm:cxn modelId="{00A17BD7-2770-4249-8F04-19BB9D6F82C0}" srcId="{45839932-65B9-4C8A-AC15-F573FDC84B63}" destId="{900126FC-C2F7-494E-8435-4F43F90542C0}" srcOrd="2" destOrd="0" parTransId="{11959226-E780-44B7-9D20-9AA9F89D9878}" sibTransId="{A5B83FBB-1102-4236-982E-9F171FE7FC86}"/>
    <dgm:cxn modelId="{CFBC26B1-06BE-4327-B17E-975C596A0BBA}" type="presOf" srcId="{B9733473-F267-4E9A-B898-E9B73D1F428B}" destId="{6BBBEE36-D157-411F-B88A-92F72335D77F}" srcOrd="0" destOrd="0" presId="urn:microsoft.com/office/officeart/2005/8/layout/equation2"/>
    <dgm:cxn modelId="{1FC4CFC6-E71C-456F-A660-5CACBD9ADEA2}" srcId="{45839932-65B9-4C8A-AC15-F573FDC84B63}" destId="{B9733473-F267-4E9A-B898-E9B73D1F428B}" srcOrd="1" destOrd="0" parTransId="{905855F4-61DC-40A2-9706-0C1107C87F85}" sibTransId="{3A935B62-4C75-4EA7-844B-FEF3B83374C0}"/>
    <dgm:cxn modelId="{5F702AFD-7BA0-4900-8F5D-6EAA53CD619A}" type="presOf" srcId="{900126FC-C2F7-494E-8435-4F43F90542C0}" destId="{A68DC501-EACC-45D6-91F7-C5BAD04D27DC}" srcOrd="0" destOrd="0" presId="urn:microsoft.com/office/officeart/2005/8/layout/equation2"/>
    <dgm:cxn modelId="{0D0A4A73-D153-4156-B1E0-9FC0EF9A7157}" type="presOf" srcId="{3A935B62-4C75-4EA7-844B-FEF3B83374C0}" destId="{C4F74C4A-5F9E-482E-B5B7-F5D6CEDB002E}" srcOrd="0" destOrd="0" presId="urn:microsoft.com/office/officeart/2005/8/layout/equation2"/>
    <dgm:cxn modelId="{5482D45E-71ED-4731-AB16-DF19D5B2A69C}" type="presOf" srcId="{1DE218E1-E4F1-4F32-887E-205469F24500}" destId="{194642B7-67C3-440E-8E7A-2CF9E78C83B1}" srcOrd="0" destOrd="0" presId="urn:microsoft.com/office/officeart/2005/8/layout/equation2"/>
    <dgm:cxn modelId="{768C20B8-5D49-4F0E-A53E-9B2C7C4A8D3E}" type="presOf" srcId="{45839932-65B9-4C8A-AC15-F573FDC84B63}" destId="{1F1B0F49-83B2-4093-AB92-819D7980CC06}" srcOrd="0" destOrd="0" presId="urn:microsoft.com/office/officeart/2005/8/layout/equation2"/>
    <dgm:cxn modelId="{31247A8F-4EBE-4ADE-8A65-7D796523D193}" type="presOf" srcId="{3A935B62-4C75-4EA7-844B-FEF3B83374C0}" destId="{BED6124C-71BA-4D0F-80F7-6880B2098301}" srcOrd="1" destOrd="0" presId="urn:microsoft.com/office/officeart/2005/8/layout/equation2"/>
    <dgm:cxn modelId="{61D3A4D7-B778-48B9-9C94-059390D89340}" type="presOf" srcId="{3016D8A6-630C-4806-AD34-4E304BB94FD6}" destId="{607519B5-689B-4B75-BCDD-F5936DCB02B7}" srcOrd="0" destOrd="0" presId="urn:microsoft.com/office/officeart/2005/8/layout/equation2"/>
    <dgm:cxn modelId="{D5263658-9361-499A-9E5D-1700A1514D10}" type="presParOf" srcId="{1F1B0F49-83B2-4093-AB92-819D7980CC06}" destId="{0EBF270B-73FF-40CB-89F9-13321F62D7CC}" srcOrd="0" destOrd="0" presId="urn:microsoft.com/office/officeart/2005/8/layout/equation2"/>
    <dgm:cxn modelId="{1F04B6F6-20E0-47D5-A4CC-DED138FC6AC2}" type="presParOf" srcId="{0EBF270B-73FF-40CB-89F9-13321F62D7CC}" destId="{194642B7-67C3-440E-8E7A-2CF9E78C83B1}" srcOrd="0" destOrd="0" presId="urn:microsoft.com/office/officeart/2005/8/layout/equation2"/>
    <dgm:cxn modelId="{1F356D01-01E8-4238-9E7F-9B29E7D9AEBA}" type="presParOf" srcId="{0EBF270B-73FF-40CB-89F9-13321F62D7CC}" destId="{1EF6D4E9-ADB2-4886-8A44-CA8B47B6CB21}" srcOrd="1" destOrd="0" presId="urn:microsoft.com/office/officeart/2005/8/layout/equation2"/>
    <dgm:cxn modelId="{B9C4B3C1-A891-4390-8EE2-45C09F65215A}" type="presParOf" srcId="{0EBF270B-73FF-40CB-89F9-13321F62D7CC}" destId="{607519B5-689B-4B75-BCDD-F5936DCB02B7}" srcOrd="2" destOrd="0" presId="urn:microsoft.com/office/officeart/2005/8/layout/equation2"/>
    <dgm:cxn modelId="{1DE0316C-8269-44DF-BA34-A5FF98313409}" type="presParOf" srcId="{0EBF270B-73FF-40CB-89F9-13321F62D7CC}" destId="{A7622EF5-2250-4FD9-9C85-235DC972662C}" srcOrd="3" destOrd="0" presId="urn:microsoft.com/office/officeart/2005/8/layout/equation2"/>
    <dgm:cxn modelId="{397D3CD6-1B49-4C03-8DBD-D11ED105B630}" type="presParOf" srcId="{0EBF270B-73FF-40CB-89F9-13321F62D7CC}" destId="{6BBBEE36-D157-411F-B88A-92F72335D77F}" srcOrd="4" destOrd="0" presId="urn:microsoft.com/office/officeart/2005/8/layout/equation2"/>
    <dgm:cxn modelId="{B8BDABF6-4AD5-45B1-A55E-485BFF04FDC5}" type="presParOf" srcId="{1F1B0F49-83B2-4093-AB92-819D7980CC06}" destId="{C4F74C4A-5F9E-482E-B5B7-F5D6CEDB002E}" srcOrd="1" destOrd="0" presId="urn:microsoft.com/office/officeart/2005/8/layout/equation2"/>
    <dgm:cxn modelId="{1A193CF6-2BC9-45AC-A35E-3ECB7FC2C290}" type="presParOf" srcId="{C4F74C4A-5F9E-482E-B5B7-F5D6CEDB002E}" destId="{BED6124C-71BA-4D0F-80F7-6880B2098301}" srcOrd="0" destOrd="0" presId="urn:microsoft.com/office/officeart/2005/8/layout/equation2"/>
    <dgm:cxn modelId="{1B4DA56F-F82E-4BC7-AB8A-894D3A121332}" type="presParOf" srcId="{1F1B0F49-83B2-4093-AB92-819D7980CC06}" destId="{A68DC501-EACC-45D6-91F7-C5BAD04D27DC}" srcOrd="2" destOrd="0" presId="urn:microsoft.com/office/officeart/2005/8/layout/equation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194955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810000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Vertical Scroll 3"/>
          <p:cNvSpPr/>
          <p:nvPr/>
        </p:nvSpPr>
        <p:spPr>
          <a:xfrm>
            <a:off x="152400" y="268224"/>
            <a:ext cx="8991600" cy="1219200"/>
          </a:xfrm>
          <a:prstGeom prst="verticalScroll">
            <a:avLst>
              <a:gd name="adj" fmla="val 17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আজকের পাঠে </a:t>
            </a:r>
            <a:r>
              <a:rPr lang="en-US" sz="4400" dirty="0">
                <a:solidFill>
                  <a:srgbClr val="FF0000"/>
                </a:solidFill>
              </a:rPr>
              <a:t>স</a:t>
            </a:r>
            <a:r>
              <a:rPr lang="bn-BD" sz="4400" dirty="0" smtClean="0">
                <a:solidFill>
                  <a:srgbClr val="FF0000"/>
                </a:solidFill>
              </a:rPr>
              <a:t>বাইকে </a:t>
            </a:r>
            <a:r>
              <a:rPr lang="bn-BD" sz="4400" dirty="0" smtClean="0">
                <a:solidFill>
                  <a:srgbClr val="FF0000"/>
                </a:solidFill>
              </a:rPr>
              <a:t>শুভেচ্ছা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4572000" y="381000"/>
            <a:ext cx="4267200" cy="12192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চিত্র টি ভালোভাবে লক্ষ্য করো......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66900"/>
            <a:ext cx="35433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410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বৃত্তচাপের শেষ প্রান্তের দুটি সংযোগ রেখাংশকে জ্যা বলে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7" y="685801"/>
            <a:ext cx="5459365" cy="5791200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762000" y="914400"/>
            <a:ext cx="2858627" cy="579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তোমার</a:t>
            </a:r>
            <a:r>
              <a:rPr lang="en-US" sz="4000" dirty="0" smtClean="0"/>
              <a:t> </a:t>
            </a:r>
            <a:r>
              <a:rPr lang="bn-BD" sz="4000" dirty="0" smtClean="0"/>
              <a:t>পাঠ্য বই এর ১০৯ নং পৃষ্ঠা খোল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28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82" y="1676400"/>
            <a:ext cx="2762845" cy="38862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81000" y="1828800"/>
            <a:ext cx="4724400" cy="411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একটি </a:t>
            </a:r>
            <a:r>
              <a:rPr lang="bn-BD" sz="2800" dirty="0"/>
              <a:t>বৃত্ত </a:t>
            </a:r>
            <a:r>
              <a:rPr lang="bn-BD" sz="2800" dirty="0" smtClean="0"/>
              <a:t>আংকন করো 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একটি জ্যা অংকন করো। </a:t>
            </a:r>
          </a:p>
          <a:p>
            <a:pPr algn="ctr"/>
            <a:endParaRPr lang="en-US" sz="2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114300"/>
            <a:ext cx="4862404" cy="1257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একক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45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342345" cy="44730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46500" y="304800"/>
            <a:ext cx="6716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জোড়ায় 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2514600"/>
            <a:ext cx="391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6987515"/>
              </p:ext>
            </p:extLst>
          </p:nvPr>
        </p:nvGraphicFramePr>
        <p:xfrm>
          <a:off x="533400" y="1295400"/>
          <a:ext cx="381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999" y="4495801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সবুজ </a:t>
            </a:r>
          </a:p>
          <a:p>
            <a:r>
              <a:rPr lang="bn-BD" dirty="0" smtClean="0"/>
              <a:t>দল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57" y="1371600"/>
            <a:ext cx="41870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1832" y="762000"/>
            <a:ext cx="5562600" cy="2667000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লাল দল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8224" y="4195572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073914"/>
            <a:ext cx="683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একটি বৃত্তচাপ অংকন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75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533400"/>
            <a:ext cx="5105400" cy="2362200"/>
          </a:xfrm>
          <a:prstGeom prst="ellips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সবুজ দল</a:t>
            </a:r>
            <a:endParaRPr lang="en-US" sz="6600" dirty="0"/>
          </a:p>
        </p:txBody>
      </p:sp>
      <p:sp>
        <p:nvSpPr>
          <p:cNvPr id="3" name="Right Arrow 2"/>
          <p:cNvSpPr/>
          <p:nvPr/>
        </p:nvSpPr>
        <p:spPr>
          <a:xfrm>
            <a:off x="381000" y="3581400"/>
            <a:ext cx="304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একটি জ্যা অংকন কর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146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876800" cy="5715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400800" y="685800"/>
            <a:ext cx="2286000" cy="5867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i="1" dirty="0" smtClean="0"/>
              <a:t>দলীয় কাজ </a:t>
            </a:r>
            <a:r>
              <a:rPr lang="bn-BD" sz="2800" i="1" dirty="0" smtClean="0"/>
              <a:t>উপস্থাপন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28800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49" y="0"/>
            <a:ext cx="4632051" cy="67056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28016" y="1143000"/>
            <a:ext cx="3886200" cy="4419600"/>
          </a:xfrm>
          <a:prstGeom prst="ellips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মুল্যায়ন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18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616" y="609600"/>
            <a:ext cx="8382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বৃত্ত কাকে বলে?</a:t>
            </a:r>
          </a:p>
          <a:p>
            <a:pPr algn="ctr"/>
            <a:endParaRPr lang="bn-BD" sz="6000" dirty="0"/>
          </a:p>
          <a:p>
            <a:pPr algn="ctr"/>
            <a:r>
              <a:rPr lang="bn-BD" sz="6000" dirty="0" smtClean="0"/>
              <a:t>বৃত্তচাপ কাকে বলে?</a:t>
            </a:r>
          </a:p>
          <a:p>
            <a:pPr algn="ctr"/>
            <a:endParaRPr lang="bn-BD" sz="6000" dirty="0"/>
          </a:p>
          <a:p>
            <a:pPr algn="ctr"/>
            <a:r>
              <a:rPr lang="bn-BD" sz="6000" dirty="0" smtClean="0"/>
              <a:t>জ্যা কাকে বলে?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3" y="3104137"/>
            <a:ext cx="915969" cy="103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6" y="4800600"/>
            <a:ext cx="1085087" cy="1085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7" y="1032980"/>
            <a:ext cx="1133981" cy="11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304800"/>
            <a:ext cx="8305800" cy="167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6019800" y="1676400"/>
            <a:ext cx="76200" cy="4876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5029200" cy="4524315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নামঃজামিউল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হক</a:t>
            </a:r>
            <a:endParaRPr lang="bn-BD" sz="3600" dirty="0" smtClean="0"/>
          </a:p>
          <a:p>
            <a:r>
              <a:rPr lang="bn-BD" sz="3600" dirty="0" smtClean="0"/>
              <a:t>পদবীঃসহকারি শিক্ষক</a:t>
            </a:r>
          </a:p>
          <a:p>
            <a:r>
              <a:rPr lang="bn-BD" sz="3600" dirty="0" smtClean="0"/>
              <a:t>বিদ্যালয়ের নামঃফুলবাড়ী শিশুকল্যান প্রাথমিক বিদ্যালয় ।</a:t>
            </a:r>
          </a:p>
          <a:p>
            <a:r>
              <a:rPr lang="bn-BD" sz="3600" dirty="0" smtClean="0"/>
              <a:t>মোবাইল:01723206471</a:t>
            </a:r>
          </a:p>
          <a:p>
            <a:endParaRPr lang="bn-BD" sz="3600" dirty="0"/>
          </a:p>
          <a:p>
            <a:r>
              <a:rPr lang="bn-BD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2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228600"/>
            <a:ext cx="59436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বা</a:t>
            </a:r>
            <a:r>
              <a:rPr lang="bn-BD" sz="3200" dirty="0" smtClean="0"/>
              <a:t>ড়ীর কাজ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8080"/>
            <a:ext cx="2667000" cy="39766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2743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বৃত্ত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অংকন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,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চিহ্নিত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4363"/>
            <a:ext cx="8534400" cy="6392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2400"/>
            <a:ext cx="655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685800" y="523068"/>
            <a:ext cx="6781800" cy="1752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</a:rPr>
              <a:t>পাঠ পরিচিতি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2514600"/>
            <a:ext cx="4800600" cy="3962400"/>
          </a:xfrm>
          <a:prstGeom prst="flowChartProcess">
            <a:avLst/>
          </a:prstGeom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শ্রেণিঃপঞ্চম</a:t>
            </a:r>
            <a:r>
              <a:rPr lang="en-US" sz="3600" dirty="0" smtClean="0"/>
              <a:t> </a:t>
            </a:r>
          </a:p>
          <a:p>
            <a:pPr algn="ctr"/>
            <a:r>
              <a:rPr lang="bn-BD" sz="3600" dirty="0" smtClean="0"/>
              <a:t>বিষয়ঃগণিত </a:t>
            </a:r>
          </a:p>
          <a:p>
            <a:pPr algn="ctr"/>
            <a:r>
              <a:rPr lang="bn-BD" sz="3600" dirty="0" smtClean="0"/>
              <a:t>অধ্যায়:১০</a:t>
            </a:r>
          </a:p>
          <a:p>
            <a:pPr algn="ctr"/>
            <a:r>
              <a:rPr lang="bn-BD" sz="3600" dirty="0" smtClean="0"/>
              <a:t>পাঠ শিরোনামঃজ্যামিতি</a:t>
            </a:r>
          </a:p>
          <a:p>
            <a:pPr algn="ctr"/>
            <a:r>
              <a:rPr lang="bn-BD" sz="3600" dirty="0" smtClean="0"/>
              <a:t>পাঠ্যাংশঃবৃত্ত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77306"/>
            <a:ext cx="3657600" cy="42710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105400" y="2514600"/>
            <a:ext cx="762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76400" y="609600"/>
            <a:ext cx="5867400" cy="1981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শি</a:t>
            </a:r>
            <a:r>
              <a:rPr lang="bn-BD" sz="4400" dirty="0" smtClean="0"/>
              <a:t>খন ফল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04087" y="4492450"/>
            <a:ext cx="781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২৯</a:t>
            </a:r>
            <a:r>
              <a:rPr lang="en-US" sz="2800" dirty="0" smtClean="0"/>
              <a:t>.</a:t>
            </a:r>
            <a:r>
              <a:rPr lang="bn-BD" sz="2800" dirty="0" smtClean="0"/>
              <a:t>৪</a:t>
            </a:r>
            <a:r>
              <a:rPr lang="en-US" sz="2800" dirty="0" smtClean="0"/>
              <a:t>.</a:t>
            </a:r>
            <a:r>
              <a:rPr lang="bn-BD" sz="2800" dirty="0" smtClean="0"/>
              <a:t>১ বৃত্ত,বৃত্তচাপ</a:t>
            </a:r>
          </a:p>
          <a:p>
            <a:r>
              <a:rPr lang="bn-BD" sz="2800" dirty="0" smtClean="0"/>
              <a:t>ও জ্যা আঁখতে ও বলতে পারবে </a:t>
            </a:r>
            <a:endParaRPr lang="en-US" sz="28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704087" y="2819400"/>
            <a:ext cx="7525513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এই পাঠ শেষে শিক্ষার্থীরা যা জানতে পারবে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47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502920" y="193873"/>
            <a:ext cx="7467600" cy="129721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এসো আমরা কিছু ছবি দেখি..........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2" y="1718456"/>
            <a:ext cx="2466975" cy="1939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15408"/>
            <a:ext cx="2074947" cy="194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15" y="1715408"/>
            <a:ext cx="3704061" cy="17135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0248" y="3810000"/>
            <a:ext cx="1673352" cy="121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একটি ফুটবল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3581400" y="3810000"/>
            <a:ext cx="1371600" cy="12110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একটি</a:t>
            </a:r>
            <a:r>
              <a:rPr lang="en-US" dirty="0" smtClean="0"/>
              <a:t>  ঘ</a:t>
            </a:r>
            <a:r>
              <a:rPr lang="bn-BD" dirty="0" smtClean="0"/>
              <a:t>ড়ি</a:t>
            </a:r>
            <a:endParaRPr lang="en-US" dirty="0"/>
          </a:p>
        </p:txBody>
      </p:sp>
      <p:sp>
        <p:nvSpPr>
          <p:cNvPr id="13" name="Flowchart: Direct Access Storage 12"/>
          <p:cNvSpPr/>
          <p:nvPr/>
        </p:nvSpPr>
        <p:spPr>
          <a:xfrm>
            <a:off x="5943600" y="3810000"/>
            <a:ext cx="2667000" cy="121103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তিনটি চাকা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685800" y="5181600"/>
            <a:ext cx="8077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বলোতো ছবি গুলোর আকার কেমন দেখায়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38732"/>
            <a:ext cx="7924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এগুলো দেখতে গোলাকার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9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89087"/>
              </p:ext>
            </p:extLst>
          </p:nvPr>
        </p:nvGraphicFramePr>
        <p:xfrm>
          <a:off x="4257675" y="3171825"/>
          <a:ext cx="6286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628920" imgH="513720" progId="Package">
                  <p:embed/>
                </p:oleObj>
              </mc:Choice>
              <mc:Fallback>
                <p:oleObj name="Packager Shell Object" showAsIcon="1" r:id="rId3" imgW="62892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7675" y="3171825"/>
                        <a:ext cx="6286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Document 3"/>
          <p:cNvSpPr/>
          <p:nvPr/>
        </p:nvSpPr>
        <p:spPr>
          <a:xfrm>
            <a:off x="228600" y="152400"/>
            <a:ext cx="8686800" cy="2057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 smtClean="0"/>
              <a:t>এক</a:t>
            </a:r>
            <a:r>
              <a:rPr lang="bn-BD" sz="5400" dirty="0" smtClean="0"/>
              <a:t>টি ভিডিও দেখি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931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14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পাঠ ঘো</a:t>
            </a:r>
            <a:r>
              <a:rPr lang="en-US" sz="3200" dirty="0"/>
              <a:t>ষ</a:t>
            </a:r>
            <a:r>
              <a:rPr lang="bn-BD" sz="3200" dirty="0" smtClean="0"/>
              <a:t>না...........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3200400" y="2667000"/>
            <a:ext cx="22860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বৃত্ত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38400"/>
            <a:ext cx="2514601" cy="396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667000"/>
            <a:ext cx="2906785" cy="3505200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152399" y="1206787"/>
            <a:ext cx="4419601" cy="123161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তাহলে আজকে আমরা পড়ব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514725" cy="30622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বৃত্ত...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/>
              <a:t>বৃত্ত একটি আবদ্ধ বক্ররেখা যার প্রত্যেক বৃন্দু ভিতরের একটি বৃন্দু থেকে সমান দূরে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6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1371600"/>
            <a:ext cx="3429000" cy="3858601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4267200" y="0"/>
            <a:ext cx="4419600" cy="1371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dirty="0" smtClean="0"/>
              <a:t>চিত্র টি ভালো ভাবে লক্ষ্য করো.....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48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জ্যা দ্বারা বিভক্ত বৃত্তের প্রত্যেক অংশকে বৃত্তচাপ বলে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206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PTIKURI</dc:creator>
  <cp:lastModifiedBy>Windows User</cp:lastModifiedBy>
  <cp:revision>74</cp:revision>
  <dcterms:created xsi:type="dcterms:W3CDTF">2006-08-16T00:00:00Z</dcterms:created>
  <dcterms:modified xsi:type="dcterms:W3CDTF">2020-03-03T09:46:39Z</dcterms:modified>
</cp:coreProperties>
</file>