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4" r:id="rId9"/>
    <p:sldId id="266" r:id="rId10"/>
    <p:sldId id="267" r:id="rId11"/>
    <p:sldId id="271" r:id="rId12"/>
    <p:sldId id="272" r:id="rId13"/>
    <p:sldId id="273" r:id="rId14"/>
    <p:sldId id="265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D50E6-557C-4341-AB87-83C916521AD3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AEA2C-EE78-4DE4-8E59-C7EE7461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1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AEA2C-EE78-4DE4-8E59-C7EE7461F5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4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e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33600" y="2362200"/>
            <a:ext cx="914400" cy="9144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223298" y="2033016"/>
            <a:ext cx="3276600" cy="4010262"/>
            <a:chOff x="6596744" y="2175597"/>
            <a:chExt cx="3556728" cy="4010262"/>
          </a:xfrm>
          <a:pattFill prst="pct20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6" name="Rectangle: Rounded Corners 38">
              <a:extLst>
                <a:ext uri="{FF2B5EF4-FFF2-40B4-BE49-F238E27FC236}">
                  <a16:creationId xmlns:a16="http://schemas.microsoft.com/office/drawing/2014/main" id="{FFFA0953-B347-4A98-A68B-4A5F50BA485B}"/>
                </a:ext>
              </a:extLst>
            </p:cNvPr>
            <p:cNvSpPr/>
            <p:nvPr/>
          </p:nvSpPr>
          <p:spPr>
            <a:xfrm>
              <a:off x="6735717" y="4449423"/>
              <a:ext cx="2978332" cy="157996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Class: XI-XII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Subj: English </a:t>
              </a:r>
              <a:r>
                <a:rPr lang="en-US" sz="2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000" baseline="30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sz="2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Paper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Time: 45 minutes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Date: </a:t>
              </a:r>
              <a:fld id="{F6A2BFEC-7CCA-45B7-8D84-14ECD1506B67}" type="datetime4">
                <a:rPr lang="en-US" sz="200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March 5, 2020</a:t>
              </a:fld>
              <a:endPara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ounded Rectangle 11">
              <a:extLst>
                <a:ext uri="{FF2B5EF4-FFF2-40B4-BE49-F238E27FC236}">
                  <a16:creationId xmlns:a16="http://schemas.microsoft.com/office/drawing/2014/main" id="{7F12BD43-CCF9-417F-AB25-3FD8A03CFCF6}"/>
                </a:ext>
              </a:extLst>
            </p:cNvPr>
            <p:cNvSpPr/>
            <p:nvPr/>
          </p:nvSpPr>
          <p:spPr bwMode="auto">
            <a:xfrm>
              <a:off x="6596744" y="2175597"/>
              <a:ext cx="3556728" cy="4010262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Rectangle: Rounded Corners 13">
            <a:extLst>
              <a:ext uri="{FF2B5EF4-FFF2-40B4-BE49-F238E27FC236}">
                <a16:creationId xmlns:a16="http://schemas.microsoft.com/office/drawing/2014/main" id="{51A52C46-8D09-4F52-8BDA-1F2218186147}"/>
              </a:ext>
            </a:extLst>
          </p:cNvPr>
          <p:cNvSpPr/>
          <p:nvPr/>
        </p:nvSpPr>
        <p:spPr>
          <a:xfrm>
            <a:off x="4343400" y="2041123"/>
            <a:ext cx="664357" cy="4113218"/>
          </a:xfrm>
          <a:prstGeom prst="roundRect">
            <a:avLst/>
          </a:prstGeom>
          <a:pattFill prst="pct30">
            <a:fgClr>
              <a:srgbClr val="7030A0"/>
            </a:fgClr>
            <a:bgClr>
              <a:schemeClr val="bg1"/>
            </a:bgClr>
          </a:pattFill>
          <a:ln w="63500">
            <a:solidFill>
              <a:srgbClr val="7030A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IDENTITY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E3B003-61CC-4C11-A91E-0DC8184ED2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7814098" cy="1003938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5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11" name="Rounded Rectangle 10"/>
          <p:cNvSpPr/>
          <p:nvPr/>
        </p:nvSpPr>
        <p:spPr>
          <a:xfrm>
            <a:off x="533400" y="2033016"/>
            <a:ext cx="3520737" cy="401443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Sree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Pradip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Chandra Das</a:t>
            </a:r>
          </a:p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Lecturer in English</a:t>
            </a:r>
          </a:p>
          <a:p>
            <a:pPr algn="ctr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Ziarkandi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Hafij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Uddin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Fazil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Madrasah </a:t>
            </a:r>
          </a:p>
          <a:p>
            <a:pPr algn="ctr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Gouripur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Titas,Cumilla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04416" y="2114984"/>
            <a:ext cx="1371600" cy="1140833"/>
          </a:xfrm>
          <a:prstGeom prst="round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459666" y="4131713"/>
            <a:ext cx="28038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Class: IX-X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Subj: English 2</a:t>
            </a:r>
            <a:r>
              <a:rPr lang="en-US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Time: 45 minutes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fld id="{F6A2BFEC-7CCA-45B7-8D84-14ECD1506B67}" type="datetime4"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ctr">
                <a:defRPr/>
              </a:pPr>
              <a:t>March 5, 2020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6521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685800" y="609600"/>
            <a:ext cx="7391400" cy="3124200"/>
          </a:xfrm>
          <a:prstGeom prst="plaqu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1.The sun rises in the east.</a:t>
            </a:r>
          </a:p>
          <a:p>
            <a:pPr algn="just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2.Milk is white.</a:t>
            </a:r>
          </a:p>
          <a:p>
            <a:pPr algn="just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3.Colombus discovered America.</a:t>
            </a:r>
          </a:p>
          <a:p>
            <a:pPr algn="just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4.The Titanic sank in 1912.</a:t>
            </a:r>
          </a:p>
          <a:p>
            <a:pPr algn="just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5.The sky is blue.</a:t>
            </a:r>
          </a:p>
          <a:p>
            <a:pPr algn="just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6.Hazi </a:t>
            </a:r>
            <a:r>
              <a:rPr lang="en-US" sz="2800" b="1" dirty="0" err="1">
                <a:solidFill>
                  <a:schemeClr val="bg1">
                    <a:lumMod val="65000"/>
                  </a:schemeClr>
                </a:solidFill>
              </a:rPr>
              <a:t>Mohosin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 was a kind man. </a:t>
            </a:r>
          </a:p>
        </p:txBody>
      </p:sp>
      <p:sp>
        <p:nvSpPr>
          <p:cNvPr id="4" name="12-Point Star 3"/>
          <p:cNvSpPr/>
          <p:nvPr/>
        </p:nvSpPr>
        <p:spPr>
          <a:xfrm>
            <a:off x="1104900" y="3962400"/>
            <a:ext cx="6553200" cy="1905000"/>
          </a:xfrm>
          <a:prstGeom prst="star12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Can you change them into </a:t>
            </a:r>
            <a:r>
              <a:rPr lang="en-US" sz="2400" b="1">
                <a:solidFill>
                  <a:schemeClr val="tx1"/>
                </a:solidFill>
              </a:rPr>
              <a:t>negative sentences </a:t>
            </a:r>
            <a:r>
              <a:rPr lang="en-US" sz="2400" b="1" dirty="0">
                <a:solidFill>
                  <a:schemeClr val="tx1"/>
                </a:solidFill>
              </a:rPr>
              <a:t>following the same rules?</a:t>
            </a:r>
          </a:p>
        </p:txBody>
      </p:sp>
    </p:spTree>
    <p:extLst>
      <p:ext uri="{BB962C8B-B14F-4D97-AF65-F5344CB8AC3E}">
        <p14:creationId xmlns:p14="http://schemas.microsoft.com/office/powerpoint/2010/main" val="39002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824345" y="2209800"/>
            <a:ext cx="7391400" cy="4114800"/>
          </a:xfrm>
          <a:prstGeom prst="plaqu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chemeClr val="tx2"/>
                </a:solidFill>
              </a:rPr>
              <a:t>1.The sun rises in the east.</a:t>
            </a:r>
          </a:p>
          <a:p>
            <a:pPr algn="just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Negative : Doesn’t the sun rise in the east?</a:t>
            </a:r>
          </a:p>
          <a:p>
            <a:pPr algn="just"/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en-US" sz="2800" b="1" dirty="0">
                <a:solidFill>
                  <a:schemeClr val="tx2"/>
                </a:solidFill>
              </a:rPr>
              <a:t>2.Milk is white.</a:t>
            </a:r>
          </a:p>
          <a:p>
            <a:pPr algn="just"/>
            <a:r>
              <a:rPr lang="en-US" sz="2800" b="1" dirty="0">
                <a:solidFill>
                  <a:schemeClr val="tx2"/>
                </a:solidFill>
              </a:rPr>
              <a:t>3.Colombus discovered America.</a:t>
            </a:r>
          </a:p>
          <a:p>
            <a:pPr algn="just"/>
            <a:r>
              <a:rPr lang="en-US" sz="2800" b="1" dirty="0">
                <a:solidFill>
                  <a:schemeClr val="tx2"/>
                </a:solidFill>
              </a:rPr>
              <a:t>4.The Titanic sank in 1912.</a:t>
            </a:r>
          </a:p>
          <a:p>
            <a:pPr algn="just"/>
            <a:r>
              <a:rPr lang="en-US" sz="2800" b="1" dirty="0">
                <a:solidFill>
                  <a:schemeClr val="tx2"/>
                </a:solidFill>
              </a:rPr>
              <a:t>5.The sky is blue.</a:t>
            </a:r>
          </a:p>
          <a:p>
            <a:pPr algn="just"/>
            <a:r>
              <a:rPr lang="en-US" sz="2800" b="1" dirty="0">
                <a:solidFill>
                  <a:schemeClr val="tx2"/>
                </a:solidFill>
              </a:rPr>
              <a:t>6.Hazi </a:t>
            </a:r>
            <a:r>
              <a:rPr lang="en-US" sz="2800" b="1" dirty="0" err="1">
                <a:solidFill>
                  <a:schemeClr val="tx2"/>
                </a:solidFill>
              </a:rPr>
              <a:t>Mohosin</a:t>
            </a:r>
            <a:r>
              <a:rPr lang="en-US" sz="2800" b="1" dirty="0">
                <a:solidFill>
                  <a:schemeClr val="tx2"/>
                </a:solidFill>
              </a:rPr>
              <a:t> was a kind man. </a:t>
            </a:r>
          </a:p>
        </p:txBody>
      </p:sp>
      <p:sp>
        <p:nvSpPr>
          <p:cNvPr id="3" name="12-Point Star 2"/>
          <p:cNvSpPr/>
          <p:nvPr/>
        </p:nvSpPr>
        <p:spPr>
          <a:xfrm>
            <a:off x="838200" y="304800"/>
            <a:ext cx="6553200" cy="1905000"/>
          </a:xfrm>
          <a:prstGeom prst="star12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Change them into negative sentences individually, one is you.</a:t>
            </a:r>
          </a:p>
        </p:txBody>
      </p:sp>
    </p:spTree>
    <p:extLst>
      <p:ext uri="{BB962C8B-B14F-4D97-AF65-F5344CB8AC3E}">
        <p14:creationId xmlns:p14="http://schemas.microsoft.com/office/powerpoint/2010/main" val="118251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914400"/>
            <a:ext cx="7162800" cy="1143000"/>
          </a:xfrm>
          <a:prstGeom prst="roundRect">
            <a:avLst/>
          </a:prstGeom>
          <a:pattFill prst="dot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Now match them with your answers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57200" y="2438400"/>
            <a:ext cx="8229600" cy="3657600"/>
          </a:xfrm>
          <a:prstGeom prst="roundRect">
            <a:avLst/>
          </a:prstGeom>
          <a:pattFill prst="dash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1.Isn’t milk white?</a:t>
            </a:r>
          </a:p>
          <a:p>
            <a:pPr algn="just"/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2.Didn’t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</a:rPr>
              <a:t>Colombus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 discover America?</a:t>
            </a:r>
          </a:p>
          <a:p>
            <a:pPr algn="just"/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3.Didn’t the Titanic sink in 1912?</a:t>
            </a:r>
          </a:p>
          <a:p>
            <a:pPr algn="just"/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4.Isn’t the sky is blue?</a:t>
            </a:r>
          </a:p>
          <a:p>
            <a:pPr algn="just"/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5.Wasn’t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</a:rPr>
              <a:t>Hazi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</a:rPr>
              <a:t>Mohosin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 a kind man?</a:t>
            </a:r>
          </a:p>
          <a:p>
            <a:pPr algn="just"/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2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457200"/>
            <a:ext cx="7391400" cy="1524000"/>
          </a:xfrm>
          <a:prstGeom prst="roundRect">
            <a:avLst/>
          </a:prstGeom>
          <a:pattFill prst="dot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Now discover the basic structure lying in the sentences: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1000" y="2895600"/>
            <a:ext cx="8305800" cy="2971800"/>
          </a:xfrm>
          <a:prstGeom prst="roundRect">
            <a:avLst/>
          </a:prstGeom>
          <a:pattFill prst="dash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Isn’t/doesn’t/don’t/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</a:rPr>
              <a:t>didn’t+subject+base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 form of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</a:rPr>
              <a:t>verv+extension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 rot="10800000" flipV="1">
            <a:off x="533400" y="1066800"/>
            <a:ext cx="8077200" cy="1447800"/>
          </a:xfrm>
          <a:prstGeom prst="horizontalScroll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Give answer the following questions orally:</a:t>
            </a:r>
          </a:p>
        </p:txBody>
      </p:sp>
      <p:sp>
        <p:nvSpPr>
          <p:cNvPr id="3" name="Flowchart: Display 2"/>
          <p:cNvSpPr/>
          <p:nvPr/>
        </p:nvSpPr>
        <p:spPr>
          <a:xfrm>
            <a:off x="3314122" y="380999"/>
            <a:ext cx="2126673" cy="685800"/>
          </a:xfrm>
          <a:prstGeom prst="flowChartDisplay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Evaluation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47426" y="2923427"/>
            <a:ext cx="1007174" cy="7369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3400" y="2514600"/>
            <a:ext cx="8077200" cy="3810000"/>
          </a:xfrm>
          <a:prstGeom prst="rect">
            <a:avLst/>
          </a:prstGeom>
          <a:pattFill prst="dash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1. He is a meritorious boy.(negative)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2. The </a:t>
            </a:r>
            <a:r>
              <a:rPr lang="en-US" sz="2800" b="1" dirty="0" err="1">
                <a:solidFill>
                  <a:schemeClr val="tx1"/>
                </a:solidFill>
              </a:rPr>
              <a:t>sus</a:t>
            </a:r>
            <a:r>
              <a:rPr lang="en-US" sz="2800" b="1" dirty="0">
                <a:solidFill>
                  <a:schemeClr val="tx1"/>
                </a:solidFill>
              </a:rPr>
              <a:t> sets in the west.(negative)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3. Bangladesh got independence in 1971.(negative)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4. He is not unhappy.(affirmative)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5. Didn’t </a:t>
            </a:r>
            <a:r>
              <a:rPr lang="en-US" sz="2800" b="1" dirty="0" err="1">
                <a:solidFill>
                  <a:schemeClr val="tx1"/>
                </a:solidFill>
              </a:rPr>
              <a:t>Colombus</a:t>
            </a:r>
            <a:r>
              <a:rPr lang="en-US" sz="2800" b="1" dirty="0">
                <a:solidFill>
                  <a:schemeClr val="tx1"/>
                </a:solidFill>
              </a:rPr>
              <a:t> discover America?(affirmative)</a:t>
            </a:r>
          </a:p>
        </p:txBody>
      </p:sp>
    </p:spTree>
    <p:extLst>
      <p:ext uri="{BB962C8B-B14F-4D97-AF65-F5344CB8AC3E}">
        <p14:creationId xmlns:p14="http://schemas.microsoft.com/office/powerpoint/2010/main" val="2688243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-Point Star 3"/>
          <p:cNvSpPr/>
          <p:nvPr/>
        </p:nvSpPr>
        <p:spPr>
          <a:xfrm>
            <a:off x="2362200" y="838200"/>
            <a:ext cx="4495800" cy="1600200"/>
          </a:xfrm>
          <a:prstGeom prst="star6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</a:rPr>
              <a:t>Home Work</a:t>
            </a:r>
          </a:p>
        </p:txBody>
      </p:sp>
      <p:sp>
        <p:nvSpPr>
          <p:cNvPr id="5" name="Plaque 4"/>
          <p:cNvSpPr/>
          <p:nvPr/>
        </p:nvSpPr>
        <p:spPr>
          <a:xfrm>
            <a:off x="1600200" y="2438400"/>
            <a:ext cx="6096000" cy="3733800"/>
          </a:xfrm>
          <a:prstGeom prst="plaque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Make ten affirmative sentences and change them </a:t>
            </a:r>
            <a:r>
              <a:rPr lang="en-US" sz="2800" b="1">
                <a:solidFill>
                  <a:schemeClr val="accent3">
                    <a:lumMod val="75000"/>
                  </a:schemeClr>
                </a:solidFill>
              </a:rPr>
              <a:t>into negative ones. 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96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876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 you Very Much</a:t>
            </a:r>
          </a:p>
        </p:txBody>
      </p:sp>
      <p:pic>
        <p:nvPicPr>
          <p:cNvPr id="3" name="Picture 2" descr="C:\Users\Farzana Alam\Desktop\applause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6539" y="533400"/>
            <a:ext cx="4384711" cy="4591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20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86000" y="152400"/>
            <a:ext cx="4267200" cy="1382268"/>
          </a:xfrm>
          <a:prstGeom prst="horizontalScroll">
            <a:avLst/>
          </a:prstGeom>
          <a:pattFill prst="dashUpDiag">
            <a:fgClr>
              <a:schemeClr val="bg2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Read the sentences below--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23455" y="1507236"/>
            <a:ext cx="7924800" cy="1235964"/>
          </a:xfrm>
          <a:prstGeom prst="round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Karim: You are happy, I think.</a:t>
            </a:r>
          </a:p>
          <a:p>
            <a:pPr algn="ctr"/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</a:rPr>
              <a:t>Selim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: Yes, I am not unhappy.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47255" y="3301954"/>
            <a:ext cx="8077200" cy="1117646"/>
          </a:xfrm>
          <a:prstGeom prst="roundRect">
            <a:avLst>
              <a:gd name="adj" fmla="val 19829"/>
            </a:avLst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Do you notice any difference between the two expressions?</a:t>
            </a:r>
          </a:p>
        </p:txBody>
      </p:sp>
    </p:spTree>
    <p:extLst>
      <p:ext uri="{BB962C8B-B14F-4D97-AF65-F5344CB8AC3E}">
        <p14:creationId xmlns:p14="http://schemas.microsoft.com/office/powerpoint/2010/main" val="33599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0248" y="1295400"/>
            <a:ext cx="8229600" cy="5138928"/>
          </a:xfrm>
          <a:prstGeom prst="round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Transformation (affirmative to negative and vice versa)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255776" y="304800"/>
            <a:ext cx="5867400" cy="1033272"/>
          </a:xfrm>
          <a:prstGeom prst="horizontalScroll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Can you guess what may be the topic today?</a:t>
            </a:r>
          </a:p>
        </p:txBody>
      </p:sp>
    </p:spTree>
    <p:extLst>
      <p:ext uri="{BB962C8B-B14F-4D97-AF65-F5344CB8AC3E}">
        <p14:creationId xmlns:p14="http://schemas.microsoft.com/office/powerpoint/2010/main" val="130984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9008A3-6E31-4CCD-88CF-1AFD65067DFA}"/>
              </a:ext>
            </a:extLst>
          </p:cNvPr>
          <p:cNvSpPr/>
          <p:nvPr/>
        </p:nvSpPr>
        <p:spPr>
          <a:xfrm>
            <a:off x="581025" y="1795272"/>
            <a:ext cx="7981950" cy="35387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the lesson the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will be able to-</a:t>
            </a:r>
          </a:p>
          <a:p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say the opposite meaning of some words .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say the differences between affirmative and negative sentences.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transform affirmative sentences into negative .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transform negative sentences into affirmative.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981200" y="762000"/>
            <a:ext cx="4953000" cy="1033272"/>
          </a:xfrm>
          <a:prstGeom prst="horizontalScroll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Outcomes:</a:t>
            </a:r>
          </a:p>
        </p:txBody>
      </p:sp>
    </p:spTree>
    <p:extLst>
      <p:ext uri="{BB962C8B-B14F-4D97-AF65-F5344CB8AC3E}">
        <p14:creationId xmlns:p14="http://schemas.microsoft.com/office/powerpoint/2010/main" val="138925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45820" y="1643090"/>
            <a:ext cx="1775460" cy="4511219"/>
            <a:chOff x="525780" y="1272540"/>
            <a:chExt cx="1912620" cy="5204460"/>
          </a:xfrm>
        </p:grpSpPr>
        <p:sp>
          <p:nvSpPr>
            <p:cNvPr id="3" name="Rounded Rectangle 2"/>
            <p:cNvSpPr/>
            <p:nvPr/>
          </p:nvSpPr>
          <p:spPr>
            <a:xfrm>
              <a:off x="609600" y="1272540"/>
              <a:ext cx="1828800" cy="533400"/>
            </a:xfrm>
            <a:prstGeom prst="round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Word</a:t>
              </a: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582063" y="2045198"/>
              <a:ext cx="1828800" cy="533400"/>
            </a:xfrm>
            <a:prstGeom prst="round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punctual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79120" y="3009900"/>
              <a:ext cx="1828800" cy="533400"/>
            </a:xfrm>
            <a:prstGeom prst="round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sincere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79120" y="3771900"/>
              <a:ext cx="1828800" cy="533400"/>
            </a:xfrm>
            <a:prstGeom prst="round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remember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3400" y="5943600"/>
              <a:ext cx="1828800" cy="533400"/>
            </a:xfrm>
            <a:prstGeom prst="round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smart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1020" y="4442460"/>
              <a:ext cx="1828800" cy="533400"/>
            </a:xfrm>
            <a:prstGeom prst="round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always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25780" y="5189220"/>
              <a:ext cx="1828800" cy="533400"/>
            </a:xfrm>
            <a:prstGeom prst="round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industrious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76600" y="1643090"/>
            <a:ext cx="2667000" cy="4559025"/>
            <a:chOff x="3276600" y="1249680"/>
            <a:chExt cx="2667000" cy="5227321"/>
          </a:xfrm>
        </p:grpSpPr>
        <p:sp>
          <p:nvSpPr>
            <p:cNvPr id="19" name="Rounded Rectangle 18"/>
            <p:cNvSpPr/>
            <p:nvPr/>
          </p:nvSpPr>
          <p:spPr>
            <a:xfrm>
              <a:off x="3444240" y="1249680"/>
              <a:ext cx="2499360" cy="533401"/>
            </a:xfrm>
            <a:prstGeom prst="round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Opposite meaning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352800" y="2971801"/>
              <a:ext cx="2590800" cy="533401"/>
            </a:xfrm>
            <a:prstGeom prst="round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insincere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352800" y="3643318"/>
              <a:ext cx="2590800" cy="547682"/>
            </a:xfrm>
            <a:prstGeom prst="round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forget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383280" y="1965464"/>
              <a:ext cx="2560320" cy="960120"/>
            </a:xfrm>
            <a:prstGeom prst="round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late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352800" y="4411980"/>
              <a:ext cx="2590800" cy="541021"/>
            </a:xfrm>
            <a:prstGeom prst="round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never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276600" y="5889765"/>
              <a:ext cx="2667000" cy="587236"/>
            </a:xfrm>
            <a:prstGeom prst="round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accent3">
                      <a:lumMod val="75000"/>
                    </a:schemeClr>
                  </a:solidFill>
                </a:rPr>
                <a:t>unsmart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276600" y="5127763"/>
              <a:ext cx="2667000" cy="579618"/>
            </a:xfrm>
            <a:prstGeom prst="round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lazy</a:t>
              </a:r>
            </a:p>
          </p:txBody>
        </p:sp>
      </p:grpSp>
      <p:sp>
        <p:nvSpPr>
          <p:cNvPr id="26" name="12-Point Star 25"/>
          <p:cNvSpPr/>
          <p:nvPr/>
        </p:nvSpPr>
        <p:spPr>
          <a:xfrm>
            <a:off x="533400" y="685800"/>
            <a:ext cx="7848600" cy="785040"/>
          </a:xfrm>
          <a:prstGeom prst="star1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Let’s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diccuss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about the opposite  meaning of  some words ---</a:t>
            </a:r>
          </a:p>
        </p:txBody>
      </p:sp>
    </p:spTree>
    <p:extLst>
      <p:ext uri="{BB962C8B-B14F-4D97-AF65-F5344CB8AC3E}">
        <p14:creationId xmlns:p14="http://schemas.microsoft.com/office/powerpoint/2010/main" val="135460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5638800"/>
            <a:ext cx="6477000" cy="838200"/>
          </a:xfrm>
          <a:prstGeom prst="round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Change the sentences into </a:t>
            </a:r>
            <a:r>
              <a:rPr lang="en-US" sz="2400" b="1" dirty="0" err="1">
                <a:solidFill>
                  <a:schemeClr val="tx1"/>
                </a:solidFill>
              </a:rPr>
              <a:t>negatives,one</a:t>
            </a:r>
            <a:r>
              <a:rPr lang="en-US" sz="2400" b="1" dirty="0">
                <a:solidFill>
                  <a:schemeClr val="tx1"/>
                </a:solidFill>
              </a:rPr>
              <a:t> is done for you.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607993"/>
            <a:ext cx="8229600" cy="2935432"/>
          </a:xfrm>
          <a:prstGeom prst="roundRect">
            <a:avLst/>
          </a:prstGeom>
          <a:pattFill prst="pct5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1.Milan is always late at his class</a:t>
            </a:r>
          </a:p>
          <a:p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Negative:Milan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is never punctual at his class.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2.We should be sincere to our studies.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3. I shall always remember you.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4. </a:t>
            </a:r>
            <a:r>
              <a:rPr lang="en-US" sz="2800" b="1" dirty="0" err="1">
                <a:solidFill>
                  <a:schemeClr val="tx1"/>
                </a:solidFill>
              </a:rPr>
              <a:t>Setu</a:t>
            </a:r>
            <a:r>
              <a:rPr lang="en-US" sz="2800" b="1" dirty="0">
                <a:solidFill>
                  <a:schemeClr val="tx1"/>
                </a:solidFill>
              </a:rPr>
              <a:t> is very friendly.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5. We should be kind to the poor.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596611"/>
            <a:ext cx="7086600" cy="838200"/>
          </a:xfrm>
          <a:prstGeom prst="round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Notice the sentences below and find out the common feature among them.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00187" y="4629150"/>
            <a:ext cx="6477000" cy="838200"/>
          </a:xfrm>
          <a:prstGeom prst="round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There is an adjective in all the sentences.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0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304800"/>
            <a:ext cx="8153400" cy="6172200"/>
          </a:xfrm>
          <a:prstGeom prst="round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200" b="1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>
                <a:solidFill>
                  <a:schemeClr val="tx1"/>
                </a:solidFill>
              </a:rPr>
              <a:t>2.We should not be insincere to our studies.</a:t>
            </a:r>
          </a:p>
          <a:p>
            <a:pPr algn="just"/>
            <a:r>
              <a:rPr lang="en-US" sz="3200" b="1" dirty="0">
                <a:solidFill>
                  <a:schemeClr val="tx1"/>
                </a:solidFill>
              </a:rPr>
              <a:t>3.I shall never forget you.</a:t>
            </a:r>
          </a:p>
          <a:p>
            <a:pPr algn="just"/>
            <a:r>
              <a:rPr lang="en-US" sz="3200" b="1" dirty="0">
                <a:solidFill>
                  <a:schemeClr val="tx1"/>
                </a:solidFill>
              </a:rPr>
              <a:t>4.Setu is not at all unfriendly.</a:t>
            </a:r>
          </a:p>
          <a:p>
            <a:pPr algn="just"/>
            <a:r>
              <a:rPr lang="en-US" sz="3200" b="1" dirty="0">
                <a:solidFill>
                  <a:schemeClr val="tx1"/>
                </a:solidFill>
              </a:rPr>
              <a:t>5.We </a:t>
            </a:r>
            <a:r>
              <a:rPr lang="en-US" sz="3200" b="1" dirty="0" err="1">
                <a:solidFill>
                  <a:schemeClr val="tx1"/>
                </a:solidFill>
              </a:rPr>
              <a:t>shouldnot</a:t>
            </a:r>
            <a:r>
              <a:rPr lang="en-US" sz="3200" b="1" dirty="0">
                <a:solidFill>
                  <a:schemeClr val="tx1"/>
                </a:solidFill>
              </a:rPr>
              <a:t> be unkind to the poor.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600200" y="5334000"/>
            <a:ext cx="6096000" cy="914400"/>
          </a:xfrm>
          <a:prstGeom prst="round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Can you discover the  basic structure lying in the </a:t>
            </a:r>
            <a:r>
              <a:rPr lang="en-US" sz="2400" b="1" dirty="0" err="1">
                <a:solidFill>
                  <a:schemeClr val="tx1"/>
                </a:solidFill>
              </a:rPr>
              <a:t>sentences?Work</a:t>
            </a:r>
            <a:r>
              <a:rPr lang="en-US" sz="2400" b="1" dirty="0">
                <a:solidFill>
                  <a:schemeClr val="tx1"/>
                </a:solidFill>
              </a:rPr>
              <a:t> in pairs.</a:t>
            </a:r>
          </a:p>
        </p:txBody>
      </p:sp>
    </p:spTree>
    <p:extLst>
      <p:ext uri="{BB962C8B-B14F-4D97-AF65-F5344CB8AC3E}">
        <p14:creationId xmlns:p14="http://schemas.microsoft.com/office/powerpoint/2010/main" val="370142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457200"/>
            <a:ext cx="7162800" cy="914400"/>
          </a:xfrm>
          <a:prstGeom prst="roundRect">
            <a:avLst/>
          </a:prstGeom>
          <a:pattFill prst="dotDmn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Now match with your answers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09600" y="1752600"/>
            <a:ext cx="8229600" cy="5334000"/>
          </a:xfrm>
          <a:prstGeom prst="roundRect">
            <a:avLst/>
          </a:prstGeom>
          <a:pattFill prst="dash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</a:rPr>
              <a:t>Sub+auxiliary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</a:rPr>
              <a:t>verb+not+opposite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 word of the given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</a:rPr>
              <a:t>adjective+extension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86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242456"/>
            <a:ext cx="8229600" cy="6324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10-Point Star 2"/>
          <p:cNvSpPr/>
          <p:nvPr/>
        </p:nvSpPr>
        <p:spPr>
          <a:xfrm>
            <a:off x="1600200" y="228601"/>
            <a:ext cx="5638800" cy="5486400"/>
          </a:xfrm>
          <a:prstGeom prst="star10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Q. Work in groups and write some affirmative sentences of universal truth, and habitual facts.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804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480</TotalTime>
  <Words>549</Words>
  <Application>Microsoft Office PowerPoint</Application>
  <PresentationFormat>On-screen Show (4:3)</PresentationFormat>
  <Paragraphs>103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Unknown User</cp:lastModifiedBy>
  <cp:revision>131</cp:revision>
  <dcterms:created xsi:type="dcterms:W3CDTF">2006-08-16T00:00:00Z</dcterms:created>
  <dcterms:modified xsi:type="dcterms:W3CDTF">2020-03-05T09:41:50Z</dcterms:modified>
</cp:coreProperties>
</file>