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E06AC-CCBB-4995-B25D-25638CF2361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E5FCC-B3BD-4A06-B7F7-9631E989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1F526-9750-4A11-890B-6B46B6EDD6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1F526-9750-4A11-890B-6B46B6EDD6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8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1F526-9750-4A11-890B-6B46B6EDD6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1F526-9750-4A11-890B-6B46B6EDD6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9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2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6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42106-49D5-499F-AFA1-4D88CDB0AEF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C767-2C09-45F2-A43B-A2D6A91D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iftstoindia24x7.com/ASP_Img/GTI3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5446"/>
            <a:ext cx="6553200" cy="47770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1" y="838200"/>
            <a:ext cx="3013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81201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bn-BD" sz="48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প্রতি চারজন করে একটি গ্রুপে বিভক্ত  কর-সসীম ও অসীম সেটের দুইটি উদাহরণ খাতায় লিখ।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কখন একটি সেট অসীম হয়?</a:t>
            </a: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10744200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n-BD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8"/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6600" y="533400"/>
            <a:ext cx="5334000" cy="110799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 কক্ষের কাজঃ 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71600"/>
            <a:ext cx="8001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A={</a:t>
            </a:r>
            <a:r>
              <a:rPr lang="en-US" sz="4000" b="1" dirty="0" err="1">
                <a:solidFill>
                  <a:srgbClr val="FF0000"/>
                </a:solidFill>
              </a:rPr>
              <a:t>a,b,c</a:t>
            </a:r>
            <a:r>
              <a:rPr lang="en-US" sz="4000" b="1" dirty="0">
                <a:solidFill>
                  <a:srgbClr val="FF0000"/>
                </a:solidFill>
              </a:rPr>
              <a:t>}</a:t>
            </a:r>
            <a:endParaRPr lang="bn-BD" sz="4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>
                <a:solidFill>
                  <a:srgbClr val="00B050"/>
                </a:solidFill>
              </a:rPr>
              <a:t>X={2,3,4……..}</a:t>
            </a:r>
            <a:endParaRPr lang="bn-BD" sz="40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>
                <a:solidFill>
                  <a:srgbClr val="C00000"/>
                </a:solidFill>
              </a:rPr>
              <a:t>D={</a:t>
            </a:r>
            <a:r>
              <a:rPr lang="bn-BD" sz="4000" dirty="0">
                <a:solidFill>
                  <a:srgbClr val="C00000"/>
                </a:solidFill>
              </a:rPr>
              <a:t>         </a:t>
            </a:r>
            <a:r>
              <a:rPr lang="bn-BD" sz="6000" dirty="0">
                <a:solidFill>
                  <a:srgbClr val="C00000"/>
                </a:solidFill>
              </a:rPr>
              <a:t>}</a:t>
            </a:r>
            <a:r>
              <a:rPr lang="bn-BD" sz="4000" dirty="0">
                <a:solidFill>
                  <a:srgbClr val="C00000"/>
                </a:solidFill>
              </a:rPr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>
                <a:solidFill>
                  <a:srgbClr val="002060"/>
                </a:solidFill>
              </a:rPr>
              <a:t>U=</a:t>
            </a:r>
            <a:r>
              <a:rPr lang="bn-BD" sz="4000" dirty="0">
                <a:solidFill>
                  <a:srgbClr val="002060"/>
                </a:solidFill>
              </a:rPr>
              <a:t>{</a:t>
            </a:r>
            <a:r>
              <a:rPr lang="en-US" sz="4000" dirty="0">
                <a:solidFill>
                  <a:srgbClr val="002060"/>
                </a:solidFill>
              </a:rPr>
              <a:t>1,2,3,4,5,6,7,8,9}</a:t>
            </a:r>
            <a:endParaRPr lang="bn-BD" sz="4000" dirty="0">
              <a:solidFill>
                <a:srgbClr val="002060"/>
              </a:solidFill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কোনসেট  তা বল? </a:t>
            </a:r>
          </a:p>
          <a:p>
            <a:r>
              <a:rPr lang="bn-BD" sz="6600" dirty="0">
                <a:solidFill>
                  <a:srgbClr val="00B050"/>
                </a:solidFill>
              </a:rPr>
              <a:t>এবং</a:t>
            </a:r>
            <a:r>
              <a:rPr lang="bn-BD" sz="4000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</a:rPr>
              <a:t>AUB</a:t>
            </a:r>
            <a:r>
              <a:rPr lang="bn-BD" sz="4000" dirty="0">
                <a:solidFill>
                  <a:srgbClr val="00B050"/>
                </a:solidFill>
              </a:rPr>
              <a:t> </a:t>
            </a:r>
            <a:r>
              <a:rPr lang="bn-BD" sz="6600" dirty="0">
                <a:solidFill>
                  <a:srgbClr val="00B050"/>
                </a:solidFill>
              </a:rPr>
              <a:t>এবং</a:t>
            </a:r>
            <a:r>
              <a:rPr lang="bn-BD" sz="4000" dirty="0">
                <a:solidFill>
                  <a:srgbClr val="00B050"/>
                </a:solidFill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solidFill>
                  <a:srgbClr val="002060"/>
                </a:solidFill>
              </a:rPr>
              <a:t>কোন সেটের প্রতীক?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248400" y="4876800"/>
          <a:ext cx="1828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393480" imgH="190440" progId="Equation.3">
                  <p:embed/>
                </p:oleObj>
              </mc:Choice>
              <mc:Fallback>
                <p:oleObj name="Equation" r:id="rId4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876800"/>
                        <a:ext cx="18288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6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"/>
            <a:ext cx="4648200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u="sng" dirty="0">
                <a:solidFill>
                  <a:srgbClr val="00B0F0"/>
                </a:solidFill>
              </a:rPr>
              <a:t>বাড়ির কাজঃ</a:t>
            </a:r>
            <a:endParaRPr lang="en-US" sz="6000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348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>
                <a:solidFill>
                  <a:srgbClr val="FF0000"/>
                </a:solidFill>
              </a:rPr>
              <a:t>যদি</a:t>
            </a:r>
            <a:r>
              <a:rPr lang="en-US" sz="4400" dirty="0">
                <a:solidFill>
                  <a:srgbClr val="FF0000"/>
                </a:solidFill>
              </a:rPr>
              <a:t>  U={1,2,3,4,5,6,7,8,9} </a:t>
            </a:r>
            <a:r>
              <a:rPr lang="bn-BD" sz="4400" dirty="0">
                <a:solidFill>
                  <a:srgbClr val="FF0000"/>
                </a:solidFill>
              </a:rPr>
              <a:t>হয় 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>
                <a:solidFill>
                  <a:srgbClr val="0070C0"/>
                </a:solidFill>
              </a:rPr>
              <a:t>এবং</a:t>
            </a:r>
            <a:r>
              <a:rPr lang="en-US" sz="4400" dirty="0">
                <a:solidFill>
                  <a:srgbClr val="0070C0"/>
                </a:solidFill>
              </a:rPr>
              <a:t>A={2,3,4}; B={3,4,5}; </a:t>
            </a:r>
          </a:p>
          <a:p>
            <a:r>
              <a:rPr lang="en-US" sz="4400" dirty="0">
                <a:solidFill>
                  <a:srgbClr val="00B050"/>
                </a:solidFill>
              </a:rPr>
              <a:t>C={1,3,5}</a:t>
            </a:r>
            <a:r>
              <a:rPr lang="bn-BD" sz="4400" dirty="0">
                <a:solidFill>
                  <a:srgbClr val="00B050"/>
                </a:solidFill>
              </a:rPr>
              <a:t>  হয়  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>
                <a:solidFill>
                  <a:srgbClr val="9900FF"/>
                </a:solidFill>
              </a:rPr>
              <a:t>তবে </a:t>
            </a:r>
            <a:r>
              <a:rPr lang="en-US" sz="4400" dirty="0">
                <a:solidFill>
                  <a:srgbClr val="9900FF"/>
                </a:solidFill>
              </a:rPr>
              <a:t>AUBUC</a:t>
            </a:r>
            <a:r>
              <a:rPr lang="bn-BD" sz="4400" dirty="0">
                <a:solidFill>
                  <a:srgbClr val="9900FF"/>
                </a:solidFill>
              </a:rPr>
              <a:t> নির্নয় কর এবং</a:t>
            </a:r>
          </a:p>
          <a:p>
            <a:r>
              <a:rPr lang="en-US" sz="4400" dirty="0">
                <a:solidFill>
                  <a:srgbClr val="00CC66"/>
                </a:solidFill>
              </a:rPr>
              <a:t>U/A</a:t>
            </a:r>
            <a:r>
              <a:rPr lang="bn-BD" sz="4400" dirty="0">
                <a:solidFill>
                  <a:srgbClr val="00CC66"/>
                </a:solidFill>
              </a:rPr>
              <a:t> এবং </a:t>
            </a:r>
            <a:r>
              <a:rPr lang="en-US" sz="4400" dirty="0">
                <a:solidFill>
                  <a:srgbClr val="00CC66"/>
                </a:solidFill>
              </a:rPr>
              <a:t>U/C </a:t>
            </a:r>
            <a:r>
              <a:rPr lang="bn-BD" sz="4400" dirty="0">
                <a:solidFill>
                  <a:srgbClr val="00CC66"/>
                </a:solidFill>
              </a:rPr>
              <a:t>নির্নয় কর</a:t>
            </a:r>
            <a:r>
              <a:rPr lang="bn-BD" sz="4400" dirty="0"/>
              <a:t>।</a:t>
            </a:r>
          </a:p>
          <a:p>
            <a:endParaRPr lang="bn-BD" sz="4400" dirty="0"/>
          </a:p>
        </p:txBody>
      </p:sp>
    </p:spTree>
    <p:extLst>
      <p:ext uri="{BB962C8B-B14F-4D97-AF65-F5344CB8AC3E}">
        <p14:creationId xmlns:p14="http://schemas.microsoft.com/office/powerpoint/2010/main" val="3938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1047" y="281354"/>
            <a:ext cx="52519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96" y="2392167"/>
            <a:ext cx="4695825" cy="3705225"/>
          </a:xfrm>
          <a:prstGeom prst="rect">
            <a:avLst/>
          </a:prstGeom>
        </p:spPr>
      </p:pic>
      <p:pic>
        <p:nvPicPr>
          <p:cNvPr id="5" name="Picture 4" descr="red-butterfly-source_hw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791200"/>
            <a:ext cx="638175" cy="952500"/>
          </a:xfrm>
          <a:prstGeom prst="rect">
            <a:avLst/>
          </a:prstGeom>
        </p:spPr>
      </p:pic>
      <p:pic>
        <p:nvPicPr>
          <p:cNvPr id="6" name="Picture 5" descr="red-butterfly-source_hw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7096" y="145654"/>
            <a:ext cx="638175" cy="9525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4" y="6238789"/>
            <a:ext cx="514422" cy="61921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6" y="2693"/>
            <a:ext cx="514422" cy="619211"/>
          </a:xfrm>
          <a:prstGeom prst="rect">
            <a:avLst/>
          </a:prstGeom>
        </p:spPr>
      </p:pic>
      <p:sp>
        <p:nvSpPr>
          <p:cNvPr id="9" name="&quot;No&quot; Symbol 8"/>
          <p:cNvSpPr/>
          <p:nvPr/>
        </p:nvSpPr>
        <p:spPr>
          <a:xfrm>
            <a:off x="2934334" y="857836"/>
            <a:ext cx="773723" cy="773723"/>
          </a:xfrm>
          <a:prstGeom prst="noSmoking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7870765" y="885586"/>
            <a:ext cx="773723" cy="773723"/>
          </a:xfrm>
          <a:prstGeom prst="noSmoking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7997381" y="1018458"/>
            <a:ext cx="564271" cy="527209"/>
          </a:xfrm>
          <a:prstGeom prst="smileyF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3063556" y="982959"/>
            <a:ext cx="545856" cy="562708"/>
          </a:xfrm>
          <a:prstGeom prst="smileyF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>
            <a:off x="2645837" y="563973"/>
            <a:ext cx="859349" cy="5227227"/>
          </a:xfrm>
          <a:prstGeom prst="halfFra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282494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9754" y="282494"/>
            <a:ext cx="5967046" cy="1113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262" y="2625969"/>
            <a:ext cx="11371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নারায়ন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ফলতিতা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শশধর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কল্যান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ফকিরহাট,বাগেরহাট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3470031" y="348983"/>
            <a:ext cx="5709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1086" y="580571"/>
            <a:ext cx="8868228" cy="54573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2171" y="1611086"/>
            <a:ext cx="6284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 সাধারণ গণিত</a:t>
            </a:r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শ্রেণী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rniture-s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00200"/>
            <a:ext cx="6858000" cy="5257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5542" y="478972"/>
            <a:ext cx="354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914" y="108182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9429" y="2394857"/>
            <a:ext cx="5515428" cy="1538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4171" y="2815771"/>
            <a:ext cx="5834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 প্রকারভেদ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6553200" cy="4114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57600" y="5943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11112" r="7505" b="8095"/>
          <a:stretch/>
        </p:blipFill>
        <p:spPr>
          <a:xfrm>
            <a:off x="2286000" y="2743200"/>
            <a:ext cx="49530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73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3867"/>
            <a:ext cx="5867400" cy="92333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7432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r>
              <a:rPr lang="bn-BD" sz="4400" dirty="0">
                <a:solidFill>
                  <a:srgbClr val="FF0000"/>
                </a:solidFill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 ও সার্বিক সেটের সংগা </a:t>
            </a:r>
            <a:r>
              <a:rPr lang="bn-BD" sz="44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 </a:t>
            </a:r>
            <a:r>
              <a:rPr lang="bn-BD" sz="4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পারবে,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114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সংযোগ সেট ও ছেদ সেটের ব্যাখ্যা দিতে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পারবে,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562601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পাওয়ার সেট সম্পর্কে ব্যাখ্যা দিতে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পারব।।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295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bn-BD" sz="4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সসীম সেট ও অসীম সেট উদাহরণসহ ব্যাখ্যা দিতে </a:t>
            </a:r>
            <a:r>
              <a:rPr lang="bn-BD" sz="4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solidFill>
                <a:srgbClr val="99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>
              <a:buFont typeface="Wingdings" pitchFamily="2" charset="2"/>
              <a:buChar char="v"/>
            </a:pPr>
            <a:r>
              <a:rPr lang="bn-BD" sz="54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প্রকার সেটের সংগা</a:t>
            </a:r>
          </a:p>
          <a:p>
            <a:pPr>
              <a:buFont typeface="Wingdings" pitchFamily="2" charset="2"/>
              <a:buChar char="§"/>
            </a:pPr>
            <a:r>
              <a:rPr lang="bn-BD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সসীম সেট ও অসীম সেটের সংগাসহ </a:t>
            </a:r>
            <a:r>
              <a:rPr lang="bn-BD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উদাহরন।</a:t>
            </a:r>
            <a:endParaRPr lang="bn-BD" sz="5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lvl="8">
              <a:buFont typeface="Wingdings" pitchFamily="2" charset="2"/>
              <a:buChar char="§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সংযোগ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ও ছেদসেটের মধ্যে পার্থক্য। </a:t>
            </a:r>
          </a:p>
          <a:p>
            <a:pPr>
              <a:buFont typeface="Wingdings" pitchFamily="2" charset="2"/>
              <a:buChar char="§"/>
            </a:pP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সার্বিক সেট কাকে বলে?</a:t>
            </a:r>
          </a:p>
          <a:p>
            <a:pPr>
              <a:buFont typeface="Wingdings" pitchFamily="2" charset="2"/>
              <a:buChar char="§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পাওয়ার সেটের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ব্যাখ্যা।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185</Words>
  <Application>Microsoft Office PowerPoint</Application>
  <PresentationFormat>Widescreen</PresentationFormat>
  <Paragraphs>46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2020-03-05T05:38:24Z</dcterms:created>
  <dcterms:modified xsi:type="dcterms:W3CDTF">2020-03-05T06:37:12Z</dcterms:modified>
</cp:coreProperties>
</file>