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  <p:sldMasterId id="2147483816" r:id="rId5"/>
    <p:sldMasterId id="2147483828" r:id="rId6"/>
  </p:sldMasterIdLst>
  <p:sldIdLst>
    <p:sldId id="256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67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>
        <p:scale>
          <a:sx n="71" d="100"/>
          <a:sy n="71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8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0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3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4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6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7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0.jpeg"/><Relationship Id="rId7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8909"/>
            <a:ext cx="7924799" cy="439189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76299" y="685800"/>
            <a:ext cx="73914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7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5626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 বাক্যে প্রকাশ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2590800"/>
            <a:ext cx="1981200" cy="1143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vision 3"/>
          <p:cNvSpPr/>
          <p:nvPr/>
        </p:nvSpPr>
        <p:spPr>
          <a:xfrm>
            <a:off x="3924300" y="2819400"/>
            <a:ext cx="1219200" cy="685800"/>
          </a:xfrm>
          <a:prstGeom prst="mathDivid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28855" y="2604655"/>
            <a:ext cx="20574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2590800" y="4114800"/>
            <a:ext cx="990600" cy="1447800"/>
          </a:xfrm>
          <a:prstGeom prst="mathEqual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3736" y="4114800"/>
            <a:ext cx="20955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690626" y="217101"/>
            <a:ext cx="4401421" cy="3791885"/>
            <a:chOff x="4804925" y="3170210"/>
            <a:chExt cx="4401421" cy="35205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737" y="5476709"/>
              <a:ext cx="2162609" cy="121409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391" y="4356111"/>
              <a:ext cx="2162609" cy="11205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390" y="3170210"/>
              <a:ext cx="2162609" cy="12140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637" y="5476709"/>
              <a:ext cx="2162609" cy="12140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925" y="4356112"/>
              <a:ext cx="2162609" cy="112059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637" y="3170211"/>
              <a:ext cx="2162609" cy="121409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277067"/>
            <a:ext cx="533399" cy="533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" y="1406228"/>
            <a:ext cx="533399" cy="533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6" y="781948"/>
            <a:ext cx="533399" cy="5333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92" y="270132"/>
            <a:ext cx="488372" cy="5333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2798608"/>
            <a:ext cx="533399" cy="5887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2290263"/>
            <a:ext cx="533399" cy="533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863394"/>
            <a:ext cx="533399" cy="5333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0" y="781948"/>
            <a:ext cx="533399" cy="6242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43" y="1401147"/>
            <a:ext cx="533399" cy="5333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74" y="1846345"/>
            <a:ext cx="533399" cy="5333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47" y="2345109"/>
            <a:ext cx="533399" cy="5333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2798607"/>
            <a:ext cx="533399" cy="5333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54" y="2823662"/>
            <a:ext cx="533399" cy="5333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7" y="2212455"/>
            <a:ext cx="533399" cy="5333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2" y="1836765"/>
            <a:ext cx="533399" cy="53339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59" y="1401147"/>
            <a:ext cx="533399" cy="5333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0" y="781947"/>
            <a:ext cx="533399" cy="5333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8549"/>
            <a:ext cx="533399" cy="533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426" y="5777345"/>
            <a:ext cx="1634838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18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35106" y="5777345"/>
            <a:ext cx="1634838" cy="914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55222" y="5777345"/>
            <a:ext cx="1634838" cy="914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vision 2"/>
          <p:cNvSpPr/>
          <p:nvPr/>
        </p:nvSpPr>
        <p:spPr>
          <a:xfrm>
            <a:off x="2734573" y="5929745"/>
            <a:ext cx="510854" cy="609600"/>
          </a:xfrm>
          <a:prstGeom prst="mathDivid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5943600" y="5985164"/>
            <a:ext cx="609600" cy="609600"/>
          </a:xfrm>
          <a:prstGeom prst="mathEqual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555" y="3657600"/>
            <a:ext cx="1569027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১৮টি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668" y="4655127"/>
            <a:ext cx="6736774" cy="6096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 টি প্লেটে ভাগ করে দিতে হবে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6224 0.0217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47917 0.04699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0.79097 0.2300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6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7205 0.1516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71823 0.3358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5677 0.3247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0955 -0.1099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47882 -0.0988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78403 0.078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5 0.022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69202 0.1932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1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546 0.1893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934 -0.2363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45955 -0.2282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80903 -0.0618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1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40191 -0.1358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72344 0.0604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56285 0.0490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72" y="1139536"/>
            <a:ext cx="6858000" cy="358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বইয়ের সাথে সংযোগ</a:t>
            </a:r>
          </a:p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চক  র্বোড ব্যবহার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9804" y="62345"/>
            <a:ext cx="52578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09600" y="2852304"/>
            <a:ext cx="2895600" cy="1719695"/>
          </a:xfrm>
          <a:prstGeom prst="leftRightArrow">
            <a:avLst>
              <a:gd name="adj1" fmla="val 32930"/>
              <a:gd name="adj2" fmla="val 50000"/>
            </a:avLst>
          </a:prstGeom>
          <a:solidFill>
            <a:schemeClr val="accent2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097105" y="4796970"/>
            <a:ext cx="1605397" cy="1523999"/>
          </a:xfrm>
          <a:prstGeom prst="flowChartMagneticTap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3564082" y="1648691"/>
            <a:ext cx="76200" cy="480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3700" y="1828800"/>
            <a:ext cx="26315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দলের 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765464"/>
            <a:ext cx="5257800" cy="4953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nip Same Side Corner Rectangle 1"/>
              <p:cNvSpPr/>
              <p:nvPr/>
            </p:nvSpPr>
            <p:spPr>
              <a:xfrm>
                <a:off x="152400" y="1066800"/>
                <a:ext cx="8610600" cy="5638800"/>
              </a:xfrm>
              <a:prstGeom prst="snip2SameRect">
                <a:avLst/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8800" b="1" u="sng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r>
                  <a:rPr lang="bn-IN" sz="8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IN" sz="8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১২</a:t>
                </a:r>
                <a14:m>
                  <m:oMath xmlns:m="http://schemas.openxmlformats.org/officeDocument/2006/math">
                    <m:r>
                      <a:rPr lang="bn-IN" sz="8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IN" sz="8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৩= </a:t>
                </a:r>
              </a:p>
              <a:p>
                <a:pPr algn="ctr"/>
                <a:r>
                  <a:rPr lang="bn-IN" sz="8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১৮</a:t>
                </a:r>
                <a14:m>
                  <m:oMath xmlns:m="http://schemas.openxmlformats.org/officeDocument/2006/math">
                    <m:r>
                      <a:rPr lang="bn-IN" sz="8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IN" sz="8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৬=</a:t>
                </a:r>
                <a:r>
                  <a:rPr lang="bn-IN" sz="8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8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Snip Same Side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66800"/>
                <a:ext cx="8610600" cy="5638800"/>
              </a:xfrm>
              <a:prstGeom prst="snip2SameRect">
                <a:avLst/>
              </a:prstGeom>
              <a:blipFill rotWithShape="1">
                <a:blip r:embed="rId3"/>
                <a:stretch>
                  <a:fillRect b="-160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400800" y="3886200"/>
            <a:ext cx="12192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3091" y="4918365"/>
            <a:ext cx="12192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5562600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124200"/>
            <a:ext cx="7010400" cy="297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হয়,তবে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772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85800"/>
            <a:ext cx="66294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152400"/>
            <a:ext cx="8534400" cy="6477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সুর্বনা রাণী নাথ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 শিক্ষক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নরোত্তম পুর মুসলিম সঃ প্রাঃ 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কবিরহাট,নোয়াখালী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০১৭৪৮৯৪৫১৫২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6865" r="45325" b="3218"/>
          <a:stretch/>
        </p:blipFill>
        <p:spPr>
          <a:xfrm rot="5400000">
            <a:off x="-97436" y="253141"/>
            <a:ext cx="2785671" cy="2590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9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28600" y="1600200"/>
            <a:ext cx="8534400" cy="5029200"/>
          </a:xfrm>
          <a:prstGeom prst="flowChartMagneticTap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 – প্রাথমিক গণিত 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 –দ্বিতীয় ,পাঠ-ভাগ 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পাঠ্যাংশ-৬.১ 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 পৃষ্ঠা-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৬৪, ৬৫ </a:t>
            </a:r>
            <a:endParaRPr lang="bn-IN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 ৬     সময় – ৪০মিনিট</a:t>
            </a:r>
          </a:p>
        </p:txBody>
      </p:sp>
      <p:sp>
        <p:nvSpPr>
          <p:cNvPr id="5" name="L-Shape 4"/>
          <p:cNvSpPr/>
          <p:nvPr/>
        </p:nvSpPr>
        <p:spPr>
          <a:xfrm>
            <a:off x="2590800" y="207818"/>
            <a:ext cx="4267200" cy="1371600"/>
          </a:xfrm>
          <a:prstGeom prst="corner">
            <a:avLst>
              <a:gd name="adj1" fmla="val 50000"/>
              <a:gd name="adj2" fmla="val 117769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447800" y="609600"/>
            <a:ext cx="6019799" cy="1524000"/>
          </a:xfrm>
          <a:prstGeom prst="ellipseRibbon">
            <a:avLst>
              <a:gd name="adj1" fmla="val 12273"/>
              <a:gd name="adj2" fmla="val 50000"/>
              <a:gd name="adj3" fmla="val 125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685800" y="2362200"/>
            <a:ext cx="7848600" cy="4038600"/>
          </a:xfrm>
          <a:prstGeom prst="snip2SameRect">
            <a:avLst>
              <a:gd name="adj1" fmla="val 17997"/>
              <a:gd name="adj2" fmla="val 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শিখবেঃ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৯.১.১ উপকরন ব্যবহারের মাধ্যমে ভাগ করতে পারবে .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05000" y="990600"/>
            <a:ext cx="6234545" cy="5334000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bn-IN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মাধ্যমে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থেকে সংখ্যা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 করতে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bn-IN" sz="4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জানে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25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90944" y="381000"/>
            <a:ext cx="8395855" cy="4765963"/>
          </a:xfrm>
          <a:prstGeom prst="plu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</a:p>
          <a:p>
            <a:pPr algn="ctr"/>
            <a:r>
              <a:rPr lang="bn-IN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76054" y="609600"/>
            <a:ext cx="3796145" cy="2057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2362200"/>
            <a:ext cx="7928264" cy="3886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 কক্ষে কাঠি/ কলমের মাধ্যমে ভাগের  </a:t>
            </a:r>
          </a:p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 প্রদান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01000"/>
            <a:ext cx="1190625" cy="18352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2258291" y="152400"/>
            <a:ext cx="5749636" cy="1911927"/>
          </a:xfrm>
          <a:custGeom>
            <a:avLst/>
            <a:gdLst>
              <a:gd name="connsiteX0" fmla="*/ 471054 w 5749636"/>
              <a:gd name="connsiteY0" fmla="*/ 69272 h 1759527"/>
              <a:gd name="connsiteX1" fmla="*/ 415636 w 5749636"/>
              <a:gd name="connsiteY1" fmla="*/ 83127 h 1759527"/>
              <a:gd name="connsiteX2" fmla="*/ 5638800 w 5749636"/>
              <a:gd name="connsiteY2" fmla="*/ 0 h 1759527"/>
              <a:gd name="connsiteX3" fmla="*/ 5652654 w 5749636"/>
              <a:gd name="connsiteY3" fmla="*/ 124691 h 1759527"/>
              <a:gd name="connsiteX4" fmla="*/ 5680364 w 5749636"/>
              <a:gd name="connsiteY4" fmla="*/ 471054 h 1759527"/>
              <a:gd name="connsiteX5" fmla="*/ 5721927 w 5749636"/>
              <a:gd name="connsiteY5" fmla="*/ 595745 h 1759527"/>
              <a:gd name="connsiteX6" fmla="*/ 5749636 w 5749636"/>
              <a:gd name="connsiteY6" fmla="*/ 692727 h 1759527"/>
              <a:gd name="connsiteX7" fmla="*/ 5735782 w 5749636"/>
              <a:gd name="connsiteY7" fmla="*/ 1593272 h 1759527"/>
              <a:gd name="connsiteX8" fmla="*/ 5708073 w 5749636"/>
              <a:gd name="connsiteY8" fmla="*/ 1634836 h 1759527"/>
              <a:gd name="connsiteX9" fmla="*/ 5583382 w 5749636"/>
              <a:gd name="connsiteY9" fmla="*/ 1704109 h 1759527"/>
              <a:gd name="connsiteX10" fmla="*/ 5181600 w 5749636"/>
              <a:gd name="connsiteY10" fmla="*/ 1717963 h 1759527"/>
              <a:gd name="connsiteX11" fmla="*/ 4613564 w 5749636"/>
              <a:gd name="connsiteY11" fmla="*/ 1731818 h 1759527"/>
              <a:gd name="connsiteX12" fmla="*/ 4488873 w 5749636"/>
              <a:gd name="connsiteY12" fmla="*/ 1759527 h 1759527"/>
              <a:gd name="connsiteX13" fmla="*/ 651164 w 5749636"/>
              <a:gd name="connsiteY13" fmla="*/ 1745672 h 1759527"/>
              <a:gd name="connsiteX14" fmla="*/ 581891 w 5749636"/>
              <a:gd name="connsiteY14" fmla="*/ 1731818 h 1759527"/>
              <a:gd name="connsiteX15" fmla="*/ 512618 w 5749636"/>
              <a:gd name="connsiteY15" fmla="*/ 1704109 h 1759527"/>
              <a:gd name="connsiteX16" fmla="*/ 471054 w 5749636"/>
              <a:gd name="connsiteY16" fmla="*/ 1690254 h 1759527"/>
              <a:gd name="connsiteX17" fmla="*/ 166254 w 5749636"/>
              <a:gd name="connsiteY17" fmla="*/ 1704109 h 1759527"/>
              <a:gd name="connsiteX18" fmla="*/ 55418 w 5749636"/>
              <a:gd name="connsiteY18" fmla="*/ 1704109 h 1759527"/>
              <a:gd name="connsiteX19" fmla="*/ 27709 w 5749636"/>
              <a:gd name="connsiteY19" fmla="*/ 1662545 h 1759527"/>
              <a:gd name="connsiteX20" fmla="*/ 0 w 5749636"/>
              <a:gd name="connsiteY20" fmla="*/ 775854 h 1759527"/>
              <a:gd name="connsiteX21" fmla="*/ 13854 w 5749636"/>
              <a:gd name="connsiteY21" fmla="*/ 249382 h 1759527"/>
              <a:gd name="connsiteX22" fmla="*/ 27709 w 5749636"/>
              <a:gd name="connsiteY22" fmla="*/ 207818 h 1759527"/>
              <a:gd name="connsiteX23" fmla="*/ 41564 w 5749636"/>
              <a:gd name="connsiteY23" fmla="*/ 138545 h 1759527"/>
              <a:gd name="connsiteX24" fmla="*/ 166254 w 5749636"/>
              <a:gd name="connsiteY24" fmla="*/ 83127 h 1759527"/>
              <a:gd name="connsiteX25" fmla="*/ 387927 w 5749636"/>
              <a:gd name="connsiteY25" fmla="*/ 69272 h 1759527"/>
              <a:gd name="connsiteX26" fmla="*/ 471054 w 5749636"/>
              <a:gd name="connsiteY26" fmla="*/ 69272 h 17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49636" h="1759527">
                <a:moveTo>
                  <a:pt x="471054" y="69272"/>
                </a:moveTo>
                <a:lnTo>
                  <a:pt x="415636" y="83127"/>
                </a:lnTo>
                <a:lnTo>
                  <a:pt x="5638800" y="0"/>
                </a:lnTo>
                <a:cubicBezTo>
                  <a:pt x="5643418" y="41564"/>
                  <a:pt x="5649447" y="82995"/>
                  <a:pt x="5652654" y="124691"/>
                </a:cubicBezTo>
                <a:cubicBezTo>
                  <a:pt x="5656448" y="174011"/>
                  <a:pt x="5662552" y="387934"/>
                  <a:pt x="5680364" y="471054"/>
                </a:cubicBezTo>
                <a:cubicBezTo>
                  <a:pt x="5701136" y="567990"/>
                  <a:pt x="5704614" y="526496"/>
                  <a:pt x="5721927" y="595745"/>
                </a:cubicBezTo>
                <a:cubicBezTo>
                  <a:pt x="5739324" y="665331"/>
                  <a:pt x="5729761" y="633099"/>
                  <a:pt x="5749636" y="692727"/>
                </a:cubicBezTo>
                <a:cubicBezTo>
                  <a:pt x="5745018" y="992909"/>
                  <a:pt x="5749014" y="1293347"/>
                  <a:pt x="5735782" y="1593272"/>
                </a:cubicBezTo>
                <a:cubicBezTo>
                  <a:pt x="5735048" y="1609907"/>
                  <a:pt x="5720604" y="1623871"/>
                  <a:pt x="5708073" y="1634836"/>
                </a:cubicBezTo>
                <a:cubicBezTo>
                  <a:pt x="5692837" y="1648168"/>
                  <a:pt x="5621438" y="1701731"/>
                  <a:pt x="5583382" y="1704109"/>
                </a:cubicBezTo>
                <a:cubicBezTo>
                  <a:pt x="5449636" y="1712468"/>
                  <a:pt x="5315552" y="1714136"/>
                  <a:pt x="5181600" y="1717963"/>
                </a:cubicBezTo>
                <a:lnTo>
                  <a:pt x="4613564" y="1731818"/>
                </a:lnTo>
                <a:cubicBezTo>
                  <a:pt x="4570705" y="1746104"/>
                  <a:pt x="4537635" y="1759527"/>
                  <a:pt x="4488873" y="1759527"/>
                </a:cubicBezTo>
                <a:lnTo>
                  <a:pt x="651164" y="1745672"/>
                </a:lnTo>
                <a:cubicBezTo>
                  <a:pt x="628073" y="1741054"/>
                  <a:pt x="604446" y="1738584"/>
                  <a:pt x="581891" y="1731818"/>
                </a:cubicBezTo>
                <a:cubicBezTo>
                  <a:pt x="558070" y="1724672"/>
                  <a:pt x="535904" y="1712841"/>
                  <a:pt x="512618" y="1704109"/>
                </a:cubicBezTo>
                <a:cubicBezTo>
                  <a:pt x="498944" y="1698981"/>
                  <a:pt x="484909" y="1694872"/>
                  <a:pt x="471054" y="1690254"/>
                </a:cubicBezTo>
                <a:cubicBezTo>
                  <a:pt x="369454" y="1694872"/>
                  <a:pt x="267635" y="1695999"/>
                  <a:pt x="166254" y="1704109"/>
                </a:cubicBezTo>
                <a:cubicBezTo>
                  <a:pt x="44534" y="1713847"/>
                  <a:pt x="232240" y="1739472"/>
                  <a:pt x="55418" y="1704109"/>
                </a:cubicBezTo>
                <a:cubicBezTo>
                  <a:pt x="46182" y="1690254"/>
                  <a:pt x="28489" y="1679178"/>
                  <a:pt x="27709" y="1662545"/>
                </a:cubicBezTo>
                <a:cubicBezTo>
                  <a:pt x="-16880" y="711329"/>
                  <a:pt x="104527" y="1089450"/>
                  <a:pt x="0" y="775854"/>
                </a:cubicBezTo>
                <a:cubicBezTo>
                  <a:pt x="4618" y="600363"/>
                  <a:pt x="5301" y="424725"/>
                  <a:pt x="13854" y="249382"/>
                </a:cubicBezTo>
                <a:cubicBezTo>
                  <a:pt x="14566" y="234795"/>
                  <a:pt x="24167" y="221986"/>
                  <a:pt x="27709" y="207818"/>
                </a:cubicBezTo>
                <a:cubicBezTo>
                  <a:pt x="33420" y="184973"/>
                  <a:pt x="29881" y="158991"/>
                  <a:pt x="41564" y="138545"/>
                </a:cubicBezTo>
                <a:cubicBezTo>
                  <a:pt x="56095" y="113116"/>
                  <a:pt x="157378" y="83682"/>
                  <a:pt x="166254" y="83127"/>
                </a:cubicBezTo>
                <a:cubicBezTo>
                  <a:pt x="240145" y="78509"/>
                  <a:pt x="313951" y="72231"/>
                  <a:pt x="387927" y="69272"/>
                </a:cubicBezTo>
                <a:cubicBezTo>
                  <a:pt x="429457" y="67611"/>
                  <a:pt x="471054" y="69272"/>
                  <a:pt x="471054" y="69272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থালাতে ১২  টি  বিস্কুট  আছে.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98618"/>
            <a:ext cx="1578428" cy="22097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Cloud Callout 4"/>
          <p:cNvSpPr/>
          <p:nvPr/>
        </p:nvSpPr>
        <p:spPr>
          <a:xfrm>
            <a:off x="1647824" y="2126672"/>
            <a:ext cx="4371976" cy="2736273"/>
          </a:xfrm>
          <a:prstGeom prst="cloudCallou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৩জনকে সমানভাবে ভাগ করে দিতে হবে .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905000" y="5105400"/>
            <a:ext cx="3810000" cy="1600200"/>
          </a:xfrm>
          <a:prstGeom prst="flowChartMagneticTape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প্রত্যেকে কয়টি করে পাবে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4680252"/>
            <a:ext cx="2743200" cy="1524000"/>
          </a:xfrm>
          <a:prstGeom prst="rect">
            <a:avLst/>
          </a:prstGeom>
        </p:spPr>
      </p:pic>
      <p:pic>
        <p:nvPicPr>
          <p:cNvPr id="127" name="Picture 12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5"/>
          <a:stretch/>
        </p:blipFill>
        <p:spPr>
          <a:xfrm>
            <a:off x="7315200" y="152400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8" name="Picture 12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8"/>
          <a:stretch/>
        </p:blipFill>
        <p:spPr>
          <a:xfrm>
            <a:off x="7301345" y="2189978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7"/>
          <a:stretch/>
        </p:blipFill>
        <p:spPr>
          <a:xfrm>
            <a:off x="7329055" y="4316479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304802"/>
            <a:ext cx="990600" cy="84313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577912"/>
            <a:ext cx="2743200" cy="15240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2" y="2667000"/>
            <a:ext cx="2743200" cy="165930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1339914"/>
            <a:ext cx="990600" cy="843137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2375026"/>
            <a:ext cx="990600" cy="843137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3410138"/>
            <a:ext cx="990600" cy="84313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304801"/>
            <a:ext cx="990600" cy="84313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339913"/>
            <a:ext cx="990600" cy="84313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375025"/>
            <a:ext cx="990600" cy="84313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3410137"/>
            <a:ext cx="990600" cy="84313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304800"/>
            <a:ext cx="990600" cy="84313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1339912"/>
            <a:ext cx="990600" cy="843137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2375024"/>
            <a:ext cx="990600" cy="84313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3410136"/>
            <a:ext cx="990600" cy="843137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793173" y="4326309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12টি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4300" y="4938492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562600"/>
            <a:ext cx="1143000" cy="4655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6173" y="5562600"/>
            <a:ext cx="118456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655" y="5562600"/>
            <a:ext cx="928255" cy="533400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114300" y="6248400"/>
                <a:ext cx="8801100" cy="609600"/>
              </a:xfrm>
              <a:prstGeom prst="horizontalScroll">
                <a:avLst/>
              </a:prstGeom>
              <a:blipFill>
                <a:blip r:embed="rId7"/>
                <a:tile tx="0" ty="0" sx="100000" sy="100000" flip="none" algn="tl"/>
              </a:blip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  <m:r>
                      <a:rPr lang="bn-IN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4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প্রতীককে ভাগ চিহ্ন বলে 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248400"/>
                <a:ext cx="8801100" cy="609600"/>
              </a:xfrm>
              <a:prstGeom prst="horizontalScroll">
                <a:avLst/>
              </a:prstGeom>
              <a:blipFill rotWithShape="1">
                <a:blip r:embed="rId8"/>
                <a:stretch>
                  <a:fillRect t="-18868" b="-4622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40261 0.083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2761 0.405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66094 0.7275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36094 -0.0900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8594 0.254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61094 0.5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31927 -0.240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45261 0.1145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7761 0.4034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2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325 -0.4111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0261 -0.0252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53594 0.2747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2" grpId="0" animBg="1"/>
      <p:bldP spid="3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849</TotalTime>
  <Words>212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Austin</vt:lpstr>
      <vt:lpstr>Couture</vt:lpstr>
      <vt:lpstr>Angles</vt:lpstr>
      <vt:lpstr>1_Angles</vt:lpstr>
      <vt:lpstr>Aspect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SHEPON MEDIA</dc:creator>
  <cp:lastModifiedBy>SHEPON MEDIA</cp:lastModifiedBy>
  <cp:revision>98</cp:revision>
  <dcterms:created xsi:type="dcterms:W3CDTF">2006-08-16T00:00:00Z</dcterms:created>
  <dcterms:modified xsi:type="dcterms:W3CDTF">2020-03-06T04:01:17Z</dcterms:modified>
</cp:coreProperties>
</file>