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1" r:id="rId6"/>
    <p:sldId id="281" r:id="rId7"/>
    <p:sldId id="262" r:id="rId8"/>
    <p:sldId id="264" r:id="rId9"/>
    <p:sldId id="275" r:id="rId10"/>
    <p:sldId id="274" r:id="rId11"/>
    <p:sldId id="280" r:id="rId12"/>
    <p:sldId id="263" r:id="rId13"/>
    <p:sldId id="266" r:id="rId14"/>
    <p:sldId id="265" r:id="rId15"/>
    <p:sldId id="260" r:id="rId16"/>
    <p:sldId id="267" r:id="rId17"/>
    <p:sldId id="268" r:id="rId18"/>
    <p:sldId id="270" r:id="rId19"/>
    <p:sldId id="271" r:id="rId20"/>
    <p:sldId id="272" r:id="rId21"/>
    <p:sldId id="269" r:id="rId22"/>
    <p:sldId id="273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3399FF"/>
    <a:srgbClr val="FF66FF"/>
    <a:srgbClr val="08E85D"/>
    <a:srgbClr val="9933FF"/>
    <a:srgbClr val="CC00FF"/>
    <a:srgbClr val="E7F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62" d="100"/>
          <a:sy n="62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746D4-AA43-4F85-9AF5-4E0B476FC33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68A6BA-3436-43C8-8652-39C0AC30D184}" type="pres">
      <dgm:prSet presAssocID="{9C6746D4-AA43-4F85-9AF5-4E0B476FC33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5E7D8-6A09-4002-B97B-9EC46820AC8D}" type="presOf" srcId="{9C6746D4-AA43-4F85-9AF5-4E0B476FC336}" destId="{3B68A6BA-3436-43C8-8652-39C0AC30D184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B95F6-9836-43DD-9ECA-9A6F46D844C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6B8680-ECF6-4F37-B492-8F5E39BE7F9C}">
      <dgm:prSet phldrT="[Text]" custT="1"/>
      <dgm:spPr/>
      <dgm:t>
        <a:bodyPr/>
        <a:lstStyle/>
        <a:p>
          <a:r>
            <a:rPr lang="bn-BD" sz="5400" dirty="0" smtClean="0">
              <a:latin typeface="NikoshBAN" panose="02000000000000000000" pitchFamily="2" charset="0"/>
              <a:cs typeface="NikoshBAN" panose="02000000000000000000" pitchFamily="2" charset="0"/>
            </a:rPr>
            <a:t>ভূমিকম্পে</a:t>
          </a:r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করণীয়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2848EF-1C0B-4565-9D83-4FCE7035784A}" type="parTrans" cxnId="{BDCEF0AA-70C7-4CC6-A457-99F15245570D}">
      <dgm:prSet/>
      <dgm:spPr/>
      <dgm:t>
        <a:bodyPr/>
        <a:lstStyle/>
        <a:p>
          <a:endParaRPr lang="en-US"/>
        </a:p>
      </dgm:t>
    </dgm:pt>
    <dgm:pt modelId="{3639D036-19EC-4DD0-BE72-AA0653397C66}" type="sibTrans" cxnId="{BDCEF0AA-70C7-4CC6-A457-99F15245570D}">
      <dgm:prSet/>
      <dgm:spPr/>
      <dgm:t>
        <a:bodyPr/>
        <a:lstStyle/>
        <a:p>
          <a:endParaRPr lang="en-US"/>
        </a:p>
      </dgm:t>
    </dgm:pt>
    <dgm:pt modelId="{0549EBDC-018D-449A-A2A5-ECF378F64C08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ভূমিকম্পের </a:t>
          </a:r>
        </a:p>
        <a:p>
          <a:r>
            <a:rPr lang="bn-BD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আগে</a:t>
          </a:r>
          <a:endParaRPr lang="en-US" sz="4000" dirty="0">
            <a:solidFill>
              <a:schemeClr val="tx1">
                <a:lumMod val="85000"/>
                <a:lumOff val="1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7DA0FF-4F95-49D7-B273-DC90DA12F22F}" type="parTrans" cxnId="{D4D67799-6F0E-4ECF-B7D3-D4857DAB0A09}">
      <dgm:prSet/>
      <dgm:spPr/>
      <dgm:t>
        <a:bodyPr/>
        <a:lstStyle/>
        <a:p>
          <a:endParaRPr lang="en-US"/>
        </a:p>
      </dgm:t>
    </dgm:pt>
    <dgm:pt modelId="{9567A506-A82D-4ED2-98D9-6AC73638608B}" type="sibTrans" cxnId="{D4D67799-6F0E-4ECF-B7D3-D4857DAB0A09}">
      <dgm:prSet/>
      <dgm:spPr/>
      <dgm:t>
        <a:bodyPr/>
        <a:lstStyle/>
        <a:p>
          <a:endParaRPr lang="en-US"/>
        </a:p>
      </dgm:t>
    </dgm:pt>
    <dgm:pt modelId="{AEDBFEE0-2A6F-420B-8676-E55965BA08A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40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ভূমিকম্প</a:t>
          </a:r>
          <a:endParaRPr lang="en-US" sz="4000" dirty="0" smtClean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40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চলাকালীন</a:t>
          </a:r>
          <a:endParaRPr lang="en-US" sz="4000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15CF1F-B5BF-4DA1-8569-C76D956254FD}" type="parTrans" cxnId="{86DF746A-7DA8-4245-AD0C-35634A533E8A}">
      <dgm:prSet/>
      <dgm:spPr/>
      <dgm:t>
        <a:bodyPr/>
        <a:lstStyle/>
        <a:p>
          <a:endParaRPr lang="en-US"/>
        </a:p>
      </dgm:t>
    </dgm:pt>
    <dgm:pt modelId="{17E52E33-952F-4EB2-B1F5-21138A8610AD}" type="sibTrans" cxnId="{86DF746A-7DA8-4245-AD0C-35634A533E8A}">
      <dgm:prSet/>
      <dgm:spPr/>
      <dgm:t>
        <a:bodyPr/>
        <a:lstStyle/>
        <a:p>
          <a:endParaRPr lang="en-US"/>
        </a:p>
      </dgm:t>
    </dgm:pt>
    <dgm:pt modelId="{06AA869F-280B-497B-9048-847C5518FC4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ভূমিকম্পের</a:t>
          </a:r>
        </a:p>
        <a:p>
          <a:r>
            <a:rPr lang="bn-BD" sz="40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পরে</a:t>
          </a:r>
          <a:endParaRPr lang="en-US" sz="40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D6879A-DE39-4304-B4EA-578E31E3F241}" type="parTrans" cxnId="{1DDC1E1D-E79B-4A79-A647-A16CF06B40CE}">
      <dgm:prSet/>
      <dgm:spPr/>
      <dgm:t>
        <a:bodyPr/>
        <a:lstStyle/>
        <a:p>
          <a:endParaRPr lang="en-US"/>
        </a:p>
      </dgm:t>
    </dgm:pt>
    <dgm:pt modelId="{3DBE687E-5055-4B17-A66F-49C52DDEE719}" type="sibTrans" cxnId="{1DDC1E1D-E79B-4A79-A647-A16CF06B40CE}">
      <dgm:prSet/>
      <dgm:spPr/>
      <dgm:t>
        <a:bodyPr/>
        <a:lstStyle/>
        <a:p>
          <a:endParaRPr lang="en-US"/>
        </a:p>
      </dgm:t>
    </dgm:pt>
    <dgm:pt modelId="{80A900AE-10FE-4180-BDD2-CC1EB0367F0D}">
      <dgm:prSet/>
      <dgm:spPr/>
      <dgm:t>
        <a:bodyPr/>
        <a:lstStyle/>
        <a:p>
          <a:endParaRPr lang="en-US"/>
        </a:p>
      </dgm:t>
    </dgm:pt>
    <dgm:pt modelId="{4C991900-FFC4-4010-B994-880875D166E2}" type="parTrans" cxnId="{4D36CD43-25AD-495D-AD0C-3D940DE595AA}">
      <dgm:prSet/>
      <dgm:spPr/>
      <dgm:t>
        <a:bodyPr/>
        <a:lstStyle/>
        <a:p>
          <a:endParaRPr lang="en-US"/>
        </a:p>
      </dgm:t>
    </dgm:pt>
    <dgm:pt modelId="{39844BCC-3196-4ED1-B211-0275FDFE55DF}" type="sibTrans" cxnId="{4D36CD43-25AD-495D-AD0C-3D940DE595AA}">
      <dgm:prSet/>
      <dgm:spPr/>
      <dgm:t>
        <a:bodyPr/>
        <a:lstStyle/>
        <a:p>
          <a:endParaRPr lang="en-US"/>
        </a:p>
      </dgm:t>
    </dgm:pt>
    <dgm:pt modelId="{91D04BC6-6F50-44F2-AEFF-83F4C66AD318}">
      <dgm:prSet/>
      <dgm:spPr/>
      <dgm:t>
        <a:bodyPr/>
        <a:lstStyle/>
        <a:p>
          <a:endParaRPr lang="en-US"/>
        </a:p>
      </dgm:t>
    </dgm:pt>
    <dgm:pt modelId="{97EF3109-809B-44BB-93F4-C20FB76FDC1F}" type="parTrans" cxnId="{192186AC-AA69-4974-A4D1-F13EEF56A1BB}">
      <dgm:prSet/>
      <dgm:spPr/>
      <dgm:t>
        <a:bodyPr/>
        <a:lstStyle/>
        <a:p>
          <a:endParaRPr lang="en-US"/>
        </a:p>
      </dgm:t>
    </dgm:pt>
    <dgm:pt modelId="{9A36EAE2-FB6A-4BBA-B555-16025216A17F}" type="sibTrans" cxnId="{192186AC-AA69-4974-A4D1-F13EEF56A1BB}">
      <dgm:prSet/>
      <dgm:spPr/>
      <dgm:t>
        <a:bodyPr/>
        <a:lstStyle/>
        <a:p>
          <a:endParaRPr lang="en-US"/>
        </a:p>
      </dgm:t>
    </dgm:pt>
    <dgm:pt modelId="{B137D4E1-D690-40AA-8F64-CE043A44EAAA}" type="pres">
      <dgm:prSet presAssocID="{918B95F6-9836-43DD-9ECA-9A6F46D844C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185CF60-C5D0-4F97-A79F-FEA2381C0FD6}" type="pres">
      <dgm:prSet presAssocID="{606B8680-ECF6-4F37-B492-8F5E39BE7F9C}" presName="singleCycle" presStyleCnt="0"/>
      <dgm:spPr/>
    </dgm:pt>
    <dgm:pt modelId="{642625B8-BFD0-4EE5-9197-5B14D8E7B3ED}" type="pres">
      <dgm:prSet presAssocID="{606B8680-ECF6-4F37-B492-8F5E39BE7F9C}" presName="singleCenter" presStyleLbl="node1" presStyleIdx="0" presStyleCnt="4" custScaleX="164423" custLinFactNeighborX="2832" custLinFactNeighborY="-996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B1A2A32-1AA8-4864-A4BC-E8472DAC693A}" type="pres">
      <dgm:prSet presAssocID="{FF7DA0FF-4F95-49D7-B273-DC90DA12F22F}" presName="Name56" presStyleLbl="parChTrans1D2" presStyleIdx="0" presStyleCnt="3"/>
      <dgm:spPr/>
      <dgm:t>
        <a:bodyPr/>
        <a:lstStyle/>
        <a:p>
          <a:endParaRPr lang="en-US"/>
        </a:p>
      </dgm:t>
    </dgm:pt>
    <dgm:pt modelId="{CEAFB5DE-A9FC-410A-9D8E-7BE6D0C9EC5D}" type="pres">
      <dgm:prSet presAssocID="{0549EBDC-018D-449A-A2A5-ECF378F64C08}" presName="text0" presStyleLbl="node1" presStyleIdx="1" presStyleCnt="4" custScaleX="216889" custScaleY="12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0EC7-5C99-429C-93F2-70B3E23ADBBA}" type="pres">
      <dgm:prSet presAssocID="{5E15CF1F-B5BF-4DA1-8569-C76D956254F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85CF79B-4AB2-4BFD-BF50-67DEC873B7B4}" type="pres">
      <dgm:prSet presAssocID="{AEDBFEE0-2A6F-420B-8676-E55965BA08A5}" presName="text0" presStyleLbl="node1" presStyleIdx="2" presStyleCnt="4" custScaleX="218377" custScaleY="116238" custRadScaleRad="122601" custRadScaleInc="-16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9BE36-2180-40DC-818F-CB7433661F59}" type="pres">
      <dgm:prSet presAssocID="{9DD6879A-DE39-4304-B4EA-578E31E3F241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B1BDADC-477F-401B-BC39-17C3FC464BE4}" type="pres">
      <dgm:prSet presAssocID="{06AA869F-280B-497B-9048-847C5518FC4D}" presName="text0" presStyleLbl="node1" presStyleIdx="3" presStyleCnt="4" custScaleX="210834" custScaleY="122762" custRadScaleRad="124941" custRadScaleInc="17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D13DCF-A581-4738-A4B9-C56E5069971A}" type="presOf" srcId="{AEDBFEE0-2A6F-420B-8676-E55965BA08A5}" destId="{785CF79B-4AB2-4BFD-BF50-67DEC873B7B4}" srcOrd="0" destOrd="0" presId="urn:microsoft.com/office/officeart/2008/layout/RadialCluster"/>
    <dgm:cxn modelId="{BA6565AE-133B-4AC5-860C-A6DC01733DB2}" type="presOf" srcId="{0549EBDC-018D-449A-A2A5-ECF378F64C08}" destId="{CEAFB5DE-A9FC-410A-9D8E-7BE6D0C9EC5D}" srcOrd="0" destOrd="0" presId="urn:microsoft.com/office/officeart/2008/layout/RadialCluster"/>
    <dgm:cxn modelId="{192186AC-AA69-4974-A4D1-F13EEF56A1BB}" srcId="{918B95F6-9836-43DD-9ECA-9A6F46D844CF}" destId="{91D04BC6-6F50-44F2-AEFF-83F4C66AD318}" srcOrd="1" destOrd="0" parTransId="{97EF3109-809B-44BB-93F4-C20FB76FDC1F}" sibTransId="{9A36EAE2-FB6A-4BBA-B555-16025216A17F}"/>
    <dgm:cxn modelId="{1DDC1E1D-E79B-4A79-A647-A16CF06B40CE}" srcId="{606B8680-ECF6-4F37-B492-8F5E39BE7F9C}" destId="{06AA869F-280B-497B-9048-847C5518FC4D}" srcOrd="2" destOrd="0" parTransId="{9DD6879A-DE39-4304-B4EA-578E31E3F241}" sibTransId="{3DBE687E-5055-4B17-A66F-49C52DDEE719}"/>
    <dgm:cxn modelId="{D4D67799-6F0E-4ECF-B7D3-D4857DAB0A09}" srcId="{606B8680-ECF6-4F37-B492-8F5E39BE7F9C}" destId="{0549EBDC-018D-449A-A2A5-ECF378F64C08}" srcOrd="0" destOrd="0" parTransId="{FF7DA0FF-4F95-49D7-B273-DC90DA12F22F}" sibTransId="{9567A506-A82D-4ED2-98D9-6AC73638608B}"/>
    <dgm:cxn modelId="{09925470-F83A-41B4-802E-8D6B46E48FBC}" type="presOf" srcId="{9DD6879A-DE39-4304-B4EA-578E31E3F241}" destId="{E399BE36-2180-40DC-818F-CB7433661F59}" srcOrd="0" destOrd="0" presId="urn:microsoft.com/office/officeart/2008/layout/RadialCluster"/>
    <dgm:cxn modelId="{955007E1-1707-4981-9291-2FDBFE7CAE69}" type="presOf" srcId="{918B95F6-9836-43DD-9ECA-9A6F46D844CF}" destId="{B137D4E1-D690-40AA-8F64-CE043A44EAAA}" srcOrd="0" destOrd="0" presId="urn:microsoft.com/office/officeart/2008/layout/RadialCluster"/>
    <dgm:cxn modelId="{7A88FD96-0B8A-4613-B281-AD3D7D89AEEA}" type="presOf" srcId="{06AA869F-280B-497B-9048-847C5518FC4D}" destId="{3B1BDADC-477F-401B-BC39-17C3FC464BE4}" srcOrd="0" destOrd="0" presId="urn:microsoft.com/office/officeart/2008/layout/RadialCluster"/>
    <dgm:cxn modelId="{4D36CD43-25AD-495D-AD0C-3D940DE595AA}" srcId="{918B95F6-9836-43DD-9ECA-9A6F46D844CF}" destId="{80A900AE-10FE-4180-BDD2-CC1EB0367F0D}" srcOrd="2" destOrd="0" parTransId="{4C991900-FFC4-4010-B994-880875D166E2}" sibTransId="{39844BCC-3196-4ED1-B211-0275FDFE55DF}"/>
    <dgm:cxn modelId="{E88C2CFE-02D1-4957-AE9D-49116E21FC23}" type="presOf" srcId="{606B8680-ECF6-4F37-B492-8F5E39BE7F9C}" destId="{642625B8-BFD0-4EE5-9197-5B14D8E7B3ED}" srcOrd="0" destOrd="0" presId="urn:microsoft.com/office/officeart/2008/layout/RadialCluster"/>
    <dgm:cxn modelId="{7D2BD7AC-4F7F-425A-922E-F10C34F1711B}" type="presOf" srcId="{FF7DA0FF-4F95-49D7-B273-DC90DA12F22F}" destId="{4B1A2A32-1AA8-4864-A4BC-E8472DAC693A}" srcOrd="0" destOrd="0" presId="urn:microsoft.com/office/officeart/2008/layout/RadialCluster"/>
    <dgm:cxn modelId="{BDCEF0AA-70C7-4CC6-A457-99F15245570D}" srcId="{918B95F6-9836-43DD-9ECA-9A6F46D844CF}" destId="{606B8680-ECF6-4F37-B492-8F5E39BE7F9C}" srcOrd="0" destOrd="0" parTransId="{B02848EF-1C0B-4565-9D83-4FCE7035784A}" sibTransId="{3639D036-19EC-4DD0-BE72-AA0653397C66}"/>
    <dgm:cxn modelId="{86DF746A-7DA8-4245-AD0C-35634A533E8A}" srcId="{606B8680-ECF6-4F37-B492-8F5E39BE7F9C}" destId="{AEDBFEE0-2A6F-420B-8676-E55965BA08A5}" srcOrd="1" destOrd="0" parTransId="{5E15CF1F-B5BF-4DA1-8569-C76D956254FD}" sibTransId="{17E52E33-952F-4EB2-B1F5-21138A8610AD}"/>
    <dgm:cxn modelId="{039B1706-7EB7-44A3-B50F-44F59A445481}" type="presOf" srcId="{5E15CF1F-B5BF-4DA1-8569-C76D956254FD}" destId="{5A000EC7-5C99-429C-93F2-70B3E23ADBBA}" srcOrd="0" destOrd="0" presId="urn:microsoft.com/office/officeart/2008/layout/RadialCluster"/>
    <dgm:cxn modelId="{011DBB36-D1B6-4C80-86E6-91F0996F4034}" type="presParOf" srcId="{B137D4E1-D690-40AA-8F64-CE043A44EAAA}" destId="{A185CF60-C5D0-4F97-A79F-FEA2381C0FD6}" srcOrd="0" destOrd="0" presId="urn:microsoft.com/office/officeart/2008/layout/RadialCluster"/>
    <dgm:cxn modelId="{906EC06F-F21E-4FBB-881D-DA05C4A66B28}" type="presParOf" srcId="{A185CF60-C5D0-4F97-A79F-FEA2381C0FD6}" destId="{642625B8-BFD0-4EE5-9197-5B14D8E7B3ED}" srcOrd="0" destOrd="0" presId="urn:microsoft.com/office/officeart/2008/layout/RadialCluster"/>
    <dgm:cxn modelId="{13E16167-1629-4DD4-9FEA-E59D86C55D0C}" type="presParOf" srcId="{A185CF60-C5D0-4F97-A79F-FEA2381C0FD6}" destId="{4B1A2A32-1AA8-4864-A4BC-E8472DAC693A}" srcOrd="1" destOrd="0" presId="urn:microsoft.com/office/officeart/2008/layout/RadialCluster"/>
    <dgm:cxn modelId="{F191E2D9-7620-4583-9B80-49E457EA2E10}" type="presParOf" srcId="{A185CF60-C5D0-4F97-A79F-FEA2381C0FD6}" destId="{CEAFB5DE-A9FC-410A-9D8E-7BE6D0C9EC5D}" srcOrd="2" destOrd="0" presId="urn:microsoft.com/office/officeart/2008/layout/RadialCluster"/>
    <dgm:cxn modelId="{AEA3A8CE-9089-470D-AFF3-3BF3CF835EFC}" type="presParOf" srcId="{A185CF60-C5D0-4F97-A79F-FEA2381C0FD6}" destId="{5A000EC7-5C99-429C-93F2-70B3E23ADBBA}" srcOrd="3" destOrd="0" presId="urn:microsoft.com/office/officeart/2008/layout/RadialCluster"/>
    <dgm:cxn modelId="{268D5F57-9AF8-4917-B8D1-3899BE4355D9}" type="presParOf" srcId="{A185CF60-C5D0-4F97-A79F-FEA2381C0FD6}" destId="{785CF79B-4AB2-4BFD-BF50-67DEC873B7B4}" srcOrd="4" destOrd="0" presId="urn:microsoft.com/office/officeart/2008/layout/RadialCluster"/>
    <dgm:cxn modelId="{438F9350-7124-496F-A921-0E51E6C70E4E}" type="presParOf" srcId="{A185CF60-C5D0-4F97-A79F-FEA2381C0FD6}" destId="{E399BE36-2180-40DC-818F-CB7433661F59}" srcOrd="5" destOrd="0" presId="urn:microsoft.com/office/officeart/2008/layout/RadialCluster"/>
    <dgm:cxn modelId="{7CFDDE90-428E-4DE1-9937-3BBBC601F490}" type="presParOf" srcId="{A185CF60-C5D0-4F97-A79F-FEA2381C0FD6}" destId="{3B1BDADC-477F-401B-BC39-17C3FC464BE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CDCAB-CB10-4417-8DB1-1FFBAB557D21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033DB-7A01-4A88-860E-837208556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7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033DB-7A01-4A88-860E-837208556C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2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3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3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9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2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6ED0-0C21-4D41-A3DA-36908645699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984A-DF33-4C0B-BC8E-22E5419A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7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8" y="259311"/>
            <a:ext cx="10557164" cy="6487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8655" y="1496291"/>
            <a:ext cx="54309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17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198" y="1740761"/>
            <a:ext cx="3735965" cy="35150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5237" y="5389419"/>
            <a:ext cx="975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ফলে কি কি ঘটে তার তিনটি পয়েন্ট লিখ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036218" y="249382"/>
            <a:ext cx="3338945" cy="1149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3459" y="1115496"/>
            <a:ext cx="112685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কি বলতে পারো বাংলাদেশের কোন কোন অঞ্চলে বেশি ভূমিকম্প হয় ?</a:t>
            </a:r>
          </a:p>
        </p:txBody>
      </p:sp>
    </p:spTree>
    <p:extLst>
      <p:ext uri="{BB962C8B-B14F-4D97-AF65-F5344CB8AC3E}">
        <p14:creationId xmlns:p14="http://schemas.microsoft.com/office/powerpoint/2010/main" val="172172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9969" y="1524000"/>
            <a:ext cx="46657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 এলাকা-১ এর উত্তরপূর্ব অঞ্চল অধিক ভূমিকম্প প্রবণ অঞ্চল এবং এলাকা -৩ এর দক্ষিন পশ্চিম অঞ্চল তুলনামূলক কম ভূমিকম্প প্রবণ অঞ্চল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3200" y="1150761"/>
            <a:ext cx="1594338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 - 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0" y="1898072"/>
            <a:ext cx="1594338" cy="429491"/>
          </a:xfrm>
          <a:prstGeom prst="rect">
            <a:avLst/>
          </a:prstGeom>
          <a:solidFill>
            <a:srgbClr val="08E8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 - ৩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015" y="339969"/>
            <a:ext cx="10527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মানচিত্রে বাংলাদেশের ভূমিকম্প প্রবণ অঞ্চলগুলো দেখি ।</a:t>
            </a:r>
            <a:endParaRPr lang="en-US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970584" y="939329"/>
            <a:ext cx="5063303" cy="4368400"/>
            <a:chOff x="4970584" y="939329"/>
            <a:chExt cx="5063303" cy="4368400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5752" y="939329"/>
              <a:ext cx="5028135" cy="411239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970584" y="4393329"/>
              <a:ext cx="3794014" cy="914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7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মানচিত্র</a:t>
              </a:r>
              <a:endPara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1" name="5-Point Star 20"/>
          <p:cNvSpPr/>
          <p:nvPr/>
        </p:nvSpPr>
        <p:spPr>
          <a:xfrm>
            <a:off x="7519819" y="2043545"/>
            <a:ext cx="900545" cy="568037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6417318" y="3015044"/>
            <a:ext cx="900545" cy="803564"/>
          </a:xfrm>
          <a:prstGeom prst="star5">
            <a:avLst/>
          </a:prstGeom>
          <a:solidFill>
            <a:srgbClr val="08E8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39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955" y="1303092"/>
            <a:ext cx="4709379" cy="432398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99" y="5957508"/>
            <a:ext cx="3547023" cy="709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293" y="2684585"/>
            <a:ext cx="66352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ভবন নির্মাণের ক্ষেত্রে সরকারি সতর্কতা অবলম্বন করলে বড় ধরনের বিপদ থেকে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 পাওয়া সম্ভব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5563" y="346364"/>
            <a:ext cx="484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দেখা যাচ্ছে ?</a:t>
            </a:r>
            <a:endParaRPr lang="en-US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5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97" y="3813313"/>
            <a:ext cx="4290647" cy="20749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466" y="1057230"/>
            <a:ext cx="4076910" cy="19006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04272" y="2007532"/>
            <a:ext cx="6447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বড় ধরণের ভূমিকম্প হলে এর দ্বিতীয় ঝুঁকি হিসাবে সুনামি ও বন্যা হয় 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7815" y="3093186"/>
            <a:ext cx="356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সুনামি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0554" y="6035890"/>
            <a:ext cx="2274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sz="40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2652" y="138546"/>
            <a:ext cx="5624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 ?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85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66253"/>
            <a:ext cx="6317673" cy="49162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2" y="5375564"/>
            <a:ext cx="1287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কি দেখতে পাচ্ছি ?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8945" y="1884218"/>
            <a:ext cx="43087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 মোকাবেলায় আমরা পূর্ব প্রস্তুতি হিসাবে প্রচার কাজ চালাতে পারি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8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334491"/>
              </p:ext>
            </p:extLst>
          </p:nvPr>
        </p:nvGraphicFramePr>
        <p:xfrm>
          <a:off x="2160955" y="1798188"/>
          <a:ext cx="6596185" cy="464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912735"/>
              </p:ext>
            </p:extLst>
          </p:nvPr>
        </p:nvGraphicFramePr>
        <p:xfrm>
          <a:off x="1785815" y="12157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364" y="138545"/>
            <a:ext cx="116101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 এমন একটি দূর্যোগ যার পুর্বাভাস আগে জানা যায় না , তাই জানমালের ক্ষয়ক্ষতি এড়াতে আমরা কিছু প্রস্তুতি নিতে পারি । তোমরা কি বলতে পারো সেগুলো কি কি 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6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625B8-BFD0-4EE5-9197-5B14D8E7B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42625B8-BFD0-4EE5-9197-5B14D8E7B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A2A32-1AA8-4864-A4BC-E8472DAC6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B1A2A32-1AA8-4864-A4BC-E8472DAC6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FB5DE-A9FC-410A-9D8E-7BE6D0C9E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EAFB5DE-A9FC-410A-9D8E-7BE6D0C9E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00EC7-5C99-429C-93F2-70B3E23AD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5A000EC7-5C99-429C-93F2-70B3E23AD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CF79B-4AB2-4BFD-BF50-67DEC873B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85CF79B-4AB2-4BFD-BF50-67DEC873B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99BE36-2180-40DC-818F-CB7433661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E399BE36-2180-40DC-818F-CB7433661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BDADC-477F-401B-BC39-17C3FC464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3B1BDADC-477F-401B-BC39-17C3FC464B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36" y="1163782"/>
            <a:ext cx="7051963" cy="54448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2509" y="2424545"/>
            <a:ext cx="4419600" cy="16486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  চিকিৎসার ব্যবস্থা বাড়িতেই রাখতে হবে 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236" y="169692"/>
            <a:ext cx="5167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পুর্বে করণীয়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6" y="2739736"/>
            <a:ext cx="4303567" cy="3203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8727" y="429491"/>
            <a:ext cx="7592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 চলাকালীন করণীয়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072" y="3671881"/>
            <a:ext cx="6525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আতংকিত হয়ে ছোটাছুটি করা যাবে না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91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794" y="903142"/>
            <a:ext cx="5159952" cy="4832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037" y="2812473"/>
            <a:ext cx="5389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পাকা দালানে থাকলে বিমের পাশে দাঁড়াতে হবে 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3564" y="609600"/>
            <a:ext cx="58050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8545" y="2272145"/>
            <a:ext cx="76061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মোসাঃ জান্নাতুন নাঈম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১৭৩ নং বড় মেহের সঃ প্রাঃ বিদ্যালয়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মস্তফাপুর , মাদারীপুর সদর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মাদারীপুর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1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785" y="1440874"/>
            <a:ext cx="6177396" cy="4433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5746" y="2216728"/>
            <a:ext cx="47798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কাঠের টেবিল বা শক্ত কোনো আসবাবপত্রের নিচে আশ্রয় নিতে হবে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4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39" y="2092037"/>
            <a:ext cx="5306724" cy="4352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873" y="2951019"/>
            <a:ext cx="5735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 থেমে গেলে ঘর থেকে বেরিয়ে খোলা জায়গায় আশ্রয় নিতে হবে 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1963" y="304799"/>
            <a:ext cx="5320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পর করণীয়</a:t>
            </a:r>
            <a:endParaRPr lang="en-US" sz="4800" dirty="0" smtClean="0">
              <a:solidFill>
                <a:srgbClr val="FF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7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854035" y="1068531"/>
            <a:ext cx="3463637" cy="1302327"/>
          </a:xfrm>
          <a:prstGeom prst="flowChartPunchedTap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5400" dirty="0" smtClean="0">
                <a:solidFill>
                  <a:srgbClr val="FF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rgbClr val="FF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073" y="4419600"/>
            <a:ext cx="119703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পাঁচ জন করে দলে ভাগ হয়ে ভূমিকম্পের আগে , ভূমিকম্পের সময় ও ভূমিকম্পের পরে কী করতে হয় সে বিষয়ে একটি পোস্টার  তৈরি কর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27" y="703116"/>
            <a:ext cx="3667646" cy="314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0947" y="355725"/>
            <a:ext cx="12621491" cy="4737916"/>
            <a:chOff x="290947" y="355725"/>
            <a:chExt cx="12621491" cy="4737916"/>
          </a:xfrm>
        </p:grpSpPr>
        <p:sp>
          <p:nvSpPr>
            <p:cNvPr id="2" name="TextBox 1"/>
            <p:cNvSpPr txBox="1"/>
            <p:nvPr/>
          </p:nvSpPr>
          <p:spPr>
            <a:xfrm>
              <a:off x="290947" y="4447310"/>
              <a:ext cx="12621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তোমরা বাঃ ও বিঃ পরিচয় বইয়ের ৫৪ ও ৫৫ নং পৃষ্ঠা খুলে মনোযোগ দিয়ে পড় ।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2313" y="711452"/>
              <a:ext cx="5456960" cy="320494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853" y="355725"/>
              <a:ext cx="3537673" cy="39163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2571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4029075" y="100014"/>
            <a:ext cx="3014663" cy="152876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5441" y="1796688"/>
            <a:ext cx="7115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বলো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9376" y="2370096"/>
            <a:ext cx="10438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নিচের কোনটি কম ঝুকিপূর্ণ  ভূমিকম্প প্রবণ এলাকা ?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1207" y="2967722"/>
            <a:ext cx="1491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ভোলা      </a:t>
            </a:r>
            <a:endPara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49202" y="2968893"/>
            <a:ext cx="5874184" cy="594387"/>
            <a:chOff x="3800963" y="2968893"/>
            <a:chExt cx="4350480" cy="594387"/>
          </a:xfrm>
        </p:grpSpPr>
        <p:sp>
          <p:nvSpPr>
            <p:cNvPr id="8" name="TextBox 7"/>
            <p:cNvSpPr txBox="1"/>
            <p:nvPr/>
          </p:nvSpPr>
          <p:spPr>
            <a:xfrm>
              <a:off x="3800963" y="2978505"/>
              <a:ext cx="19396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খ) খুলনা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0097" y="2968893"/>
              <a:ext cx="16902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গ) বগুড়া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82861" y="2978505"/>
              <a:ext cx="1468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ঘ) ময়মনসিং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82089" y="3614237"/>
            <a:ext cx="8810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ভুমিকম্প হলে দ্বিতীয় ঝুঁকি হিসাবে কি হওয়ার আশঙ্কা থাকে ?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4798" y="4267720"/>
            <a:ext cx="2852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সুনামি</a:t>
            </a:r>
            <a:endPara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391208" y="4245254"/>
            <a:ext cx="7884521" cy="593595"/>
            <a:chOff x="2391208" y="4245254"/>
            <a:chExt cx="5839356" cy="593595"/>
          </a:xfrm>
        </p:grpSpPr>
        <p:sp>
          <p:nvSpPr>
            <p:cNvPr id="13" name="TextBox 12"/>
            <p:cNvSpPr txBox="1"/>
            <p:nvPr/>
          </p:nvSpPr>
          <p:spPr>
            <a:xfrm>
              <a:off x="2391208" y="4254074"/>
              <a:ext cx="12130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ক) ঝড়   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88091" y="4245254"/>
              <a:ext cx="1983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গ) খরা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01357" y="4251226"/>
              <a:ext cx="16292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নদী ভাঙন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066490" y="4805805"/>
            <a:ext cx="8478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নিচার কোনটি অতি তাপমাত্রার ভূমিকম্প প্রবণ এলাকা ?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02290" y="5423427"/>
            <a:ext cx="2891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সিলেট</a:t>
            </a:r>
            <a:endPara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14356" y="5416711"/>
            <a:ext cx="8582244" cy="588740"/>
            <a:chOff x="2314356" y="5416711"/>
            <a:chExt cx="6356097" cy="588740"/>
          </a:xfrm>
        </p:grpSpPr>
        <p:sp>
          <p:nvSpPr>
            <p:cNvPr id="19" name="TextBox 18"/>
            <p:cNvSpPr txBox="1"/>
            <p:nvPr/>
          </p:nvSpPr>
          <p:spPr>
            <a:xfrm>
              <a:off x="2314356" y="5420676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ক) বরিশাল    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75646" y="5420676"/>
              <a:ext cx="12745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খ) খুলনা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75602" y="5416711"/>
              <a:ext cx="20948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ঘ) চট্রগ্রাম</a:t>
              </a:r>
              <a:endPara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90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03543" y="324066"/>
            <a:ext cx="3588327" cy="127461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2109" y="4375005"/>
            <a:ext cx="10224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২০১৫ সালে নেপালে সংঘটিত ভয়াবহ ভূমিকম্প সম্পর্কে কিছু তথ্য সংগ্রহ করে লিখে নিয়ে আসবে 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42108" y="2031853"/>
            <a:ext cx="10030691" cy="1954360"/>
            <a:chOff x="942108" y="2031853"/>
            <a:chExt cx="10030691" cy="195436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108" y="2143124"/>
              <a:ext cx="3458441" cy="184308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0913" y="2031853"/>
              <a:ext cx="3671886" cy="1954359"/>
            </a:xfrm>
            <a:prstGeom prst="rect">
              <a:avLst/>
            </a:prstGeom>
          </p:spPr>
        </p:pic>
        <p:sp>
          <p:nvSpPr>
            <p:cNvPr id="7" name="Right Arrow 6"/>
            <p:cNvSpPr/>
            <p:nvPr/>
          </p:nvSpPr>
          <p:spPr>
            <a:xfrm>
              <a:off x="4957763" y="2843213"/>
              <a:ext cx="1657350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443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96982"/>
            <a:ext cx="11748655" cy="6608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0072" y="246581"/>
            <a:ext cx="678872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0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5456" y="568037"/>
            <a:ext cx="4017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253345" y="495557"/>
            <a:ext cx="4599710" cy="8419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0618" y="2590800"/>
            <a:ext cx="63592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বিশ্বপরিচয়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 ও দূর্যোগ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তারিখ: ৬/০৩/২০২০ খ্রি.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89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2837" y="540327"/>
            <a:ext cx="4890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C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CC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43344" y="2826326"/>
            <a:ext cx="115962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১০.১.৪ আবহাওয়া ও জলবায়ু পরিবর্তনের ফলে সৃষ্ট দূর্যোগ সম্পর্কে বলতে পারবে।</a:t>
            </a: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১০.১.৫ ব্যাক্তি , পরিবার , সমাজ ও পরিবেশের উপর আবহাওয়া ও জলবায়ু পরিবর্তনের প্রভাব বর্ণণা করতে পারবে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2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528" y="193964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02" y="1256433"/>
            <a:ext cx="3912244" cy="27528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38" y="1256433"/>
            <a:ext cx="3610034" cy="2752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864" y="1256433"/>
            <a:ext cx="3642541" cy="27528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6437" y="4489939"/>
            <a:ext cx="1005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বলতো ছবিতে  কি দেখা যাচ্ছে 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2124" y="5293751"/>
            <a:ext cx="680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ছবিতে দেখতে পাচ্ছি ভবন বাড়ি ,রাস্তা ভেঙে গেছে 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579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" y="1407534"/>
            <a:ext cx="4463869" cy="2970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65" y="1338261"/>
            <a:ext cx="4108307" cy="3067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5583382" y="2660073"/>
            <a:ext cx="1773382" cy="817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718" y="246820"/>
            <a:ext cx="7190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এগুলো কেন এমন হয়েছে ?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1046" y="5311400"/>
            <a:ext cx="8395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দূর্যোগ  ভূমিকম্পের ফলে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6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26676" y="1992922"/>
            <a:ext cx="5849816" cy="2766647"/>
            <a:chOff x="2426676" y="1992922"/>
            <a:chExt cx="5849816" cy="2766647"/>
          </a:xfrm>
        </p:grpSpPr>
        <p:sp>
          <p:nvSpPr>
            <p:cNvPr id="4" name="Oval 3"/>
            <p:cNvSpPr/>
            <p:nvPr/>
          </p:nvSpPr>
          <p:spPr>
            <a:xfrm>
              <a:off x="2426676" y="1992922"/>
              <a:ext cx="5849816" cy="276664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41784" y="2482679"/>
              <a:ext cx="460716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11500" b="1" i="1" dirty="0" smtClean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ভূমিকম্প</a:t>
              </a:r>
              <a:endParaRPr lang="en-US" sz="11500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827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4568" y="445477"/>
            <a:ext cx="6863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 কি বলতে পারো ভূমিকম্প কী ?</a:t>
            </a:r>
            <a:endParaRPr lang="en-US" sz="40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5" y="2223625"/>
            <a:ext cx="2828925" cy="1619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221" y="2347450"/>
            <a:ext cx="3057525" cy="1495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212" y="2385550"/>
            <a:ext cx="3143250" cy="1457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5322" y="1475730"/>
            <a:ext cx="7573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কিছু ছবি দেখে এ সম্পর্কে বোঝার চেষ্টা করি ।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969" y="4407877"/>
            <a:ext cx="11687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কঠিন ভূত্বকের কোনো কোনো অংশ প্রাকৃতিক কোন কারনে কখনো কখনো অল্প সময়ের জন্য হঠাৎ কেঁপে ওঠে । ভূত্বকের এরুপ আকস্কিক কম্পনকে ভূমিকম্প বলে 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3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984" y="105963"/>
            <a:ext cx="1036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C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কি বলতে পারো ভূমিকম্পের ফলে পরিবেশে কি কি পরিবর্তন হয় ?</a:t>
            </a:r>
            <a:endParaRPr lang="en-US" sz="3200" dirty="0" smtClean="0">
              <a:solidFill>
                <a:srgbClr val="CC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90308" y="1136713"/>
            <a:ext cx="11621582" cy="5123298"/>
            <a:chOff x="390308" y="972702"/>
            <a:chExt cx="11621582" cy="512329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08" y="972703"/>
              <a:ext cx="4195547" cy="2108636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5506747" y="972702"/>
              <a:ext cx="6505143" cy="2108637"/>
              <a:chOff x="3074843" y="1643060"/>
              <a:chExt cx="5369070" cy="1743076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4843" y="1643061"/>
                <a:ext cx="2619375" cy="1743075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4538" y="1643060"/>
                <a:ext cx="2619375" cy="1743075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581"/>
            <a:stretch/>
          </p:blipFill>
          <p:spPr>
            <a:xfrm>
              <a:off x="390308" y="3952440"/>
              <a:ext cx="4043147" cy="214356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6747" y="3952440"/>
              <a:ext cx="4696190" cy="214356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748145" y="3193723"/>
            <a:ext cx="407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 ঘর ভে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0419" y="3224501"/>
            <a:ext cx="5521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8145" y="6260011"/>
            <a:ext cx="5116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27799" y="6332613"/>
            <a:ext cx="650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ফাটল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13951" y="536851"/>
            <a:ext cx="4966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কিছু ছবি দেখি ।</a:t>
            </a:r>
            <a:endParaRPr lang="en-US" sz="2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4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545</Words>
  <Application>Microsoft Office PowerPoint</Application>
  <PresentationFormat>Widescreen</PresentationFormat>
  <Paragraphs>90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Nisit</cp:lastModifiedBy>
  <cp:revision>180</cp:revision>
  <dcterms:created xsi:type="dcterms:W3CDTF">2020-03-02T06:56:50Z</dcterms:created>
  <dcterms:modified xsi:type="dcterms:W3CDTF">2020-03-06T09:50:22Z</dcterms:modified>
</cp:coreProperties>
</file>