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5" r:id="rId2"/>
    <p:sldId id="278" r:id="rId3"/>
    <p:sldId id="286" r:id="rId4"/>
    <p:sldId id="284" r:id="rId5"/>
    <p:sldId id="285" r:id="rId6"/>
    <p:sldId id="257" r:id="rId7"/>
    <p:sldId id="258" r:id="rId8"/>
    <p:sldId id="275" r:id="rId9"/>
    <p:sldId id="288" r:id="rId10"/>
    <p:sldId id="287" r:id="rId11"/>
    <p:sldId id="289" r:id="rId12"/>
    <p:sldId id="283" r:id="rId13"/>
    <p:sldId id="270" r:id="rId14"/>
    <p:sldId id="290" r:id="rId15"/>
    <p:sldId id="293" r:id="rId16"/>
    <p:sldId id="294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5A789"/>
    <a:srgbClr val="6AA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1" autoAdjust="0"/>
    <p:restoredTop sz="94660"/>
  </p:normalViewPr>
  <p:slideViewPr>
    <p:cSldViewPr>
      <p:cViewPr varScale="1">
        <p:scale>
          <a:sx n="73" d="100"/>
          <a:sy n="73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AC168-9044-41EE-AD9C-EE3356AFDFA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FC96-B98F-40DC-8790-6B03442F9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B3A1-BA40-41CE-B6C4-F30BB4F64EC0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8D9-0C14-41E0-839B-03C059B4EDF5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E7DD-18BD-4A2B-9F8E-CDD0F8465718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7409-67CD-4474-A9EC-DD7E336B5404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4BD5-D6F8-4BFA-9F8A-BB3E457267D8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A7CC-941D-402D-8C49-83EF05167A0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D935-85DD-4201-B744-0254E2FD1CB3}" type="datetime1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7F5-762B-4E8E-A863-8BB0E0C18102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210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304800"/>
            <a:ext cx="8534400" cy="6324600"/>
          </a:xfrm>
          <a:prstGeom prst="frame">
            <a:avLst>
              <a:gd name="adj1" fmla="val 364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21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61C4-525A-4EC4-AA4C-48C3594E72E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F6B4-A77F-4BC7-9637-8C495DA5ADF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8204-E134-452B-A387-FB4C67702988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5943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905000"/>
          </a:xfrm>
        </p:spPr>
        <p:txBody>
          <a:bodyPr>
            <a:normAutofit/>
          </a:bodyPr>
          <a:lstStyle/>
          <a:p>
            <a:r>
              <a:rPr lang="bn-BD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24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A93A-1C1E-4AEE-8109-05196EA8D256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7050" y="457200"/>
            <a:ext cx="8007350" cy="5029200"/>
            <a:chOff x="838200" y="838200"/>
            <a:chExt cx="7391400" cy="5029200"/>
          </a:xfrm>
        </p:grpSpPr>
        <p:sp>
          <p:nvSpPr>
            <p:cNvPr id="2" name="Rectangle 1"/>
            <p:cNvSpPr/>
            <p:nvPr/>
          </p:nvSpPr>
          <p:spPr>
            <a:xfrm>
              <a:off x="838200" y="3276600"/>
              <a:ext cx="7391400" cy="25908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00" y="838200"/>
              <a:ext cx="7391400" cy="2438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241800" y="609600"/>
            <a:ext cx="82550" cy="4191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5550" y="9906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000" y="51054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41800" y="2895600"/>
            <a:ext cx="28067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08250" y="2895600"/>
            <a:ext cx="1816100" cy="1143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4000" y="464820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N'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6670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7850" y="43434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0850" y="3429002"/>
            <a:ext cx="10731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bn-BD" sz="4000" b="1" baseline="30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 </a:t>
            </a:r>
            <a:endParaRPr lang="en-US" sz="4000" b="1" baseline="30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3950" y="9906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15641" y="3581400"/>
            <a:ext cx="1066801" cy="525193"/>
          </a:xfrm>
          <a:custGeom>
            <a:avLst/>
            <a:gdLst>
              <a:gd name="connsiteX0" fmla="*/ 0 w 984739"/>
              <a:gd name="connsiteY0" fmla="*/ 0 h 525193"/>
              <a:gd name="connsiteX1" fmla="*/ 267287 w 984739"/>
              <a:gd name="connsiteY1" fmla="*/ 478301 h 525193"/>
              <a:gd name="connsiteX2" fmla="*/ 984739 w 984739"/>
              <a:gd name="connsiteY2" fmla="*/ 281353 h 525193"/>
              <a:gd name="connsiteX3" fmla="*/ 984739 w 984739"/>
              <a:gd name="connsiteY3" fmla="*/ 281353 h 5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739" h="525193">
                <a:moveTo>
                  <a:pt x="0" y="0"/>
                </a:moveTo>
                <a:cubicBezTo>
                  <a:pt x="51582" y="215704"/>
                  <a:pt x="103164" y="431409"/>
                  <a:pt x="267287" y="478301"/>
                </a:cubicBezTo>
                <a:cubicBezTo>
                  <a:pt x="431410" y="525193"/>
                  <a:pt x="984739" y="281353"/>
                  <a:pt x="984739" y="281353"/>
                </a:cubicBezTo>
                <a:lnTo>
                  <a:pt x="984739" y="28135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279900" y="1752600"/>
            <a:ext cx="1511300" cy="1248833"/>
          </a:xfrm>
          <a:custGeom>
            <a:avLst/>
            <a:gdLst>
              <a:gd name="connsiteX0" fmla="*/ 0 w 1475317"/>
              <a:gd name="connsiteY0" fmla="*/ 359833 h 1320800"/>
              <a:gd name="connsiteX1" fmla="*/ 1016000 w 1475317"/>
              <a:gd name="connsiteY1" fmla="*/ 131233 h 1320800"/>
              <a:gd name="connsiteX2" fmla="*/ 1409700 w 1475317"/>
              <a:gd name="connsiteY2" fmla="*/ 1147233 h 1320800"/>
              <a:gd name="connsiteX3" fmla="*/ 1409700 w 1475317"/>
              <a:gd name="connsiteY3" fmla="*/ 117263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17" h="1320800">
                <a:moveTo>
                  <a:pt x="0" y="359833"/>
                </a:moveTo>
                <a:cubicBezTo>
                  <a:pt x="390525" y="179916"/>
                  <a:pt x="781050" y="0"/>
                  <a:pt x="1016000" y="131233"/>
                </a:cubicBezTo>
                <a:cubicBezTo>
                  <a:pt x="1250950" y="262466"/>
                  <a:pt x="1344083" y="973666"/>
                  <a:pt x="1409700" y="1147233"/>
                </a:cubicBezTo>
                <a:cubicBezTo>
                  <a:pt x="1475317" y="1320800"/>
                  <a:pt x="1392767" y="1191683"/>
                  <a:pt x="1409700" y="117263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29200" y="1447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r>
              <a:rPr lang="bn-BD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3600" b="1" baseline="30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4196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bn-BD" sz="3600" b="1" baseline="-25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3600" b="1" baseline="-25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66264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5715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আপতিত আলোক রশ্মি পুর্বের চেয়ে বড় কোনে আপতিত হলে প্রতিসরিত রশ্মি একসময়  বিভেদ তল ঘেষে চলে যায়। এ সময় প্রতিসরন কোণের মান ৯০</a:t>
            </a:r>
            <a:r>
              <a:rPr lang="bn-IN" sz="2800" baseline="300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 ।    </a:t>
            </a:r>
            <a:r>
              <a:rPr lang="bn-BD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5638800"/>
            <a:ext cx="8610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 কোণ ৯০</a:t>
            </a:r>
            <a:r>
              <a:rPr lang="bn-IN" sz="2800" baseline="300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হয় যে আপতন কোনের জন্য তাকে ক্রান্তিকোণ বা সংকোট কোণ বলে।    </a:t>
            </a:r>
            <a:r>
              <a:rPr lang="bn-BD" sz="28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" grpId="0"/>
      <p:bldP spid="31" grpId="0"/>
      <p:bldP spid="34" grpId="0"/>
      <p:bldP spid="35" grpId="0"/>
      <p:bldP spid="46" grpId="0"/>
      <p:bldP spid="47" grpId="0" animBg="1"/>
      <p:bldP spid="24" grpId="0" animBg="1"/>
      <p:bldP spid="25" grpId="0"/>
      <p:bldP spid="26" grpId="0"/>
      <p:bldP spid="22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62200" y="685800"/>
            <a:ext cx="3733800" cy="990600"/>
          </a:xfrm>
          <a:prstGeom prst="round2Diag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0" y="3810000"/>
            <a:ext cx="7432619" cy="9906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ক্রান্তিকোণ </a:t>
            </a:r>
            <a:r>
              <a:rPr lang="en-US" sz="44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6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1" y="838200"/>
            <a:ext cx="19672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1882239" cy="153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7050" y="838200"/>
            <a:ext cx="8007350" cy="5029200"/>
            <a:chOff x="838200" y="838200"/>
            <a:chExt cx="7391400" cy="5029200"/>
          </a:xfrm>
        </p:grpSpPr>
        <p:sp>
          <p:nvSpPr>
            <p:cNvPr id="2" name="Rectangle 1"/>
            <p:cNvSpPr/>
            <p:nvPr/>
          </p:nvSpPr>
          <p:spPr>
            <a:xfrm>
              <a:off x="838200" y="3276600"/>
              <a:ext cx="7391400" cy="25908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00" y="838200"/>
              <a:ext cx="7391400" cy="2438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241800" y="1295400"/>
            <a:ext cx="82550" cy="4191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5550" y="9906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000" y="51054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68650" y="3276600"/>
            <a:ext cx="1073150" cy="1676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41800" y="2209800"/>
            <a:ext cx="2393950" cy="1066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41800" y="3276600"/>
            <a:ext cx="28067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08250" y="3276600"/>
            <a:ext cx="1816100" cy="1143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3950" y="51816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N'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6670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5900" y="49530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8300" y="19812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bn-BD" sz="4000" b="1" baseline="30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endParaRPr lang="en-US" sz="4000" b="1" baseline="30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7850" y="43434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0850" y="3429002"/>
            <a:ext cx="10731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bn-BD" sz="4000" b="1" baseline="30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 </a:t>
            </a:r>
            <a:endParaRPr lang="en-US" sz="4000" b="1" baseline="30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133600" y="3276600"/>
            <a:ext cx="2146300" cy="685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24350" y="3276600"/>
            <a:ext cx="2311400" cy="1219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35100" y="3733801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5750" y="4267202"/>
            <a:ext cx="12382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bn-BD" sz="3600" b="1" baseline="30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endParaRPr lang="en-US" sz="3600" b="1" baseline="30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3950" y="9906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15641" y="3995227"/>
            <a:ext cx="1066801" cy="525193"/>
          </a:xfrm>
          <a:custGeom>
            <a:avLst/>
            <a:gdLst>
              <a:gd name="connsiteX0" fmla="*/ 0 w 984739"/>
              <a:gd name="connsiteY0" fmla="*/ 0 h 525193"/>
              <a:gd name="connsiteX1" fmla="*/ 267287 w 984739"/>
              <a:gd name="connsiteY1" fmla="*/ 478301 h 525193"/>
              <a:gd name="connsiteX2" fmla="*/ 984739 w 984739"/>
              <a:gd name="connsiteY2" fmla="*/ 281353 h 525193"/>
              <a:gd name="connsiteX3" fmla="*/ 984739 w 984739"/>
              <a:gd name="connsiteY3" fmla="*/ 281353 h 5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739" h="525193">
                <a:moveTo>
                  <a:pt x="0" y="0"/>
                </a:moveTo>
                <a:cubicBezTo>
                  <a:pt x="51582" y="215704"/>
                  <a:pt x="103164" y="431409"/>
                  <a:pt x="267287" y="478301"/>
                </a:cubicBezTo>
                <a:cubicBezTo>
                  <a:pt x="431410" y="525193"/>
                  <a:pt x="984739" y="281353"/>
                  <a:pt x="984739" y="281353"/>
                </a:cubicBezTo>
                <a:lnTo>
                  <a:pt x="984739" y="28135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279900" y="2103968"/>
            <a:ext cx="1511300" cy="1248833"/>
          </a:xfrm>
          <a:custGeom>
            <a:avLst/>
            <a:gdLst>
              <a:gd name="connsiteX0" fmla="*/ 0 w 1475317"/>
              <a:gd name="connsiteY0" fmla="*/ 359833 h 1320800"/>
              <a:gd name="connsiteX1" fmla="*/ 1016000 w 1475317"/>
              <a:gd name="connsiteY1" fmla="*/ 131233 h 1320800"/>
              <a:gd name="connsiteX2" fmla="*/ 1409700 w 1475317"/>
              <a:gd name="connsiteY2" fmla="*/ 1147233 h 1320800"/>
              <a:gd name="connsiteX3" fmla="*/ 1409700 w 1475317"/>
              <a:gd name="connsiteY3" fmla="*/ 117263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17" h="1320800">
                <a:moveTo>
                  <a:pt x="0" y="359833"/>
                </a:moveTo>
                <a:cubicBezTo>
                  <a:pt x="390525" y="179916"/>
                  <a:pt x="781050" y="0"/>
                  <a:pt x="1016000" y="131233"/>
                </a:cubicBezTo>
                <a:cubicBezTo>
                  <a:pt x="1250950" y="262466"/>
                  <a:pt x="1344083" y="973666"/>
                  <a:pt x="1409700" y="1147233"/>
                </a:cubicBezTo>
                <a:cubicBezTo>
                  <a:pt x="1475317" y="1320800"/>
                  <a:pt x="1392767" y="1191683"/>
                  <a:pt x="1409700" y="117263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29200" y="1447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r>
              <a:rPr lang="bn-BD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3600" b="1" baseline="30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4196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bn-BD" sz="3600" b="1" baseline="-25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3600" b="1" baseline="-25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43946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-381000" y="5867400"/>
            <a:ext cx="8915400" cy="762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0" grpId="0"/>
      <p:bldP spid="31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 animBg="1"/>
      <p:bldP spid="24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9067800" cy="6616922"/>
          </a:xfrm>
          <a:prstGeom prst="rect">
            <a:avLst/>
          </a:prstGeom>
          <a:ln>
            <a:noFill/>
          </a:ln>
        </p:spPr>
      </p:pic>
      <p:sp>
        <p:nvSpPr>
          <p:cNvPr id="9" name="Horizontal Scroll 8"/>
          <p:cNvSpPr/>
          <p:nvPr/>
        </p:nvSpPr>
        <p:spPr>
          <a:xfrm>
            <a:off x="304800" y="2234245"/>
            <a:ext cx="6258934" cy="1155867"/>
          </a:xfrm>
          <a:prstGeom prst="horizontalScroll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অংকন করে পূর্ণ অভ্যন্তরীণ প্রতিফলন </a:t>
            </a:r>
            <a:endParaRPr lang="bn-IN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কর। 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838200"/>
            <a:ext cx="4292758" cy="914400"/>
          </a:xfrm>
          <a:prstGeom prst="rect">
            <a:avLst/>
          </a:prstGeom>
          <a:solidFill>
            <a:srgbClr val="65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6127044" y="590779"/>
            <a:ext cx="3048000" cy="9144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১০ 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3657600"/>
            <a:ext cx="89154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750" y="990599"/>
            <a:ext cx="9076704" cy="2667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125200" y="14478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4418009"/>
            <a:ext cx="9108454" cy="243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78700" y="1371600"/>
            <a:ext cx="1651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7378700" y="4038600"/>
            <a:ext cx="1651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-50800" y="2895601"/>
            <a:ext cx="817245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750" y="3276601"/>
            <a:ext cx="817245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750" y="2590801"/>
            <a:ext cx="817245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50800" y="2209801"/>
            <a:ext cx="817245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750" y="1828801"/>
            <a:ext cx="817245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4300" y="1752600"/>
            <a:ext cx="18161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39800" y="1905000"/>
            <a:ext cx="7099300" cy="358140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7378700" y="1828800"/>
            <a:ext cx="6604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6388100" y="2209800"/>
            <a:ext cx="9906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5397500" y="2590800"/>
            <a:ext cx="9906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3994150" y="2895601"/>
            <a:ext cx="1403350" cy="3810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755900" y="2895600"/>
            <a:ext cx="123825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057400" y="2514600"/>
            <a:ext cx="78105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447800" y="2209800"/>
            <a:ext cx="73025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1022350" y="1905000"/>
            <a:ext cx="41275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33400" y="228600"/>
            <a:ext cx="7772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প্রতিফলনের বাস্তব উদারহণ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685800" y="173422"/>
            <a:ext cx="8001000" cy="1295400"/>
          </a:xfrm>
          <a:prstGeom prst="cloudCallou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জীবনে পূর্ণ অভ্যন্তরীন প্রতিফলন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981200"/>
            <a:ext cx="2362200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05200" y="1955800"/>
            <a:ext cx="2362200" cy="182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2006600"/>
            <a:ext cx="2362200" cy="1828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5378" y="4275033"/>
            <a:ext cx="2362200" cy="1828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31356" y="4268756"/>
            <a:ext cx="2362200" cy="18288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223000" y="685800"/>
            <a:ext cx="27686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৬ মিনিট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371600" y="419100"/>
            <a:ext cx="4800600" cy="1143000"/>
          </a:xfrm>
          <a:prstGeom prst="cloudCallou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066800" y="4648200"/>
            <a:ext cx="5742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মরীচিকা সৃষ্টি হয় কেন?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 ব্যাখ্যা কর।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2189553" cy="221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3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819400"/>
            <a:ext cx="8686800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সংকট কোণ বা ক্রান্তিকোণ কাকে বলে?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8686800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প্রতিফলনের শর্ত দুইটি লিখ।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495800"/>
            <a:ext cx="86868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ক্রান্তিকোণের থেকে বড় কোণে আপতিত আলোক রশ্মির ক্ষেত্রে কী ঘটবে? ব্যাখ্যা কর।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486400"/>
            <a:ext cx="8686800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পূর্ণ অভ্যন্তরীণ প্রতিফলনের বাস্তব উদারহণ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38200" y="685800"/>
            <a:ext cx="3733800" cy="1143000"/>
          </a:xfrm>
          <a:prstGeom prst="cloudCallou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28" y="295701"/>
            <a:ext cx="3695772" cy="23622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304800"/>
            <a:ext cx="3733800" cy="1143000"/>
          </a:xfrm>
          <a:prstGeom prst="cloudCallou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124200" cy="285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266700" y="4965452"/>
            <a:ext cx="8610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</a:rPr>
              <a:t>মরুভুমিতে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bn-IN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পিচ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ঢালা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রাস্তায়</a:t>
            </a:r>
            <a:r>
              <a:rPr lang="bn-IN" sz="2400" b="1" dirty="0">
                <a:solidFill>
                  <a:schemeClr val="tx1"/>
                </a:solidFill>
              </a:rPr>
              <a:t> উক্ত ঘটনা সৃষ্টির কারন কী ? চিত্র সহ ব্যাখ্যা কর।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470725" cy="270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6638875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57250" y="304800"/>
            <a:ext cx="718185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772400" cy="4572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6404" y="66264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405624"/>
            <a:ext cx="8229600" cy="260971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খালিশা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বেলপুকুর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>
              <a:buNone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সৈয়দপুর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400300" y="62470"/>
            <a:ext cx="4127500" cy="13909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81000" y="5029200"/>
            <a:ext cx="3220919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বিষয়ঃ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447800"/>
            <a:ext cx="26670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67200" y="4267200"/>
            <a:ext cx="2397831" cy="2141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3429000"/>
            <a:ext cx="8750300" cy="342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/>
          <p:cNvSpPr/>
          <p:nvPr/>
        </p:nvSpPr>
        <p:spPr>
          <a:xfrm>
            <a:off x="196850" y="152400"/>
            <a:ext cx="8750300" cy="32766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276475" y="3502025"/>
            <a:ext cx="4343400" cy="825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7050" y="2438402"/>
            <a:ext cx="2889250" cy="90855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মাধ্যম </a:t>
            </a:r>
            <a:endParaRPr lang="en-US" sz="5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5350" y="3886202"/>
            <a:ext cx="2889250" cy="90855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মাধ্যম </a:t>
            </a:r>
            <a:endParaRPr lang="en-US" sz="5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125200" y="14478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883400" y="1447800"/>
            <a:ext cx="1733550" cy="1143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406900" y="1981200"/>
            <a:ext cx="3219450" cy="1447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270000" y="4876800"/>
            <a:ext cx="1898650" cy="990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04900" y="4191000"/>
            <a:ext cx="1898650" cy="990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2584450" y="3435350"/>
            <a:ext cx="1828800" cy="1816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406900" y="1676400"/>
            <a:ext cx="2146300" cy="175260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2508250" y="3429000"/>
            <a:ext cx="1898650" cy="1143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5196" y="6629400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8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1125200" y="14478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143000" y="838200"/>
            <a:ext cx="7092950" cy="4419600"/>
            <a:chOff x="1600200" y="1676400"/>
            <a:chExt cx="7092950" cy="4419600"/>
          </a:xfrm>
        </p:grpSpPr>
        <p:grpSp>
          <p:nvGrpSpPr>
            <p:cNvPr id="2" name="Group 35"/>
            <p:cNvGrpSpPr/>
            <p:nvPr/>
          </p:nvGrpSpPr>
          <p:grpSpPr>
            <a:xfrm>
              <a:off x="1600200" y="1676400"/>
              <a:ext cx="7092950" cy="4419600"/>
              <a:chOff x="1600200" y="1676400"/>
              <a:chExt cx="7092950" cy="441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3886200"/>
                <a:ext cx="7086600" cy="220980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10"/>
              <p:cNvGrpSpPr/>
              <p:nvPr/>
            </p:nvGrpSpPr>
            <p:grpSpPr>
              <a:xfrm>
                <a:off x="1600200" y="1676400"/>
                <a:ext cx="7092950" cy="4380131"/>
                <a:chOff x="1600200" y="1676400"/>
                <a:chExt cx="7092950" cy="438013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00200" y="1676400"/>
                  <a:ext cx="7086600" cy="2209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629400" y="54102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পানি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18288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বায়ু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cxnSp>
          <p:nvCxnSpPr>
            <p:cNvPr id="16" name="Straight Connector 15"/>
            <p:cNvCxnSpPr/>
            <p:nvPr/>
          </p:nvCxnSpPr>
          <p:spPr>
            <a:xfrm>
              <a:off x="4876800" y="2362200"/>
              <a:ext cx="76200" cy="3352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76800" y="5486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N'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1000" y="32766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2057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200400" y="3886200"/>
              <a:ext cx="1682750" cy="11430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53000" y="2819400"/>
              <a:ext cx="1676400" cy="99060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876800" y="3886200"/>
              <a:ext cx="2514600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4038601" y="4419600"/>
              <a:ext cx="914400" cy="525193"/>
            </a:xfrm>
            <a:custGeom>
              <a:avLst/>
              <a:gdLst>
                <a:gd name="connsiteX0" fmla="*/ 0 w 984739"/>
                <a:gd name="connsiteY0" fmla="*/ 0 h 525193"/>
                <a:gd name="connsiteX1" fmla="*/ 267287 w 984739"/>
                <a:gd name="connsiteY1" fmla="*/ 478301 h 525193"/>
                <a:gd name="connsiteX2" fmla="*/ 984739 w 984739"/>
                <a:gd name="connsiteY2" fmla="*/ 281353 h 525193"/>
                <a:gd name="connsiteX3" fmla="*/ 984739 w 984739"/>
                <a:gd name="connsiteY3" fmla="*/ 281353 h 52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739" h="525193">
                  <a:moveTo>
                    <a:pt x="0" y="0"/>
                  </a:moveTo>
                  <a:cubicBezTo>
                    <a:pt x="51582" y="215704"/>
                    <a:pt x="103164" y="431409"/>
                    <a:pt x="267287" y="478301"/>
                  </a:cubicBezTo>
                  <a:cubicBezTo>
                    <a:pt x="431410" y="525193"/>
                    <a:pt x="984739" y="281353"/>
                    <a:pt x="984739" y="281353"/>
                  </a:cubicBezTo>
                  <a:lnTo>
                    <a:pt x="984739" y="281353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76800" y="2819401"/>
              <a:ext cx="1447800" cy="1066800"/>
            </a:xfrm>
            <a:custGeom>
              <a:avLst/>
              <a:gdLst>
                <a:gd name="connsiteX0" fmla="*/ 0 w 1475317"/>
                <a:gd name="connsiteY0" fmla="*/ 359833 h 1320800"/>
                <a:gd name="connsiteX1" fmla="*/ 1016000 w 1475317"/>
                <a:gd name="connsiteY1" fmla="*/ 131233 h 1320800"/>
                <a:gd name="connsiteX2" fmla="*/ 1409700 w 1475317"/>
                <a:gd name="connsiteY2" fmla="*/ 1147233 h 1320800"/>
                <a:gd name="connsiteX3" fmla="*/ 1409700 w 1475317"/>
                <a:gd name="connsiteY3" fmla="*/ 1172633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17" h="1320800">
                  <a:moveTo>
                    <a:pt x="0" y="359833"/>
                  </a:moveTo>
                  <a:cubicBezTo>
                    <a:pt x="390525" y="179916"/>
                    <a:pt x="781050" y="0"/>
                    <a:pt x="1016000" y="131233"/>
                  </a:cubicBezTo>
                  <a:cubicBezTo>
                    <a:pt x="1250950" y="262466"/>
                    <a:pt x="1344083" y="973666"/>
                    <a:pt x="1409700" y="1147233"/>
                  </a:cubicBezTo>
                  <a:cubicBezTo>
                    <a:pt x="1475317" y="1320800"/>
                    <a:pt x="1392767" y="1191683"/>
                    <a:pt x="1409700" y="1172633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7600" y="4648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θ</a:t>
              </a:r>
              <a:r>
                <a:rPr lang="bn-BD" sz="3600" b="1" baseline="-25000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baseline="-25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0" y="2133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90</a:t>
              </a:r>
              <a:r>
                <a:rPr lang="bn-BD" sz="3600" b="1" baseline="30000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905000" y="5486400"/>
            <a:ext cx="6096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সংকট কোণ বা ক্রান্তিকোণ 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bn-BD" sz="4000" b="1" baseline="-25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0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1125200" y="14478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>
          <a:xfrm>
            <a:off x="1143000" y="685800"/>
            <a:ext cx="7092950" cy="4419600"/>
            <a:chOff x="1600200" y="1676400"/>
            <a:chExt cx="7092950" cy="4419600"/>
          </a:xfrm>
        </p:grpSpPr>
        <p:sp>
          <p:nvSpPr>
            <p:cNvPr id="7" name="Rectangle 6"/>
            <p:cNvSpPr/>
            <p:nvPr/>
          </p:nvSpPr>
          <p:spPr>
            <a:xfrm>
              <a:off x="1600200" y="3886200"/>
              <a:ext cx="7086600" cy="22098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1600200" y="1676400"/>
              <a:ext cx="7092950" cy="4380131"/>
              <a:chOff x="1600200" y="1676400"/>
              <a:chExt cx="7092950" cy="438013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00200" y="1676400"/>
                <a:ext cx="7086600" cy="2209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29400" y="5410200"/>
                <a:ext cx="2063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পানি মাধ্যম </a:t>
                </a:r>
                <a:endPara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53200" y="1828800"/>
                <a:ext cx="2063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বায়ু মাধ্যম </a:t>
                </a:r>
                <a:endPara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4419600" y="1371600"/>
            <a:ext cx="76200" cy="3352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4495801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N'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2286001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1066801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2895600"/>
            <a:ext cx="1835150" cy="8382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800" y="2057400"/>
            <a:ext cx="1828800" cy="7620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19600" y="2895600"/>
            <a:ext cx="1905000" cy="8382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76800" y="11430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r>
              <a:rPr lang="bn-BD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3600" b="1" baseline="30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52600" y="5486400"/>
            <a:ext cx="6324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8746" y="6624934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22173" b="16474"/>
          <a:stretch/>
        </p:blipFill>
        <p:spPr>
          <a:xfrm>
            <a:off x="1066800" y="1066800"/>
            <a:ext cx="6374674" cy="4768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-36689"/>
            <a:ext cx="5026378" cy="118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r>
              <a:rPr lang="bn-BD" sz="7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5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203659"/>
            <a:ext cx="6248400" cy="1828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পূর্ণ অভ্যন্তরীণ প্রতিফলন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450" y="-120292"/>
            <a:ext cx="4787900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517" y="2904598"/>
            <a:ext cx="86677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ক্রান্তিকোণ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628" y="3665187"/>
            <a:ext cx="86677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পূর্ণ অভ্যন্তরীণ প্রতিফলন ব্যাখ্যা করতে পারবে।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563533"/>
            <a:ext cx="868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পূর্ণ অভ্যন্তরীণ প্রতিফলনের বাস্তব উদারহণ বর্ণনা করতে পারবে।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917" y="1828800"/>
            <a:ext cx="86677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 শিক্ষার্থীরা-----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1146" y="6610369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981200" y="838200"/>
            <a:ext cx="5257800" cy="1066800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ক্লীপটি দেখ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400355"/>
              </p:ext>
            </p:extLst>
          </p:nvPr>
        </p:nvGraphicFramePr>
        <p:xfrm>
          <a:off x="3187700" y="2814638"/>
          <a:ext cx="28448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1420560" imgH="491040" progId="Package">
                  <p:embed/>
                </p:oleObj>
              </mc:Choice>
              <mc:Fallback>
                <p:oleObj name="Packager Shell Object" showAsIcon="1" r:id="rId3" imgW="142056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814638"/>
                        <a:ext cx="2844800" cy="1044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533400"/>
            <a:ext cx="8007350" cy="5029200"/>
            <a:chOff x="838200" y="838200"/>
            <a:chExt cx="7391400" cy="5029200"/>
          </a:xfrm>
        </p:grpSpPr>
        <p:sp>
          <p:nvSpPr>
            <p:cNvPr id="2" name="Rectangle 1"/>
            <p:cNvSpPr/>
            <p:nvPr/>
          </p:nvSpPr>
          <p:spPr>
            <a:xfrm>
              <a:off x="838200" y="3276600"/>
              <a:ext cx="7391400" cy="25908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00" y="838200"/>
              <a:ext cx="7391400" cy="2438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267200" y="1295400"/>
            <a:ext cx="82550" cy="4191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5550" y="9906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000" y="5105402"/>
            <a:ext cx="2063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মাধ্যম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72135" y="3285089"/>
            <a:ext cx="903003" cy="190106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3950" y="51816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N'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6670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8917" y="4861444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6330" y="1406101"/>
            <a:ext cx="10731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bn-BD" sz="4000" b="1" baseline="30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 </a:t>
            </a:r>
            <a:endParaRPr lang="en-US" sz="4000" b="1" baseline="30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3950" y="99060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94016" y="2164441"/>
            <a:ext cx="1359184" cy="6386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19759" y="3300141"/>
            <a:ext cx="883580" cy="18386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259406" y="1636933"/>
            <a:ext cx="3360595" cy="16582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3962400" y="3922931"/>
            <a:ext cx="426380" cy="191477"/>
          </a:xfrm>
          <a:custGeom>
            <a:avLst/>
            <a:gdLst>
              <a:gd name="connsiteX0" fmla="*/ 0 w 984739"/>
              <a:gd name="connsiteY0" fmla="*/ 0 h 525193"/>
              <a:gd name="connsiteX1" fmla="*/ 267287 w 984739"/>
              <a:gd name="connsiteY1" fmla="*/ 478301 h 525193"/>
              <a:gd name="connsiteX2" fmla="*/ 984739 w 984739"/>
              <a:gd name="connsiteY2" fmla="*/ 281353 h 525193"/>
              <a:gd name="connsiteX3" fmla="*/ 984739 w 984739"/>
              <a:gd name="connsiteY3" fmla="*/ 281353 h 5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739" h="525193">
                <a:moveTo>
                  <a:pt x="0" y="0"/>
                </a:moveTo>
                <a:cubicBezTo>
                  <a:pt x="51582" y="215704"/>
                  <a:pt x="103164" y="431409"/>
                  <a:pt x="267287" y="478301"/>
                </a:cubicBezTo>
                <a:cubicBezTo>
                  <a:pt x="431410" y="525193"/>
                  <a:pt x="984739" y="281353"/>
                  <a:pt x="984739" y="281353"/>
                </a:cubicBezTo>
                <a:lnTo>
                  <a:pt x="984739" y="28135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0970578">
            <a:off x="4322440" y="2813107"/>
            <a:ext cx="426380" cy="191477"/>
          </a:xfrm>
          <a:custGeom>
            <a:avLst/>
            <a:gdLst>
              <a:gd name="connsiteX0" fmla="*/ 0 w 984739"/>
              <a:gd name="connsiteY0" fmla="*/ 0 h 525193"/>
              <a:gd name="connsiteX1" fmla="*/ 267287 w 984739"/>
              <a:gd name="connsiteY1" fmla="*/ 478301 h 525193"/>
              <a:gd name="connsiteX2" fmla="*/ 984739 w 984739"/>
              <a:gd name="connsiteY2" fmla="*/ 281353 h 525193"/>
              <a:gd name="connsiteX3" fmla="*/ 984739 w 984739"/>
              <a:gd name="connsiteY3" fmla="*/ 281353 h 5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739" h="525193">
                <a:moveTo>
                  <a:pt x="0" y="0"/>
                </a:moveTo>
                <a:cubicBezTo>
                  <a:pt x="51582" y="215704"/>
                  <a:pt x="103164" y="431409"/>
                  <a:pt x="267287" y="478301"/>
                </a:cubicBezTo>
                <a:cubicBezTo>
                  <a:pt x="431410" y="525193"/>
                  <a:pt x="984739" y="281353"/>
                  <a:pt x="984739" y="281353"/>
                </a:cubicBezTo>
                <a:lnTo>
                  <a:pt x="984739" y="28135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655022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Nilphamari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563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রশ্মি ঘন মাধ্যম থেকে হালকা মাধ্যমে যাওয়ার সময় অভিলম্ব থেকে দূরে সরে যায়।  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4 0.29584 L 0.00401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0.08495 L 0.1125 -0.07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6" y="-81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6" grpId="0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Theme2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1103</TotalTime>
  <Words>368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Theme2</vt:lpstr>
      <vt:lpstr>Package</vt:lpstr>
      <vt:lpstr>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 Rahman</dc:creator>
  <cp:lastModifiedBy>Ataur Rahman</cp:lastModifiedBy>
  <cp:revision>225</cp:revision>
  <dcterms:created xsi:type="dcterms:W3CDTF">2006-08-16T00:00:00Z</dcterms:created>
  <dcterms:modified xsi:type="dcterms:W3CDTF">2020-03-05T17:33:11Z</dcterms:modified>
</cp:coreProperties>
</file>