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67" r:id="rId3"/>
    <p:sldId id="269" r:id="rId4"/>
    <p:sldId id="268" r:id="rId5"/>
    <p:sldId id="272" r:id="rId6"/>
    <p:sldId id="258" r:id="rId7"/>
    <p:sldId id="259" r:id="rId8"/>
    <p:sldId id="270" r:id="rId9"/>
    <p:sldId id="271" r:id="rId10"/>
    <p:sldId id="262" r:id="rId11"/>
    <p:sldId id="260" r:id="rId12"/>
    <p:sldId id="263" r:id="rId13"/>
    <p:sldId id="264" r:id="rId14"/>
    <p:sldId id="265" r:id="rId15"/>
    <p:sldId id="266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77211" autoAdjust="0"/>
  </p:normalViewPr>
  <p:slideViewPr>
    <p:cSldViewPr>
      <p:cViewPr varScale="1">
        <p:scale>
          <a:sx n="89" d="100"/>
          <a:sy n="89" d="100"/>
        </p:scale>
        <p:origin x="-226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9201FC7-B69E-47A8-80D2-6F50D9FCAAAF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EADCF22-6AB3-4EE2-ADD6-76052E653D85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9542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CF22-6AB3-4EE2-ADD6-76052E653D85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EADCF22-6AB3-4EE2-ADD6-76052E653D85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3/7/2020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untitled.bmp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-762000" y="28041600"/>
            <a:ext cx="9906000" cy="9982200"/>
          </a:xfrm>
          <a:prstGeom prst="rect">
            <a:avLst/>
          </a:prstGeom>
        </p:spPr>
      </p:pic>
      <p:pic>
        <p:nvPicPr>
          <p:cNvPr id="10" name="Picture 9" descr="rose-flower3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" y="457200"/>
            <a:ext cx="8534400" cy="5257800"/>
          </a:xfrm>
          <a:prstGeom prst="rect">
            <a:avLst/>
          </a:prstGeom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16" name="Rectangle 15"/>
          <p:cNvSpPr/>
          <p:nvPr/>
        </p:nvSpPr>
        <p:spPr>
          <a:xfrm>
            <a:off x="1905000" y="2644170"/>
            <a:ext cx="4952999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IN" sz="9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শুভেচ্ছা</a:t>
            </a:r>
            <a:endParaRPr lang="en-US" sz="96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610x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533400"/>
            <a:ext cx="7772399" cy="5029200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4400" y="2057400"/>
            <a:ext cx="7239000" cy="2971800"/>
          </a:xfrm>
          <a:solidFill>
            <a:schemeClr val="tx2">
              <a:lumMod val="75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>
              <a:buNone/>
            </a:pPr>
            <a:endParaRPr lang="en-US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Font typeface="Arial" charset="0"/>
              <a:buChar char="•"/>
            </a:pPr>
            <a:r>
              <a:rPr lang="bn-BD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আমরা কোনদেশে জন্মগ্রহণ করেছি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 </a:t>
            </a:r>
          </a:p>
          <a:p>
            <a:pPr algn="ctr">
              <a:buFont typeface="Arial" charset="0"/>
              <a:buChar char="•"/>
            </a:pP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কতো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সালে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এ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দেশ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স্বাধীন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হয়েছে</a:t>
            </a:r>
            <a:r>
              <a:rPr lang="en-US" sz="36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pPr algn="ctr">
              <a:buNone/>
            </a:pPr>
            <a:endParaRPr lang="bn-BD" sz="36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endParaRPr lang="bn-BD" dirty="0" smtClean="0"/>
          </a:p>
          <a:p>
            <a:endParaRPr lang="bn-BD" dirty="0" smtClean="0"/>
          </a:p>
          <a:p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295400" y="762000"/>
            <a:ext cx="6400800" cy="707886"/>
          </a:xfrm>
          <a:prstGeom prst="rect">
            <a:avLst/>
          </a:prstGeom>
          <a:solidFill>
            <a:srgbClr val="FF0000"/>
          </a:solidFill>
          <a:ln w="381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           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একক</a:t>
            </a:r>
            <a:r>
              <a:rPr lang="en-US" sz="4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000" dirty="0" err="1" smtClean="0">
                <a:latin typeface="NikoshBAN" pitchFamily="2" charset="0"/>
                <a:cs typeface="NikoshBAN" pitchFamily="2" charset="0"/>
              </a:rPr>
              <a:t>কাজ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2133600"/>
            <a:ext cx="8229600" cy="2667000"/>
          </a:xfrm>
          <a:solidFill>
            <a:srgbClr val="FFC000"/>
          </a:solidFill>
          <a:ln w="38100">
            <a:solidFill>
              <a:schemeClr val="tx1"/>
            </a:solidFill>
          </a:ln>
          <a:effectLst>
            <a:glow rad="228600">
              <a:schemeClr val="accent4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bn-BD" sz="2800" dirty="0" smtClean="0">
                <a:latin typeface="NikoshBAN" pitchFamily="2" charset="0"/>
                <a:cs typeface="NikoshBAN" pitchFamily="2" charset="0"/>
              </a:rPr>
              <a:t>*প্রকৃত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দেশপ্রেম কীভাবে প্রমানিত হয়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উল্লেখ</a:t>
            </a:r>
            <a:r>
              <a:rPr lang="en-US" sz="28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latin typeface="NikoshBAN" pitchFamily="2" charset="0"/>
                <a:cs typeface="NikoshBAN" pitchFamily="2" charset="0"/>
              </a:rPr>
              <a:t>করো</a:t>
            </a:r>
            <a:r>
              <a:rPr lang="bn-BD" sz="2800" dirty="0">
                <a:latin typeface="NikoshBAN" pitchFamily="2" charset="0"/>
                <a:cs typeface="NikoshBAN" pitchFamily="2" charset="0"/>
              </a:rPr>
              <a:t/>
            </a:r>
            <a:br>
              <a:rPr lang="bn-BD" sz="2800" dirty="0">
                <a:latin typeface="NikoshBAN" pitchFamily="2" charset="0"/>
                <a:cs typeface="NikoshBAN" pitchFamily="2" charset="0"/>
              </a:rPr>
            </a:b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*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দেশের </a:t>
            </a:r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স্বাধীনতা রক্ষায় আমরা কী করতে পারি?</a:t>
            </a:r>
            <a:endParaRPr lang="en-US" sz="4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Down Ribbon 3"/>
          <p:cNvSpPr/>
          <p:nvPr/>
        </p:nvSpPr>
        <p:spPr>
          <a:xfrm>
            <a:off x="1524000" y="457200"/>
            <a:ext cx="6553200" cy="914400"/>
          </a:xfrm>
          <a:prstGeom prst="ribbon">
            <a:avLst/>
          </a:prstGeom>
          <a:solidFill>
            <a:srgbClr val="7030A0"/>
          </a:soli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দলীয় কাজ</a:t>
            </a:r>
            <a:endParaRPr lang="en-US" sz="4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1"/>
            <a:ext cx="8229600" cy="2819400"/>
          </a:xfrm>
          <a:blipFill>
            <a:blip r:embed="rId2"/>
            <a:tile tx="0" ty="0" sx="100000" sy="100000" flip="none" algn="tl"/>
          </a:blipFill>
          <a:ln w="38100"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pPr algn="ctr">
              <a:buNone/>
            </a:pP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	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স্বদেশপ্রেম 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কাকে বলে?</a:t>
            </a:r>
          </a:p>
          <a:p>
            <a:pPr algn="ctr"/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কেন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আমরা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জন্মভূমিকে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ভালো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বাসি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?</a:t>
            </a:r>
            <a:endParaRPr lang="bn-BD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সীমান্ত প্রহরার  সম্পর্কে  হাদীস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উল্লেখ কর। </a:t>
            </a:r>
            <a:r>
              <a:rPr lang="bn-BD" dirty="0" smtClean="0">
                <a:solidFill>
                  <a:schemeClr val="bg1"/>
                </a:solidFill>
              </a:rPr>
              <a:t>  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" name="Flowchart: Punched Tape 5"/>
          <p:cNvSpPr/>
          <p:nvPr/>
        </p:nvSpPr>
        <p:spPr>
          <a:xfrm>
            <a:off x="2743200" y="457200"/>
            <a:ext cx="4114800" cy="1109472"/>
          </a:xfrm>
          <a:prstGeom prst="flowChartPunchedTape">
            <a:avLst/>
          </a:prstGeo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path path="circle">
              <a:fillToRect l="100000" b="100000"/>
            </a:path>
            <a:tileRect t="-100000" r="-100000"/>
          </a:gradFill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মূল্যায়ন</a:t>
            </a:r>
            <a:r>
              <a:rPr lang="bn-BD" sz="7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  <p:bldP spid="6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00600" y="762000"/>
            <a:ext cx="3886200" cy="1600200"/>
          </a:xfrm>
          <a:blipFill>
            <a:blip r:embed="rId2"/>
            <a:tile tx="0" ty="0" sx="100000" sy="100000" flip="none" algn="tl"/>
          </a:blipFill>
          <a:ln w="28575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r>
              <a:rPr lang="bn-BD" sz="54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বাড়ির কাজ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33400" y="2971800"/>
            <a:ext cx="8077200" cy="1138773"/>
          </a:xfrm>
          <a:prstGeom prst="rect">
            <a:avLst/>
          </a:prstGeom>
          <a:solidFill>
            <a:schemeClr val="tx2"/>
          </a:solidFill>
          <a:ln w="3810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r>
              <a:rPr lang="en-US" sz="3600" dirty="0" smtClean="0">
                <a:solidFill>
                  <a:srgbClr val="0070C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* </a:t>
            </a:r>
            <a:r>
              <a:rPr lang="bn-BD" sz="36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“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স্বদেশকে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ভালবাসা ঈমানের </a:t>
            </a:r>
            <a:r>
              <a:rPr lang="bn-BD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অঙ্গ”</a:t>
            </a:r>
            <a:r>
              <a:rPr lang="bn-BD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কুর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আন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–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হাদিসের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আলোকে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বর্ণ্না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http://www.artistsvalley.com/images/icons/Financial%20Accounting%20Icons/Standard%20Home/256x256/Standard%20Home.jpg"/>
          <p:cNvPicPr>
            <a:picLocks noChangeAspect="1" noChangeArrowheads="1"/>
          </p:cNvPicPr>
          <p:nvPr/>
        </p:nvPicPr>
        <p:blipFill>
          <a:blip r:embed="rId3" cstate="print"/>
          <a:srcRect l="1724" r="3448"/>
          <a:stretch>
            <a:fillRect/>
          </a:stretch>
        </p:blipFill>
        <p:spPr bwMode="auto">
          <a:xfrm>
            <a:off x="304800" y="381000"/>
            <a:ext cx="4114800" cy="2133600"/>
          </a:xfrm>
          <a:prstGeom prst="rect">
            <a:avLst/>
          </a:prstGeom>
          <a:noFill/>
          <a:ln w="28575"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7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0"/>
            <a:ext cx="8153400" cy="1295400"/>
          </a:xfrm>
          <a:solidFill>
            <a:schemeClr val="accent2">
              <a:lumMod val="50000"/>
            </a:schemeClr>
          </a:solidFill>
          <a:ln w="57150">
            <a:solidFill>
              <a:schemeClr val="tx1"/>
            </a:solidFill>
          </a:ln>
          <a:effectLst>
            <a:softEdge rad="127000"/>
          </a:effectLst>
        </p:spPr>
        <p:txBody>
          <a:bodyPr>
            <a:noAutofit/>
          </a:bodyPr>
          <a:lstStyle/>
          <a:p>
            <a:r>
              <a:rPr lang="bn-BD" sz="60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ধন্যবাদ</a:t>
            </a:r>
            <a:endParaRPr lang="en-US" dirty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rose-2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" y="1371600"/>
            <a:ext cx="8153400" cy="51054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4876800" y="2971800"/>
            <a:ext cx="3733800" cy="249299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 w="57150">
            <a:noFill/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endParaRPr lang="bn-BD" sz="4400" b="1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en-US" sz="2800" b="1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2800" b="1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:     </a:t>
            </a:r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৯ম</a:t>
            </a: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বিষয়ঃ ইসলাম শিক্ষা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ও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নৈতিক</a:t>
            </a:r>
            <a:r>
              <a:rPr lang="en-US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শিক্ষা</a:t>
            </a:r>
            <a:endParaRPr lang="bn-BD" sz="2800" dirty="0" smtClean="0">
              <a:solidFill>
                <a:srgbClr val="FF0000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2800" dirty="0" smtClean="0">
                <a:solidFill>
                  <a:srgbClr val="FF0000"/>
                </a:solidFill>
                <a:latin typeface="NikoshBAN" pitchFamily="2" charset="0"/>
                <a:cs typeface="NikoshBAN" pitchFamily="2" charset="0"/>
              </a:rPr>
              <a:t>সময়ঃ ৪০ মিনিট</a:t>
            </a:r>
          </a:p>
        </p:txBody>
      </p:sp>
      <p:pic>
        <p:nvPicPr>
          <p:cNvPr id="3" name="Picture 2" descr="IMG_20190529_133822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990600" y="228600"/>
            <a:ext cx="1981200" cy="2133600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 prst="artDeco"/>
            <a:contourClr>
              <a:srgbClr val="333333"/>
            </a:contourClr>
          </a:sp3d>
        </p:spPr>
      </p:pic>
      <p:sp>
        <p:nvSpPr>
          <p:cNvPr id="5" name="Rectangle 4"/>
          <p:cNvSpPr/>
          <p:nvPr/>
        </p:nvSpPr>
        <p:spPr>
          <a:xfrm>
            <a:off x="533400" y="2895600"/>
            <a:ext cx="3962400" cy="35052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  <a:softEdge rad="127000"/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মোঃ মাজহারুল ইসলাম</a:t>
            </a:r>
            <a:endParaRPr lang="bn-IN" sz="1400" dirty="0" smtClean="0">
              <a:latin typeface="NikoshBAN" pitchFamily="2" charset="0"/>
              <a:cs typeface="NikoshBAN" pitchFamily="2" charset="0"/>
            </a:endParaRPr>
          </a:p>
          <a:p>
            <a:pPr algn="ctr"/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সহকারি শিক্ষক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বামুনিয়া সোনাতনকাটি মাধ্যমি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ক	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বালিক</a:t>
            </a:r>
            <a:r>
              <a:rPr lang="en-US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বিদ্যালয়,</a:t>
            </a:r>
          </a:p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শার্শা, যশোর।</a:t>
            </a:r>
            <a:endParaRPr lang="bn-IN" sz="11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581400" y="762000"/>
            <a:ext cx="4571999" cy="984885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>
            <a:spAutoFit/>
          </a:bodyPr>
          <a:lstStyle/>
          <a:p>
            <a:pPr algn="ctr"/>
            <a:r>
              <a:rPr lang="bn-IN" sz="40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en-US" sz="4000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800" decel="100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800" decel="100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des..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2000" y="1905000"/>
            <a:ext cx="7848600" cy="4191000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1">
                <a:satMod val="175000"/>
                <a:alpha val="40000"/>
              </a:schemeClr>
            </a:glow>
          </a:effectLst>
        </p:spPr>
      </p:pic>
      <p:sp>
        <p:nvSpPr>
          <p:cNvPr id="5" name="TextBox 4"/>
          <p:cNvSpPr txBox="1"/>
          <p:nvPr/>
        </p:nvSpPr>
        <p:spPr>
          <a:xfrm>
            <a:off x="838200" y="609600"/>
            <a:ext cx="7696200" cy="584775"/>
          </a:xfrm>
          <a:prstGeom prst="rect">
            <a:avLst/>
          </a:prstGeom>
          <a:solidFill>
            <a:srgbClr val="C00000"/>
          </a:solidFill>
          <a:ln w="3810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NikoshBAN" pitchFamily="2" charset="0"/>
                <a:cs typeface="NikoshBAN" pitchFamily="2" charset="0"/>
              </a:rPr>
              <a:t>                 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নিচের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ছবিগুলো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লক্ষ্য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করো</a:t>
            </a:r>
            <a:r>
              <a:rPr lang="en-US" sz="32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---</a:t>
            </a:r>
            <a:endParaRPr lang="en-US" sz="32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e0a69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81000" y="762000"/>
            <a:ext cx="8229600" cy="5638800"/>
          </a:xfrm>
          <a:prstGeom prst="rect">
            <a:avLst/>
          </a:prstGeom>
          <a:ln w="57150">
            <a:solidFill>
              <a:schemeClr val="tx1"/>
            </a:solidFill>
          </a:ln>
          <a:effectLst>
            <a:glow rad="228600">
              <a:schemeClr val="accent6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90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pop_by_elev.jpg"/>
          <p:cNvPicPr>
            <a:picLocks noChangeAspect="1"/>
          </p:cNvPicPr>
          <p:nvPr/>
        </p:nvPicPr>
        <p:blipFill>
          <a:blip r:embed="rId2"/>
          <a:srcRect b="18519"/>
          <a:stretch>
            <a:fillRect/>
          </a:stretch>
        </p:blipFill>
        <p:spPr>
          <a:xfrm>
            <a:off x="990600" y="685800"/>
            <a:ext cx="7391400" cy="5715000"/>
          </a:xfrm>
          <a:prstGeom prst="rect">
            <a:avLst/>
          </a:prstGeom>
          <a:ln w="38100">
            <a:noFill/>
          </a:ln>
          <a:effectLst>
            <a:glow rad="228600">
              <a:schemeClr val="accent4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des prem.png"/>
          <p:cNvPicPr>
            <a:picLocks noChangeAspect="1"/>
          </p:cNvPicPr>
          <p:nvPr/>
        </p:nvPicPr>
        <p:blipFill>
          <a:blip r:embed="rId2"/>
          <a:srcRect t="29592" r="2885" b="-471"/>
          <a:stretch>
            <a:fillRect/>
          </a:stretch>
        </p:blipFill>
        <p:spPr>
          <a:xfrm>
            <a:off x="457200" y="2971800"/>
            <a:ext cx="8229600" cy="3429000"/>
          </a:xfrm>
          <a:prstGeom prst="rect">
            <a:avLst/>
          </a:prstGeom>
          <a:ln w="3810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  <p:sp>
        <p:nvSpPr>
          <p:cNvPr id="3" name="Rectangle 2"/>
          <p:cNvSpPr/>
          <p:nvPr/>
        </p:nvSpPr>
        <p:spPr>
          <a:xfrm>
            <a:off x="533400" y="838200"/>
            <a:ext cx="8153400" cy="1828800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আজকের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BD" sz="8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</a:t>
            </a:r>
            <a:r>
              <a:rPr lang="bn-BD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8001000" cy="1143000"/>
          </a:xfrm>
          <a:gradFill flip="none" rotWithShape="1">
            <a:gsLst>
              <a:gs pos="0">
                <a:schemeClr val="accent1">
                  <a:shade val="30000"/>
                  <a:satMod val="115000"/>
                </a:schemeClr>
              </a:gs>
              <a:gs pos="50000">
                <a:schemeClr val="accent1">
                  <a:shade val="67500"/>
                  <a:satMod val="115000"/>
                </a:schemeClr>
              </a:gs>
              <a:gs pos="100000">
                <a:schemeClr val="accent1">
                  <a:shade val="100000"/>
                  <a:satMod val="115000"/>
                </a:schemeClr>
              </a:gs>
            </a:gsLst>
            <a:lin ang="8100000" scaled="1"/>
            <a:tileRect/>
          </a:gradFill>
          <a:ln w="38100"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/>
          <a:lstStyle/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শিখনফল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144963"/>
          </a:xfrm>
          <a:solidFill>
            <a:srgbClr val="002060"/>
          </a:solidFill>
          <a:ln w="57150"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normAutofit/>
          </a:bodyPr>
          <a:lstStyle/>
          <a:p>
            <a:endParaRPr lang="en-US" dirty="0" smtClean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স্বদেশ প্রেমের সংজ্ঞা </a:t>
            </a:r>
            <a:r>
              <a:rPr lang="en-US" dirty="0" err="1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বলতে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পারবে</a:t>
            </a:r>
          </a:p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স্বদেশ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প্রেমের গুরুত্ব বলতে পারবে</a:t>
            </a:r>
          </a:p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স্বদেশপ্রেম সম্পর্কে একটি হাদীস উল্লেখ করতে</a:t>
            </a:r>
            <a:r>
              <a:rPr lang="en-US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পারবে</a:t>
            </a:r>
          </a:p>
          <a:p>
            <a:r>
              <a:rPr lang="bn-BD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দেশের প্রতি কর্তব্য পালনের উপায় বর্ণনা করতে</a:t>
            </a:r>
            <a:r>
              <a:rPr lang="bn-BD" sz="2800" dirty="0" smtClean="0">
                <a:solidFill>
                  <a:schemeClr val="bg1"/>
                </a:solidFill>
                <a:latin typeface="NikoshBAN" pitchFamily="2" charset="0"/>
                <a:cs typeface="NikoshBAN" pitchFamily="2" charset="0"/>
              </a:rPr>
              <a:t> পারবে</a:t>
            </a:r>
            <a:endParaRPr lang="en-US" sz="2800" dirty="0">
              <a:solidFill>
                <a:schemeClr val="bg1"/>
              </a:solidFill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index.jpg"/>
          <p:cNvPicPr>
            <a:picLocks noChangeAspect="1"/>
          </p:cNvPicPr>
          <p:nvPr/>
        </p:nvPicPr>
        <p:blipFill>
          <a:blip r:embed="rId2"/>
          <a:srcRect l="9523"/>
          <a:stretch>
            <a:fillRect/>
          </a:stretch>
        </p:blipFill>
        <p:spPr>
          <a:xfrm>
            <a:off x="838200" y="838200"/>
            <a:ext cx="7620000" cy="5181600"/>
          </a:xfrm>
          <a:prstGeom prst="rect">
            <a:avLst/>
          </a:prstGeom>
          <a:ln w="38100">
            <a:solidFill>
              <a:schemeClr val="tx1"/>
            </a:solidFill>
          </a:ln>
          <a:effectLst>
            <a:glow rad="228600">
              <a:schemeClr val="accent2">
                <a:satMod val="175000"/>
                <a:alpha val="40000"/>
              </a:schemeClr>
            </a:glo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babi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93376" y="761999"/>
            <a:ext cx="7696200" cy="5410199"/>
          </a:xfrm>
          <a:prstGeom prst="rect">
            <a:avLst/>
          </a:prstGeom>
          <a:ln>
            <a:noFill/>
          </a:ln>
          <a:effectLst>
            <a:glow rad="228600">
              <a:schemeClr val="accent6">
                <a:satMod val="175000"/>
                <a:alpha val="40000"/>
              </a:schemeClr>
            </a:glow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602</TotalTime>
  <Words>105</Words>
  <Application>Microsoft Office PowerPoint</Application>
  <PresentationFormat>On-screen Show (4:3)</PresentationFormat>
  <Paragraphs>36</Paragraphs>
  <Slides>15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শিখনফল </vt:lpstr>
      <vt:lpstr>PowerPoint Presentation</vt:lpstr>
      <vt:lpstr>PowerPoint Presentation</vt:lpstr>
      <vt:lpstr>PowerPoint Presentation</vt:lpstr>
      <vt:lpstr>PowerPoint Presentation</vt:lpstr>
      <vt:lpstr>*প্রকৃত দেশপ্রেম কীভাবে প্রমানিত হয় উল্লেখ করো *দেশের স্বাধীনতা রক্ষায় আমরা কী করতে পারি?</vt:lpstr>
      <vt:lpstr>PowerPoint Presentation</vt:lpstr>
      <vt:lpstr>বাড়ির কাজ</vt:lpstr>
      <vt:lpstr>ধন্যবাদ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স্বাগতম</dc:title>
  <dc:creator/>
  <cp:lastModifiedBy>SCHOOL-PRIMARY</cp:lastModifiedBy>
  <cp:revision>150</cp:revision>
  <dcterms:created xsi:type="dcterms:W3CDTF">2006-08-16T00:00:00Z</dcterms:created>
  <dcterms:modified xsi:type="dcterms:W3CDTF">2020-03-07T06:08:11Z</dcterms:modified>
</cp:coreProperties>
</file>