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6" r:id="rId2"/>
    <p:sldId id="258" r:id="rId3"/>
    <p:sldId id="259" r:id="rId4"/>
    <p:sldId id="287" r:id="rId5"/>
    <p:sldId id="260" r:id="rId6"/>
    <p:sldId id="261" r:id="rId7"/>
    <p:sldId id="263" r:id="rId8"/>
    <p:sldId id="285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8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73AF1-C74C-4CB0-B126-E84240399E55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A9D86-2330-4C75-9BD4-FC535DA17B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11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A9D86-2330-4C75-9BD4-FC535DA17B3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42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A9D86-2330-4C75-9BD4-FC535DA17B3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1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702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122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424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45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597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20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18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598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63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08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47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551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0"/>
          <a:stretch/>
        </p:blipFill>
        <p:spPr>
          <a:xfrm>
            <a:off x="609600" y="533400"/>
            <a:ext cx="2181225" cy="195671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769610"/>
            <a:ext cx="2475017" cy="51556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720" y="2971800"/>
            <a:ext cx="2621280" cy="35509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0"/>
          <a:stretch/>
        </p:blipFill>
        <p:spPr>
          <a:xfrm>
            <a:off x="3429000" y="533400"/>
            <a:ext cx="2181225" cy="183503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27709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1034819" y="692360"/>
            <a:ext cx="8145797" cy="5761879"/>
            <a:chOff x="-31955069" y="-230763"/>
            <a:chExt cx="38817145" cy="646291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950263" y="-16253"/>
              <a:ext cx="18812339" cy="6248400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900" y="5486400"/>
              <a:ext cx="152400" cy="152400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-31955069" y="-230763"/>
              <a:ext cx="37250968" cy="507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bn-BD" sz="9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সবাইকে </a:t>
              </a:r>
              <a:r>
                <a:rPr lang="bn-BD" sz="9600" b="1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লাল</a:t>
              </a:r>
              <a:r>
                <a:rPr lang="bn-BD" sz="9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9600" b="1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গোলাপের</a:t>
              </a:r>
            </a:p>
            <a:p>
              <a:pPr algn="ctr"/>
              <a:r>
                <a:rPr lang="bn-BD" sz="9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শুভেচ্ছা</a:t>
              </a:r>
              <a:r>
                <a:rPr lang="en-US" sz="9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\</a:t>
              </a:r>
              <a:endParaRPr lang="bn-BD" sz="96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73"/>
          <a:stretch/>
        </p:blipFill>
        <p:spPr>
          <a:xfrm>
            <a:off x="1954419" y="2355292"/>
            <a:ext cx="1786557" cy="15499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0"/>
          <a:stretch/>
        </p:blipFill>
        <p:spPr>
          <a:xfrm>
            <a:off x="2588390" y="5122775"/>
            <a:ext cx="1530887" cy="146452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73"/>
          <a:stretch/>
        </p:blipFill>
        <p:spPr>
          <a:xfrm>
            <a:off x="4294003" y="5122775"/>
            <a:ext cx="1583775" cy="15227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3262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14600" y="304800"/>
            <a:ext cx="3733799" cy="1066800"/>
            <a:chOff x="2673151" y="1447800"/>
            <a:chExt cx="4101188" cy="1060925"/>
          </a:xfrm>
        </p:grpSpPr>
        <p:sp>
          <p:nvSpPr>
            <p:cNvPr id="3" name="TextBox 2"/>
            <p:cNvSpPr txBox="1"/>
            <p:nvPr/>
          </p:nvSpPr>
          <p:spPr>
            <a:xfrm>
              <a:off x="2755175" y="1581293"/>
              <a:ext cx="3618390" cy="6825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400" b="1" dirty="0" smtClean="0">
                  <a:ln w="24500" cmpd="dbl">
                    <a:solidFill>
                      <a:schemeClr val="accent2">
                        <a:shade val="85000"/>
                        <a:satMod val="155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2">
                          <a:tint val="10000"/>
                          <a:satMod val="155000"/>
                        </a:schemeClr>
                      </a:gs>
                      <a:gs pos="60000">
                        <a:schemeClr val="accent2">
                          <a:tint val="30000"/>
                          <a:satMod val="155000"/>
                        </a:schemeClr>
                      </a:gs>
                      <a:gs pos="100000">
                        <a:schemeClr val="accent2">
                          <a:tint val="73000"/>
                          <a:satMod val="155000"/>
                        </a:schemeClr>
                      </a:gs>
                    </a:gsLst>
                    <a:lin ang="5400000"/>
                  </a:gradFill>
                  <a:effectLst>
                    <a:outerShdw blurRad="38100" dist="38100" dir="7020000" algn="tl">
                      <a:srgbClr val="000000">
                        <a:alpha val="35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মূলদসংখ্যা</a:t>
              </a:r>
              <a:endParaRPr lang="en-US" sz="4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673151" y="1447800"/>
              <a:ext cx="4101188" cy="1060925"/>
            </a:xfrm>
            <a:prstGeom prst="rect">
              <a:avLst/>
            </a:prstGeom>
            <a:noFill/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" name="Straight Connector 4"/>
          <p:cNvCxnSpPr/>
          <p:nvPr/>
        </p:nvCxnSpPr>
        <p:spPr>
          <a:xfrm>
            <a:off x="1761728" y="2537441"/>
            <a:ext cx="5943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own Arrow 5"/>
          <p:cNvSpPr/>
          <p:nvPr/>
        </p:nvSpPr>
        <p:spPr>
          <a:xfrm>
            <a:off x="4093856" y="1491641"/>
            <a:ext cx="888769" cy="107561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7198502" y="2557904"/>
            <a:ext cx="673506" cy="5431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 flipH="1" flipV="1">
            <a:off x="762000" y="3122008"/>
            <a:ext cx="2514600" cy="7806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endParaRPr lang="en-US" sz="60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 rot="10800000" flipV="1">
            <a:off x="5791198" y="2971800"/>
            <a:ext cx="2819399" cy="781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1615872" y="2545316"/>
            <a:ext cx="640649" cy="5557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10800000" flipH="1" flipV="1">
            <a:off x="270244" y="4429790"/>
            <a:ext cx="497826" cy="5846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 flipH="1" flipV="1">
            <a:off x="10268687" y="-941370"/>
            <a:ext cx="432117" cy="5891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flipH="1">
            <a:off x="0" y="5129725"/>
            <a:ext cx="1615872" cy="6565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ণাত্বক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 flipH="1">
            <a:off x="1747780" y="5072326"/>
            <a:ext cx="454121" cy="580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 flipH="1">
            <a:off x="2667000" y="5029954"/>
            <a:ext cx="1767022" cy="8346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ঋণাত্বক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4" name="Straight Connector 33"/>
          <p:cNvCxnSpPr>
            <a:endCxn id="40" idx="0"/>
          </p:cNvCxnSpPr>
          <p:nvPr/>
        </p:nvCxnSpPr>
        <p:spPr>
          <a:xfrm flipV="1">
            <a:off x="333838" y="4437548"/>
            <a:ext cx="3443824" cy="2107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Down Arrow 37"/>
          <p:cNvSpPr/>
          <p:nvPr/>
        </p:nvSpPr>
        <p:spPr>
          <a:xfrm>
            <a:off x="1583306" y="3874023"/>
            <a:ext cx="640649" cy="5557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Down Arrow 38"/>
          <p:cNvSpPr/>
          <p:nvPr/>
        </p:nvSpPr>
        <p:spPr>
          <a:xfrm rot="10800000" flipH="1" flipV="1">
            <a:off x="1704077" y="4458621"/>
            <a:ext cx="497826" cy="5846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Down Arrow 39"/>
          <p:cNvSpPr/>
          <p:nvPr/>
        </p:nvSpPr>
        <p:spPr>
          <a:xfrm rot="10800000" flipH="1" flipV="1">
            <a:off x="3528749" y="4437548"/>
            <a:ext cx="497826" cy="5846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>
            <a:stCxn id="48" idx="0"/>
            <a:endCxn id="49" idx="0"/>
          </p:cNvCxnSpPr>
          <p:nvPr/>
        </p:nvCxnSpPr>
        <p:spPr>
          <a:xfrm flipV="1">
            <a:off x="6024355" y="4371631"/>
            <a:ext cx="2517232" cy="32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Down Arrow 43"/>
          <p:cNvSpPr/>
          <p:nvPr/>
        </p:nvSpPr>
        <p:spPr>
          <a:xfrm>
            <a:off x="7167413" y="3751283"/>
            <a:ext cx="640649" cy="5557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Down Arrow 47"/>
          <p:cNvSpPr/>
          <p:nvPr/>
        </p:nvSpPr>
        <p:spPr>
          <a:xfrm rot="10800000" flipH="1" flipV="1">
            <a:off x="5775442" y="4374831"/>
            <a:ext cx="497826" cy="5846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Down Arrow 48"/>
          <p:cNvSpPr/>
          <p:nvPr/>
        </p:nvSpPr>
        <p:spPr>
          <a:xfrm rot="10800000" flipH="1" flipV="1">
            <a:off x="8292674" y="4371631"/>
            <a:ext cx="497826" cy="5846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 rot="10800000" flipV="1">
            <a:off x="7122623" y="4960942"/>
            <a:ext cx="2021377" cy="754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দশমিক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Rectangle 52"/>
          <p:cNvSpPr/>
          <p:nvPr/>
        </p:nvSpPr>
        <p:spPr>
          <a:xfrm rot="10800000" flipV="1">
            <a:off x="4495800" y="4953000"/>
            <a:ext cx="2508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95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7" grpId="0" animBg="1"/>
      <p:bldP spid="25" grpId="0" animBg="1"/>
      <p:bldP spid="26" grpId="0" animBg="1"/>
      <p:bldP spid="27" grpId="0" animBg="1"/>
      <p:bldP spid="38" grpId="0" animBg="1"/>
      <p:bldP spid="39" grpId="0" animBg="1"/>
      <p:bldP spid="40" grpId="0" animBg="1"/>
      <p:bldP spid="44" grpId="0" animBg="1"/>
      <p:bldP spid="48" grpId="0" animBg="1"/>
      <p:bldP spid="49" grpId="0" animBg="1"/>
      <p:bldP spid="52" grpId="0" animBg="1"/>
      <p:bldP spid="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0800000" flipH="1" flipV="1">
            <a:off x="672656" y="316950"/>
            <a:ext cx="2461948" cy="7806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ধনাত্বকসংখ্যা</a:t>
            </a:r>
            <a:endParaRPr lang="en-US" sz="32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 rot="10800000" flipH="1" flipV="1">
            <a:off x="270244" y="1653415"/>
            <a:ext cx="497826" cy="5846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flipH="1">
            <a:off x="27278" y="2270225"/>
            <a:ext cx="1615872" cy="6565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 flipH="1">
            <a:off x="1725928" y="2276055"/>
            <a:ext cx="454121" cy="580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1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 flipH="1">
            <a:off x="2434250" y="2170454"/>
            <a:ext cx="1767022" cy="8346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যৌগিক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55600" y="1653415"/>
            <a:ext cx="3194910" cy="2107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own Arrow 7"/>
          <p:cNvSpPr/>
          <p:nvPr/>
        </p:nvSpPr>
        <p:spPr>
          <a:xfrm>
            <a:off x="1583306" y="1097648"/>
            <a:ext cx="640649" cy="5557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10800000" flipH="1" flipV="1">
            <a:off x="1704077" y="1682246"/>
            <a:ext cx="497826" cy="5846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10800000" flipH="1" flipV="1">
            <a:off x="3160789" y="1649538"/>
            <a:ext cx="497826" cy="5846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 flipV="1">
            <a:off x="5333998" y="0"/>
            <a:ext cx="3276599" cy="7609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4" name="Straight Connector 13"/>
          <p:cNvCxnSpPr>
            <a:stCxn id="16" idx="0"/>
            <a:endCxn id="17" idx="0"/>
          </p:cNvCxnSpPr>
          <p:nvPr/>
        </p:nvCxnSpPr>
        <p:spPr>
          <a:xfrm flipV="1">
            <a:off x="6024355" y="1379131"/>
            <a:ext cx="2517232" cy="32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own Arrow 14"/>
          <p:cNvSpPr/>
          <p:nvPr/>
        </p:nvSpPr>
        <p:spPr>
          <a:xfrm>
            <a:off x="7167413" y="758783"/>
            <a:ext cx="640649" cy="5557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10800000" flipH="1" flipV="1">
            <a:off x="5775442" y="1382331"/>
            <a:ext cx="497826" cy="5846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10800000" flipH="1" flipV="1">
            <a:off x="8292674" y="1379131"/>
            <a:ext cx="497826" cy="5846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rot="10800000" flipV="1">
            <a:off x="7122623" y="1968442"/>
            <a:ext cx="2402376" cy="8509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দশমিক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 rot="10800000" flipV="1">
            <a:off x="4495800" y="1981200"/>
            <a:ext cx="2508200" cy="8163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3" name="Rectangle 62"/>
          <p:cNvSpPr/>
          <p:nvPr/>
        </p:nvSpPr>
        <p:spPr>
          <a:xfrm flipH="1">
            <a:off x="1583306" y="4618575"/>
            <a:ext cx="1388494" cy="475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অপ্রকৃত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4" name="Rectangle 63"/>
          <p:cNvSpPr/>
          <p:nvPr/>
        </p:nvSpPr>
        <p:spPr>
          <a:xfrm flipH="1">
            <a:off x="27278" y="4631796"/>
            <a:ext cx="1115722" cy="5308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5" name="Rectangle 64"/>
          <p:cNvSpPr/>
          <p:nvPr/>
        </p:nvSpPr>
        <p:spPr>
          <a:xfrm flipH="1">
            <a:off x="419100" y="5900924"/>
            <a:ext cx="1447800" cy="5308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সসীম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9" name="Rectangle 68"/>
          <p:cNvSpPr/>
          <p:nvPr/>
        </p:nvSpPr>
        <p:spPr>
          <a:xfrm flipH="1">
            <a:off x="3770081" y="4631796"/>
            <a:ext cx="1447800" cy="53086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মিশ্র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6" name="Group 125"/>
          <p:cNvGrpSpPr/>
          <p:nvPr/>
        </p:nvGrpSpPr>
        <p:grpSpPr>
          <a:xfrm>
            <a:off x="3942451" y="5411144"/>
            <a:ext cx="1718106" cy="1290053"/>
            <a:chOff x="3942451" y="5411144"/>
            <a:chExt cx="1718106" cy="1290053"/>
          </a:xfrm>
        </p:grpSpPr>
        <p:sp>
          <p:nvSpPr>
            <p:cNvPr id="70" name="Rectangle 69"/>
            <p:cNvSpPr/>
            <p:nvPr/>
          </p:nvSpPr>
          <p:spPr>
            <a:xfrm flipH="1">
              <a:off x="3942451" y="5721319"/>
              <a:ext cx="1718106" cy="9798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অসীম</a:t>
              </a:r>
            </a:p>
            <a:p>
              <a:pPr algn="ctr"/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আবৃত্ত</a:t>
              </a:r>
            </a:p>
          </p:txBody>
        </p:sp>
        <p:cxnSp>
          <p:nvCxnSpPr>
            <p:cNvPr id="82" name="Straight Arrow Connector 81"/>
            <p:cNvCxnSpPr/>
            <p:nvPr/>
          </p:nvCxnSpPr>
          <p:spPr>
            <a:xfrm>
              <a:off x="4801504" y="5411144"/>
              <a:ext cx="0" cy="391124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/>
          <p:cNvGrpSpPr/>
          <p:nvPr/>
        </p:nvGrpSpPr>
        <p:grpSpPr>
          <a:xfrm>
            <a:off x="6690327" y="4933592"/>
            <a:ext cx="1989711" cy="1924408"/>
            <a:chOff x="6690327" y="4933592"/>
            <a:chExt cx="1989711" cy="1924408"/>
          </a:xfrm>
        </p:grpSpPr>
        <p:sp>
          <p:nvSpPr>
            <p:cNvPr id="68" name="Rectangle 67"/>
            <p:cNvSpPr/>
            <p:nvPr/>
          </p:nvSpPr>
          <p:spPr>
            <a:xfrm flipH="1">
              <a:off x="6690327" y="5449710"/>
              <a:ext cx="1989711" cy="140829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 sz="28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অসীম </a:t>
              </a:r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অনাবৃত্ত</a:t>
              </a:r>
              <a:endParaRPr lang="en-US" sz="28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দশমিক</a:t>
              </a:r>
              <a:endParaRPr lang="bn-BD" sz="28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>
                <a:tabLst>
                  <a:tab pos="860425" algn="l"/>
                </a:tabLst>
              </a:pPr>
              <a:r>
                <a:rPr lang="bn-BD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অমূলদ</a:t>
              </a:r>
              <a:endPara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bn-BD" sz="20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93" name="Straight Arrow Connector 92"/>
            <p:cNvCxnSpPr/>
            <p:nvPr/>
          </p:nvCxnSpPr>
          <p:spPr>
            <a:xfrm>
              <a:off x="7606193" y="4933592"/>
              <a:ext cx="40791" cy="542773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Left-Right Arrow 96"/>
          <p:cNvSpPr/>
          <p:nvPr/>
        </p:nvSpPr>
        <p:spPr>
          <a:xfrm>
            <a:off x="3020772" y="4768605"/>
            <a:ext cx="694717" cy="290904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7" name="Group 106"/>
          <p:cNvGrpSpPr/>
          <p:nvPr/>
        </p:nvGrpSpPr>
        <p:grpSpPr>
          <a:xfrm>
            <a:off x="1361937" y="2618022"/>
            <a:ext cx="4508548" cy="1313239"/>
            <a:chOff x="1465434" y="420060"/>
            <a:chExt cx="4508548" cy="1299894"/>
          </a:xfrm>
        </p:grpSpPr>
        <p:cxnSp>
          <p:nvCxnSpPr>
            <p:cNvPr id="108" name="Straight Arrow Connector 107"/>
            <p:cNvCxnSpPr/>
            <p:nvPr/>
          </p:nvCxnSpPr>
          <p:spPr>
            <a:xfrm>
              <a:off x="5927418" y="420060"/>
              <a:ext cx="31043" cy="663866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9" name="Group 108"/>
            <p:cNvGrpSpPr/>
            <p:nvPr/>
          </p:nvGrpSpPr>
          <p:grpSpPr>
            <a:xfrm>
              <a:off x="1465434" y="1063942"/>
              <a:ext cx="4508548" cy="656012"/>
              <a:chOff x="1515807" y="3378697"/>
              <a:chExt cx="4508548" cy="656012"/>
            </a:xfrm>
          </p:grpSpPr>
          <p:cxnSp>
            <p:nvCxnSpPr>
              <p:cNvPr id="110" name="Straight Arrow Connector 109"/>
              <p:cNvCxnSpPr/>
              <p:nvPr/>
            </p:nvCxnSpPr>
            <p:spPr>
              <a:xfrm>
                <a:off x="1572280" y="3378697"/>
                <a:ext cx="22052" cy="656012"/>
              </a:xfrm>
              <a:prstGeom prst="straightConnector1">
                <a:avLst/>
              </a:prstGeom>
              <a:ln w="762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/>
              <p:cNvCxnSpPr/>
              <p:nvPr/>
            </p:nvCxnSpPr>
            <p:spPr>
              <a:xfrm flipH="1">
                <a:off x="1515807" y="3378697"/>
                <a:ext cx="4508548" cy="19984"/>
              </a:xfrm>
              <a:prstGeom prst="straightConnector1">
                <a:avLst/>
              </a:prstGeom>
              <a:ln w="762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2" name="Group 111"/>
          <p:cNvGrpSpPr/>
          <p:nvPr/>
        </p:nvGrpSpPr>
        <p:grpSpPr>
          <a:xfrm>
            <a:off x="435316" y="3876514"/>
            <a:ext cx="2017501" cy="726913"/>
            <a:chOff x="607094" y="1633689"/>
            <a:chExt cx="2017501" cy="726913"/>
          </a:xfrm>
        </p:grpSpPr>
        <p:cxnSp>
          <p:nvCxnSpPr>
            <p:cNvPr id="113" name="Straight Arrow Connector 112"/>
            <p:cNvCxnSpPr/>
            <p:nvPr/>
          </p:nvCxnSpPr>
          <p:spPr>
            <a:xfrm>
              <a:off x="623019" y="1633689"/>
              <a:ext cx="0" cy="726913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607094" y="1710904"/>
              <a:ext cx="2017501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5" name="Straight Arrow Connector 114"/>
          <p:cNvCxnSpPr/>
          <p:nvPr/>
        </p:nvCxnSpPr>
        <p:spPr>
          <a:xfrm flipH="1">
            <a:off x="2320304" y="3973013"/>
            <a:ext cx="1" cy="63041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8" name="Group 117"/>
          <p:cNvGrpSpPr/>
          <p:nvPr/>
        </p:nvGrpSpPr>
        <p:grpSpPr>
          <a:xfrm>
            <a:off x="835214" y="2680970"/>
            <a:ext cx="6934200" cy="3214500"/>
            <a:chOff x="762000" y="2587768"/>
            <a:chExt cx="6934200" cy="3214500"/>
          </a:xfrm>
        </p:grpSpPr>
        <p:grpSp>
          <p:nvGrpSpPr>
            <p:cNvPr id="119" name="Group 118"/>
            <p:cNvGrpSpPr/>
            <p:nvPr/>
          </p:nvGrpSpPr>
          <p:grpSpPr>
            <a:xfrm>
              <a:off x="762000" y="5317942"/>
              <a:ext cx="5038463" cy="484326"/>
              <a:chOff x="1515807" y="3378697"/>
              <a:chExt cx="4508548" cy="656012"/>
            </a:xfrm>
          </p:grpSpPr>
          <p:cxnSp>
            <p:nvCxnSpPr>
              <p:cNvPr id="123" name="Straight Arrow Connector 122"/>
              <p:cNvCxnSpPr/>
              <p:nvPr/>
            </p:nvCxnSpPr>
            <p:spPr>
              <a:xfrm>
                <a:off x="1572280" y="3378697"/>
                <a:ext cx="22052" cy="656012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Arrow Connector 123"/>
              <p:cNvCxnSpPr/>
              <p:nvPr/>
            </p:nvCxnSpPr>
            <p:spPr>
              <a:xfrm flipH="1">
                <a:off x="1515807" y="3378697"/>
                <a:ext cx="4508548" cy="19984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0" name="Straight Arrow Connector 119"/>
            <p:cNvCxnSpPr/>
            <p:nvPr/>
          </p:nvCxnSpPr>
          <p:spPr>
            <a:xfrm>
              <a:off x="7696200" y="2587768"/>
              <a:ext cx="0" cy="2246217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/>
            <p:nvPr/>
          </p:nvCxnSpPr>
          <p:spPr>
            <a:xfrm flipH="1">
              <a:off x="5684457" y="4840390"/>
              <a:ext cx="2011743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/>
            <p:nvPr/>
          </p:nvCxnSpPr>
          <p:spPr>
            <a:xfrm>
              <a:off x="5775442" y="4833985"/>
              <a:ext cx="0" cy="451049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6836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63" grpId="0" animBg="1"/>
      <p:bldP spid="64" grpId="0" animBg="1"/>
      <p:bldP spid="65" grpId="0" animBg="1"/>
      <p:bldP spid="69" grpId="0" animBg="1"/>
      <p:bldP spid="9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-3505200" y="959170"/>
                <a:ext cx="990600" cy="7116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505200" y="959170"/>
                <a:ext cx="990600" cy="71167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04800" y="557260"/>
                <a:ext cx="4783974" cy="80382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4000" dirty="0" smtClean="0"/>
                  <a:t> =2.7320508…….</a:t>
                </a:r>
                <a:endParaRPr lang="en-US" sz="4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57260"/>
                <a:ext cx="4783974" cy="803820"/>
              </a:xfrm>
              <a:prstGeom prst="rect">
                <a:avLst/>
              </a:prstGeom>
              <a:blipFill rotWithShape="1">
                <a:blip r:embed="rId3"/>
                <a:stretch>
                  <a:fillRect t="-1471" b="-27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295102" y="1487774"/>
            <a:ext cx="4793672" cy="6151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a=2.830030003…….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304800" y="2261619"/>
            <a:ext cx="4783974" cy="6151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b=2.950050005…….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95102" y="3200400"/>
                <a:ext cx="5572298" cy="80382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3</m:t>
                          </m:r>
                        </m:e>
                      </m:rad>
                      <m:r>
                        <a:rPr lang="en-US" sz="3200" i="1" dirty="0" smtClean="0">
                          <a:latin typeface="Cambria Math"/>
                          <a:ea typeface="Cambria Math"/>
                        </a:rPr>
                        <m:t>&lt;</m:t>
                      </m:r>
                      <m:r>
                        <m:rPr>
                          <m:nor/>
                        </m:rPr>
                        <a:rPr lang="en-US" sz="3200" dirty="0"/>
                        <m:t>2</m:t>
                      </m:r>
                      <m:r>
                        <m:rPr>
                          <m:nor/>
                        </m:rPr>
                        <a:rPr lang="en-US" sz="3200" dirty="0"/>
                        <m:t>.</m:t>
                      </m:r>
                      <m:r>
                        <m:rPr>
                          <m:nor/>
                        </m:rPr>
                        <a:rPr lang="en-US" sz="3200" b="0" i="0" dirty="0" smtClean="0"/>
                        <m:t>8</m:t>
                      </m:r>
                      <m:r>
                        <m:rPr>
                          <m:nor/>
                        </m:rPr>
                        <a:rPr lang="en-US" sz="3200" dirty="0"/>
                        <m:t>30030003</m:t>
                      </m:r>
                      <m:r>
                        <m:rPr>
                          <m:nor/>
                        </m:rPr>
                        <a:rPr lang="en-US" sz="3200" dirty="0"/>
                        <m:t>……</m:t>
                      </m:r>
                      <m:r>
                        <a:rPr lang="en-US" sz="3200" i="1" dirty="0" smtClean="0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sz="3200" b="0" i="1" dirty="0" smtClean="0">
                          <a:latin typeface="Cambria Math"/>
                          <a:ea typeface="Cambria Math"/>
                        </a:rPr>
                        <m:t>4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02" y="3200400"/>
                <a:ext cx="5572298" cy="8038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04800" y="4495800"/>
                <a:ext cx="5572298" cy="80382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3</m:t>
                          </m:r>
                        </m:e>
                      </m:rad>
                      <m:r>
                        <a:rPr lang="en-US" sz="3200" i="1" dirty="0" smtClean="0">
                          <a:latin typeface="Cambria Math"/>
                          <a:ea typeface="Cambria Math"/>
                        </a:rPr>
                        <m:t>&lt;</m:t>
                      </m:r>
                      <m:r>
                        <m:rPr>
                          <m:nor/>
                        </m:rPr>
                        <a:rPr lang="en-US" sz="3200" dirty="0"/>
                        <m:t>2</m:t>
                      </m:r>
                      <m:r>
                        <m:rPr>
                          <m:nor/>
                        </m:rPr>
                        <a:rPr lang="en-US" sz="3200" dirty="0"/>
                        <m:t>.</m:t>
                      </m:r>
                      <m:r>
                        <m:rPr>
                          <m:nor/>
                        </m:rPr>
                        <a:rPr lang="en-US" sz="3200" b="0" i="0" dirty="0" smtClean="0"/>
                        <m:t>95</m:t>
                      </m:r>
                      <m:r>
                        <m:rPr>
                          <m:nor/>
                        </m:rPr>
                        <a:rPr lang="en-US" sz="3200" dirty="0"/>
                        <m:t>00</m:t>
                      </m:r>
                      <m:r>
                        <m:rPr>
                          <m:nor/>
                        </m:rPr>
                        <a:rPr lang="en-US" sz="3200" b="0" i="0" dirty="0" smtClean="0"/>
                        <m:t>5</m:t>
                      </m:r>
                      <m:r>
                        <m:rPr>
                          <m:nor/>
                        </m:rPr>
                        <a:rPr lang="en-US" sz="3200" dirty="0"/>
                        <m:t>000</m:t>
                      </m:r>
                      <m:r>
                        <m:rPr>
                          <m:nor/>
                        </m:rPr>
                        <a:rPr lang="en-US" sz="3200" b="0" i="0" dirty="0" smtClean="0"/>
                        <m:t>5</m:t>
                      </m:r>
                      <m:r>
                        <m:rPr>
                          <m:nor/>
                        </m:rPr>
                        <a:rPr lang="en-US" sz="3200" dirty="0"/>
                        <m:t>……</m:t>
                      </m:r>
                      <m:r>
                        <a:rPr lang="en-US" sz="3200" i="1" dirty="0" smtClean="0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sz="3200" b="0" i="1" dirty="0" smtClean="0">
                          <a:latin typeface="Cambria Math"/>
                          <a:ea typeface="Cambria Math"/>
                        </a:rPr>
                        <m:t>4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495800"/>
                <a:ext cx="5572298" cy="8038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95102" y="5486400"/>
                <a:ext cx="5572298" cy="80382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3</m:t>
                          </m:r>
                        </m:e>
                      </m:rad>
                      <m:r>
                        <a:rPr lang="en-US" sz="3200" i="1" dirty="0" smtClean="0">
                          <a:latin typeface="Cambria Math"/>
                          <a:ea typeface="Cambria Math"/>
                        </a:rPr>
                        <m:t>&lt;</m:t>
                      </m:r>
                      <m:r>
                        <m:rPr>
                          <m:nor/>
                        </m:rPr>
                        <a:rPr lang="en-US" sz="3200" b="0" i="0" dirty="0" smtClean="0">
                          <a:latin typeface="Cambria Math"/>
                          <a:ea typeface="Cambria Math"/>
                        </a:rPr>
                        <m:t>a</m:t>
                      </m:r>
                      <m:r>
                        <a:rPr lang="en-US" sz="3200" i="1" dirty="0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sz="3200" b="0" i="1" dirty="0" smtClean="0"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n-US" sz="3200" i="1" dirty="0" smtClean="0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sz="3200" b="0" i="1" dirty="0" smtClean="0">
                          <a:latin typeface="Cambria Math"/>
                          <a:ea typeface="Cambria Math"/>
                        </a:rPr>
                        <m:t>4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02" y="5486400"/>
                <a:ext cx="5572298" cy="8038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790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2514600"/>
                <a:ext cx="8229600" cy="168384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i="1" dirty="0" smtClean="0">
                  <a:latin typeface="Cambria Math"/>
                </a:endParaRPr>
              </a:p>
              <a:p>
                <a:pPr algn="ctr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4000" dirty="0" smtClean="0"/>
                  <a:t> =2.7320508…….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sz="4000" i="1" smtClean="0">
                        <a:latin typeface="Cambria Math"/>
                        <a:ea typeface="Cambria Math"/>
                      </a:rPr>
                      <m:t>2</m:t>
                    </m:r>
                  </m:oMath>
                </a14:m>
                <a:r>
                  <a:rPr lang="en-US" sz="4000" i="1" dirty="0" smtClean="0">
                    <a:latin typeface="Cambria Math"/>
                    <a:ea typeface="Cambria Math"/>
                  </a:rPr>
                  <a:t>.732</a:t>
                </a:r>
              </a:p>
              <a:p>
                <a:pPr algn="ctr"/>
                <a:endParaRPr lang="en-US" sz="40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14600"/>
                <a:ext cx="8229600" cy="168384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6894" y="4572000"/>
                <a:ext cx="8229600" cy="168384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i="1" dirty="0" smtClean="0">
                  <a:latin typeface="Cambria Math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000" b="0" i="1" dirty="0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4000" i="1" dirty="0" smtClean="0">
                        <a:latin typeface="Cambria Math"/>
                      </a:rPr>
                      <m:t> =</m:t>
                    </m:r>
                    <m:r>
                      <a:rPr lang="en-US" sz="4000" b="0" i="1" dirty="0" smtClean="0">
                        <a:latin typeface="Cambria Math"/>
                      </a:rPr>
                      <m:t>0</m:t>
                    </m:r>
                    <m:r>
                      <a:rPr lang="en-US" sz="4000" b="0" i="1" dirty="0" smtClean="0">
                        <a:latin typeface="Cambria Math"/>
                      </a:rPr>
                      <m:t>.</m:t>
                    </m:r>
                    <m:r>
                      <a:rPr lang="en-US" sz="4000" b="0" i="1" dirty="0" smtClean="0">
                        <a:latin typeface="Cambria Math"/>
                      </a:rPr>
                      <m:t>333333333</m:t>
                    </m:r>
                    <m:r>
                      <a:rPr lang="en-US" sz="4000" i="1" dirty="0" smtClean="0">
                        <a:latin typeface="Cambria Math"/>
                      </a:rPr>
                      <m:t>…….</m:t>
                    </m:r>
                    <m:r>
                      <a:rPr lang="en-US" sz="4000" b="0" i="1" dirty="0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4000" i="1" dirty="0" smtClean="0">
                    <a:latin typeface="Cambria Math"/>
                    <a:ea typeface="Cambria Math"/>
                  </a:rPr>
                  <a:t>0.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400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latin typeface="Cambria Math"/>
                            <a:ea typeface="Cambria Math"/>
                          </a:rPr>
                          <m:t>3</m:t>
                        </m:r>
                      </m:e>
                    </m:acc>
                  </m:oMath>
                </a14:m>
                <a:endParaRPr lang="en-US" sz="4000" i="1" dirty="0" smtClean="0">
                  <a:latin typeface="Cambria Math"/>
                  <a:ea typeface="Cambria Math"/>
                </a:endParaRPr>
              </a:p>
              <a:p>
                <a:pPr algn="ctr"/>
                <a:endParaRPr lang="en-US" sz="4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94" y="4572000"/>
                <a:ext cx="8229600" cy="168384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21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76200" y="152400"/>
            <a:ext cx="4953000" cy="12003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0015" y="2627438"/>
            <a:ext cx="685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2,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95672" y="2627438"/>
                <a:ext cx="864572" cy="7116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600" i="1"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a:rPr lang="en-US" sz="3600" b="0" i="1" smtClean="0">
                          <a:latin typeface="Cambria Math"/>
                        </a:rPr>
                        <m:t>,</m:t>
                      </m:r>
                      <m:r>
                        <a:rPr lang="en-US" sz="360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672" y="2627438"/>
                <a:ext cx="864572" cy="71167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923574" y="2688993"/>
                <a:ext cx="42922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36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3574" y="2688993"/>
                <a:ext cx="429226" cy="646331"/>
              </a:xfrm>
              <a:prstGeom prst="rect">
                <a:avLst/>
              </a:prstGeom>
              <a:blipFill rotWithShape="1">
                <a:blip r:embed="rId3"/>
                <a:stretch>
                  <a:fillRect r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 rot="21426076">
                <a:off x="1843534" y="2624170"/>
                <a:ext cx="1062561" cy="718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3600" i="1" smtClean="0">
                            <a:latin typeface="Cambria Math"/>
                          </a:rPr>
                          <m:t>3</m:t>
                        </m:r>
                      </m:deg>
                      <m:e>
                        <m:r>
                          <a:rPr lang="en-US" sz="3600" b="0" i="1" smtClean="0">
                            <a:latin typeface="Cambria Math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3600" dirty="0" smtClean="0"/>
                  <a:t>,</a:t>
                </a:r>
                <a:endParaRPr lang="en-US" sz="3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426076">
                <a:off x="1843534" y="2624170"/>
                <a:ext cx="1062561" cy="718206"/>
              </a:xfrm>
              <a:prstGeom prst="rect">
                <a:avLst/>
              </a:prstGeom>
              <a:blipFill rotWithShape="1">
                <a:blip r:embed="rId4"/>
                <a:stretch>
                  <a:fillRect t="-3937" r="-3315" b="-24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865784" y="4383927"/>
                <a:ext cx="633088" cy="1147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48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5400" dirty="0" smtClean="0"/>
                  <a:t>,</a:t>
                </a:r>
                <a:endParaRPr lang="en-US" sz="5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784" y="4383927"/>
                <a:ext cx="633088" cy="1147430"/>
              </a:xfrm>
              <a:prstGeom prst="rect">
                <a:avLst/>
              </a:prstGeom>
              <a:blipFill rotWithShape="1">
                <a:blip r:embed="rId5"/>
                <a:stretch>
                  <a:fillRect l="-10577" t="-6383" r="-48077" b="-207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2498872" y="4395911"/>
            <a:ext cx="697543" cy="1151662"/>
            <a:chOff x="2086154" y="5254595"/>
            <a:chExt cx="1066851" cy="11516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2320906" y="5254595"/>
                  <a:ext cx="832099" cy="11516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6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3600" b="0" i="1" smtClean="0">
                            <a:latin typeface="Cambria Math"/>
                          </a:rPr>
                          <m:t>,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20906" y="5254595"/>
                  <a:ext cx="832099" cy="115166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TextBox 21"/>
            <p:cNvSpPr txBox="1"/>
            <p:nvPr/>
          </p:nvSpPr>
          <p:spPr>
            <a:xfrm>
              <a:off x="2086154" y="5546145"/>
              <a:ext cx="381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3</a:t>
              </a:r>
              <a:endParaRPr lang="en-US" sz="3600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-31376" y="1524000"/>
            <a:ext cx="541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সংখ্যাগুলোকে শ্রেণীবিন্যাসে অবস্তান দেখাও।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315393" y="4299582"/>
                <a:ext cx="486294" cy="1131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5393" y="4299582"/>
                <a:ext cx="486294" cy="113101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173456" y="4250649"/>
                <a:ext cx="887294" cy="12448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4000" i="1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4000" i="1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456" y="4250649"/>
                <a:ext cx="887294" cy="124482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-76200" y="35052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 গুলোকে শ্রেণীবিন্যাস কর।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79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 animBg="1"/>
      <p:bldP spid="11" grpId="0" animBg="1"/>
      <p:bldP spid="12" grpId="0" animBg="1"/>
      <p:bldP spid="19" grpId="0" animBg="1"/>
      <p:bldP spid="4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598" y="-152400"/>
            <a:ext cx="9241457" cy="687739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/>
          <p:cNvSpPr txBox="1"/>
          <p:nvPr/>
        </p:nvSpPr>
        <p:spPr>
          <a:xfrm>
            <a:off x="-76200" y="228600"/>
            <a:ext cx="5715000" cy="14465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8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bn-BD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023629"/>
            <a:ext cx="8839200" cy="1752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সংখ্যাগুলোকে বাস্তব সংখ্যার শ্রেণীবিন্যাসে অবস্তান দেখাও।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-76200" y="2209800"/>
                <a:ext cx="8264236" cy="115962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, </m:t>
                    </m:r>
                    <m:r>
                      <a:rPr lang="en-US" sz="3200" i="1">
                        <a:latin typeface="Cambria Math"/>
                      </a:rPr>
                      <m:t>5</m:t>
                    </m:r>
                    <m:r>
                      <a:rPr lang="en-US" sz="3200" i="1">
                        <a:latin typeface="Cambria Math"/>
                      </a:rPr>
                      <m:t> ,−</m:t>
                    </m:r>
                    <m:r>
                      <a:rPr lang="en-US" sz="3200" i="1">
                        <a:latin typeface="Cambria Math"/>
                      </a:rPr>
                      <m:t>7</m:t>
                    </m:r>
                    <m:r>
                      <a:rPr lang="en-US" sz="3200" i="1">
                        <a:latin typeface="Cambria Math"/>
                      </a:rPr>
                      <m:t>,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/>
                          </a:rPr>
                          <m:t>13</m:t>
                        </m:r>
                        <m:r>
                          <a:rPr lang="en-US" sz="3200" i="1">
                            <a:latin typeface="Cambria Math"/>
                          </a:rPr>
                          <m:t>, </m:t>
                        </m:r>
                      </m:e>
                    </m:rad>
                    <m:r>
                      <a:rPr lang="en-US" sz="3200" i="1">
                        <a:latin typeface="Cambria Math"/>
                      </a:rPr>
                      <m:t> </m:t>
                    </m:r>
                    <m:r>
                      <a:rPr lang="en-US" sz="3200" i="1">
                        <a:latin typeface="Cambria Math"/>
                      </a:rPr>
                      <m:t>0</m:t>
                    </m:r>
                    <m:r>
                      <a:rPr lang="en-US" sz="3200" i="1">
                        <a:latin typeface="Cambria Math"/>
                      </a:rPr>
                      <m:t> ,</m:t>
                    </m:r>
                    <m:r>
                      <a:rPr lang="en-US" sz="3200" i="1">
                        <a:latin typeface="Cambria Math"/>
                      </a:rPr>
                      <m:t>1</m:t>
                    </m:r>
                  </m:oMath>
                </a14:m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3200" dirty="0" smtClean="0">
                    <a:latin typeface="MS Gothic" panose="020B0609070205080204" pitchFamily="49" charset="-128"/>
                    <a:ea typeface="MS Gothic" panose="020B0609070205080204" pitchFamily="49" charset="-128"/>
                    <a:cs typeface="NikoshBAN" panose="02000000000000000000" pitchFamily="2" charset="0"/>
                  </a:rPr>
                  <a:t>1.215,8.213427……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00" y="2209800"/>
                <a:ext cx="8264236" cy="115962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76200" y="3505200"/>
            <a:ext cx="8915400" cy="156966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সংখ্যাগুলো থেকে</a:t>
            </a:r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মূলদ ও অমূলদ সংখ্যা পৃথক কর।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909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28600" y="0"/>
            <a:ext cx="312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6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482" y="2057400"/>
                <a:ext cx="5181600" cy="990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BD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১।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bn-BD" sz="4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4400" b="0" i="1" smtClean="0"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bn-BD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কে কি সংখ্যা বলে</a:t>
                </a:r>
                <a:r>
                  <a:rPr lang="bn-BD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  <a:endParaRPr lang="en-US" sz="4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2" y="2057400"/>
                <a:ext cx="5181600" cy="990600"/>
              </a:xfrm>
              <a:prstGeom prst="rect">
                <a:avLst/>
              </a:prstGeom>
              <a:blipFill rotWithShape="0">
                <a:blip r:embed="rId2"/>
                <a:stretch>
                  <a:fillRect l="-4567" t="-6627" b="-23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-4482" y="3352800"/>
            <a:ext cx="519684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দুইটি মূলদ সংখ্যা লিখ।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0" y="4572000"/>
                <a:ext cx="5248102" cy="1295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BD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৩।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4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</m:den>
                    </m:f>
                    <m:r>
                      <a:rPr lang="en-US" sz="4400" b="0" i="1" smtClean="0"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bn-BD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কত?</a:t>
                </a:r>
                <a:endParaRPr lang="en-US" sz="4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0"/>
                <a:ext cx="5248102" cy="1295400"/>
              </a:xfrm>
              <a:prstGeom prst="rect">
                <a:avLst/>
              </a:prstGeom>
              <a:blipFill rotWithShape="0">
                <a:blip r:embed="rId3"/>
                <a:stretch>
                  <a:fillRect l="-4393" b="-9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025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" y="1752600"/>
            <a:ext cx="3107666" cy="249710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-76200" y="228600"/>
            <a:ext cx="4572000" cy="1447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22412" y="5943600"/>
            <a:ext cx="9166412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সংখ্যাগুলোকে বাস্তব </a:t>
            </a:r>
            <a:r>
              <a:rPr lang="bn-BD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সংখ্যার </a:t>
            </a:r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শ্রেণীবিন্যাসে অবস্তান দেখাও।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0" y="4495800"/>
                <a:ext cx="9144000" cy="102242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</a:rPr>
                      <m:t>, </m:t>
                    </m:r>
                    <m:r>
                      <a:rPr lang="en-US" sz="3200" b="0" i="1" smtClean="0">
                        <a:latin typeface="Cambria Math"/>
                      </a:rPr>
                      <m:t>5</m:t>
                    </m:r>
                    <m:r>
                      <a:rPr lang="en-US" sz="3200" b="0" i="1" smtClean="0">
                        <a:latin typeface="Cambria Math"/>
                      </a:rPr>
                      <m:t> ,−</m:t>
                    </m:r>
                    <m:r>
                      <a:rPr lang="en-US" sz="3200" b="0" i="1" smtClean="0">
                        <a:latin typeface="Cambria Math"/>
                      </a:rPr>
                      <m:t>7</m:t>
                    </m:r>
                    <m:r>
                      <a:rPr lang="en-US" sz="3200" b="0" i="1" smtClean="0">
                        <a:latin typeface="Cambria Math"/>
                      </a:rPr>
                      <m:t>,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/>
                          </a:rPr>
                          <m:t>13</m:t>
                        </m:r>
                        <m:r>
                          <a:rPr lang="en-US" sz="3200" b="0" i="1" smtClean="0">
                            <a:latin typeface="Cambria Math"/>
                          </a:rPr>
                          <m:t>, </m:t>
                        </m:r>
                      </m:e>
                    </m:rad>
                    <m:r>
                      <a:rPr lang="en-US" sz="3200" b="0" i="1" smtClean="0">
                        <a:latin typeface="Cambria Math"/>
                      </a:rPr>
                      <m:t> </m:t>
                    </m:r>
                    <m:r>
                      <a:rPr lang="en-US" sz="3200" b="0" i="1" smtClean="0">
                        <a:latin typeface="Cambria Math"/>
                      </a:rPr>
                      <m:t>0</m:t>
                    </m:r>
                    <m:r>
                      <a:rPr lang="en-US" sz="3200" b="0" i="1" smtClean="0">
                        <a:latin typeface="Cambria Math"/>
                      </a:rPr>
                      <m:t> ,</m:t>
                    </m:r>
                    <m:r>
                      <a:rPr lang="en-US" sz="3200" b="0" i="1" smtClean="0">
                        <a:latin typeface="Cambria Math"/>
                      </a:rPr>
                      <m:t>1</m:t>
                    </m:r>
                    <m:r>
                      <a:rPr lang="en-US" sz="3200" b="0" i="1" smtClean="0">
                        <a:latin typeface="Cambria Math"/>
                      </a:rPr>
                      <m:t>,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7</m:t>
                        </m:r>
                        <m:r>
                          <a:rPr lang="en-US" sz="3200" b="0" i="1" smtClean="0">
                            <a:latin typeface="Cambria Math"/>
                          </a:rPr>
                          <m:t>,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</a:rPr>
                      <m:t>,</m:t>
                    </m:r>
                    <m:r>
                      <a:rPr lang="en-US" sz="3200" b="0" i="1" smtClean="0">
                        <a:latin typeface="Cambria Math"/>
                      </a:rPr>
                      <m:t>12</m:t>
                    </m:r>
                    <m:r>
                      <a:rPr lang="en-US" sz="3200" b="0" i="1" smtClean="0">
                        <a:latin typeface="Cambria Math"/>
                      </a:rPr>
                      <m:t>,</m:t>
                    </m:r>
                    <m:r>
                      <a:rPr lang="en-US" sz="3200" b="0" i="1" smtClean="0">
                        <a:latin typeface="Cambria Math"/>
                      </a:rPr>
                      <m:t>2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sz="3200" dirty="0" smtClean="0"/>
                  <a:t>1.1234……,3.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e>
                    </m:acc>
                    <m:acc>
                      <m:accPr>
                        <m:chr m:val="̇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/>
                          </a:rPr>
                          <m:t>3</m:t>
                        </m:r>
                      </m:e>
                    </m:acc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495800"/>
                <a:ext cx="9144000" cy="102242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078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73"/>
          <a:stretch/>
        </p:blipFill>
        <p:spPr>
          <a:xfrm>
            <a:off x="762000" y="750434"/>
            <a:ext cx="7772400" cy="51054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4">
                <a:lumMod val="5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Rounded Rectangle 2"/>
          <p:cNvSpPr/>
          <p:nvPr/>
        </p:nvSpPr>
        <p:spPr>
          <a:xfrm>
            <a:off x="2057400" y="1066800"/>
            <a:ext cx="5482087" cy="2057400"/>
          </a:xfrm>
          <a:prstGeom prst="round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3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550625" y="3429000"/>
            <a:ext cx="3352800" cy="2057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002060"/>
                </a:solidFill>
              </a:rPr>
              <a:t>সবাইকে</a:t>
            </a:r>
            <a:endParaRPr lang="en-US" sz="6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17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8164" y="131398"/>
            <a:ext cx="2772672" cy="83099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bn-BD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bn-BD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79617"/>
            <a:ext cx="3391786" cy="1107996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</p:txBody>
      </p:sp>
      <p:sp>
        <p:nvSpPr>
          <p:cNvPr id="2" name="Rectangle 1"/>
          <p:cNvSpPr/>
          <p:nvPr/>
        </p:nvSpPr>
        <p:spPr>
          <a:xfrm>
            <a:off x="219694" y="4611584"/>
            <a:ext cx="7543800" cy="220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মোঃ</a:t>
            </a:r>
            <a:r>
              <a:rPr lang="en-US" sz="4000" dirty="0" smtClean="0"/>
              <a:t> </a:t>
            </a:r>
            <a:r>
              <a:rPr lang="en-US" sz="4000" dirty="0" err="1" smtClean="0"/>
              <a:t>নওসেদ</a:t>
            </a:r>
            <a:r>
              <a:rPr lang="en-US" sz="4000" dirty="0" smtClean="0"/>
              <a:t> </a:t>
            </a:r>
            <a:r>
              <a:rPr lang="en-US" sz="4000" dirty="0" err="1" smtClean="0"/>
              <a:t>আলী</a:t>
            </a:r>
            <a:endParaRPr lang="en-US" sz="4000" dirty="0" smtClean="0"/>
          </a:p>
          <a:p>
            <a:pPr algn="ctr"/>
            <a:r>
              <a:rPr lang="en-US" sz="4000" dirty="0" err="1" smtClean="0"/>
              <a:t>সিনিয়র</a:t>
            </a:r>
            <a:r>
              <a:rPr lang="en-US" sz="4000" dirty="0" smtClean="0"/>
              <a:t> </a:t>
            </a:r>
            <a:r>
              <a:rPr lang="en-US" sz="4000" dirty="0" err="1" smtClean="0"/>
              <a:t>সহকারী</a:t>
            </a:r>
            <a:r>
              <a:rPr lang="en-US" sz="4000" dirty="0" smtClean="0"/>
              <a:t> </a:t>
            </a:r>
            <a:r>
              <a:rPr lang="en-US" sz="4000" dirty="0" err="1" smtClean="0"/>
              <a:t>শিক্ষক</a:t>
            </a:r>
            <a:r>
              <a:rPr lang="en-US" sz="4000" dirty="0" smtClean="0"/>
              <a:t> [</a:t>
            </a:r>
            <a:r>
              <a:rPr lang="en-US" sz="4000" dirty="0" err="1" smtClean="0"/>
              <a:t>গণিত</a:t>
            </a:r>
            <a:r>
              <a:rPr lang="en-US" sz="4000" dirty="0" smtClean="0"/>
              <a:t> ও </a:t>
            </a:r>
            <a:r>
              <a:rPr lang="en-US" sz="4000" dirty="0" err="1" smtClean="0"/>
              <a:t>বিজ্ঞান</a:t>
            </a:r>
            <a:r>
              <a:rPr lang="en-US" sz="4000" dirty="0" smtClean="0"/>
              <a:t>]</a:t>
            </a:r>
          </a:p>
          <a:p>
            <a:pPr algn="ctr"/>
            <a:r>
              <a:rPr lang="en-US" sz="4000" dirty="0" err="1" smtClean="0"/>
              <a:t>কালিগঞ্জ</a:t>
            </a:r>
            <a:r>
              <a:rPr lang="en-US" sz="4000" dirty="0" smtClean="0"/>
              <a:t> </a:t>
            </a:r>
            <a:r>
              <a:rPr lang="en-US" sz="4000" dirty="0" err="1" smtClean="0"/>
              <a:t>হাট</a:t>
            </a:r>
            <a:r>
              <a:rPr lang="en-US" sz="4000" dirty="0" smtClean="0"/>
              <a:t> </a:t>
            </a:r>
            <a:r>
              <a:rPr lang="en-US" sz="4000" dirty="0" err="1" smtClean="0"/>
              <a:t>উচ্চ</a:t>
            </a:r>
            <a:r>
              <a:rPr lang="en-US" sz="4000" dirty="0" smtClean="0"/>
              <a:t> </a:t>
            </a:r>
            <a:r>
              <a:rPr lang="en-US" sz="4000" dirty="0" err="1" smtClean="0"/>
              <a:t>বিদ্যালয়,তানোর,রাজশাহী</a:t>
            </a:r>
            <a:r>
              <a:rPr lang="en-US" sz="4000" dirty="0" smtClean="0"/>
              <a:t> । 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72051"/>
            <a:ext cx="2514600" cy="252977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10000" y="546896"/>
            <a:ext cx="3771014" cy="3657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irclePour">
              <a:avLst/>
            </a:prstTxWarp>
          </a:bodyPr>
          <a:lstStyle/>
          <a:p>
            <a:pPr algn="ctr"/>
            <a:r>
              <a:rPr lang="en-US" sz="3600" dirty="0" smtClean="0"/>
              <a:t>//</a:t>
            </a:r>
            <a:r>
              <a:rPr lang="en-US" sz="3600" dirty="0" err="1" smtClean="0"/>
              <a:t>শিক্ষা</a:t>
            </a:r>
            <a:r>
              <a:rPr lang="en-US" sz="3600" dirty="0" smtClean="0"/>
              <a:t> </a:t>
            </a:r>
            <a:r>
              <a:rPr lang="en-US" sz="3600" dirty="0" err="1" smtClean="0"/>
              <a:t>নিয়ে</a:t>
            </a:r>
            <a:r>
              <a:rPr lang="en-US" sz="3600" dirty="0" smtClean="0"/>
              <a:t> </a:t>
            </a:r>
            <a:r>
              <a:rPr lang="en-US" sz="3600" dirty="0" err="1" smtClean="0"/>
              <a:t>গড়বো</a:t>
            </a:r>
            <a:r>
              <a:rPr lang="en-US" sz="3600" dirty="0" smtClean="0"/>
              <a:t> </a:t>
            </a:r>
            <a:r>
              <a:rPr lang="en-US" sz="3600" dirty="0" err="1" smtClean="0"/>
              <a:t>দেশ</a:t>
            </a:r>
            <a:endParaRPr lang="en-US" sz="3600" dirty="0" smtClean="0"/>
          </a:p>
          <a:p>
            <a:pPr algn="ctr"/>
            <a:r>
              <a:rPr lang="en-US" sz="3600" dirty="0" err="1" smtClean="0"/>
              <a:t>শেখ</a:t>
            </a:r>
            <a:r>
              <a:rPr lang="en-US" sz="3600" dirty="0" smtClean="0"/>
              <a:t> </a:t>
            </a:r>
            <a:r>
              <a:rPr lang="en-US" sz="3600" dirty="0" err="1" smtClean="0"/>
              <a:t>হাসিনার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বাংলাদেশ</a:t>
            </a:r>
            <a:r>
              <a:rPr lang="en-US" sz="3600" dirty="0" smtClean="0"/>
              <a:t> //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6837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457200"/>
            <a:ext cx="84582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 গণিত</a:t>
            </a:r>
          </a:p>
          <a:p>
            <a:pPr algn="ctr"/>
            <a:r>
              <a:rPr lang="bn-BD" sz="6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 </a:t>
            </a:r>
            <a:r>
              <a:rPr lang="bn-BD" sz="6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66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6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6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শিক্ষার্থীঃ</a:t>
            </a:r>
            <a:r>
              <a:rPr lang="en-US" sz="6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৫১ </a:t>
            </a:r>
            <a:r>
              <a:rPr lang="en-US" sz="66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endParaRPr lang="en-US" sz="66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উপস্থিত</a:t>
            </a:r>
            <a:r>
              <a:rPr lang="en-US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শিক্ষার্থীঃ</a:t>
            </a:r>
            <a:r>
              <a:rPr lang="en-US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৪২ </a:t>
            </a:r>
            <a:r>
              <a:rPr lang="en-US" sz="4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endParaRPr lang="en-US" sz="40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৫০মিনিট</a:t>
            </a:r>
            <a:endParaRPr lang="en-US" sz="40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</a:t>
            </a:r>
            <a:r>
              <a:rPr lang="en-US" sz="4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খঃ</a:t>
            </a:r>
            <a:r>
              <a:rPr lang="en-US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৯/</a:t>
            </a:r>
            <a:r>
              <a:rPr lang="bn-BD" sz="4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২/২</a:t>
            </a:r>
            <a:r>
              <a:rPr lang="bn-BD" sz="4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4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r>
              <a:rPr lang="en-US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40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891459"/>
              </p:ext>
            </p:extLst>
          </p:nvPr>
        </p:nvGraphicFramePr>
        <p:xfrm>
          <a:off x="11723" y="0"/>
          <a:ext cx="9132277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8877"/>
                <a:gridCol w="8153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অধ্যায়</a:t>
                      </a:r>
                      <a:endParaRPr lang="en-US" sz="24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                       </a:t>
                      </a:r>
                      <a:r>
                        <a:rPr lang="en-US" sz="4800" dirty="0" err="1" smtClean="0"/>
                        <a:t>শিরোনাম</a:t>
                      </a:r>
                      <a:r>
                        <a:rPr lang="en-US" sz="4800" baseline="0" dirty="0" smtClean="0"/>
                        <a:t> </a:t>
                      </a:r>
                      <a:endParaRPr lang="en-US" sz="4800" dirty="0" smtClean="0"/>
                    </a:p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279933"/>
              </p:ext>
            </p:extLst>
          </p:nvPr>
        </p:nvGraphicFramePr>
        <p:xfrm>
          <a:off x="0" y="1066800"/>
          <a:ext cx="9144000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2514600"/>
                <a:gridCol w="2743200"/>
                <a:gridCol w="2895600"/>
              </a:tblGrid>
              <a:tr h="4699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Vi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vii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viii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r>
                        <a:rPr lang="en-US" dirty="0" smtClean="0"/>
                        <a:t>১ম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স্বাভাবিক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সংখ্যা</a:t>
                      </a:r>
                      <a:r>
                        <a:rPr lang="en-US" baseline="0" dirty="0" smtClean="0"/>
                        <a:t> ও </a:t>
                      </a:r>
                      <a:r>
                        <a:rPr lang="en-US" baseline="0" dirty="0" err="1" smtClean="0"/>
                        <a:t>ভগ্নাংশ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মুলদ</a:t>
                      </a:r>
                      <a:r>
                        <a:rPr lang="en-US" baseline="0" dirty="0" smtClean="0"/>
                        <a:t> ও </a:t>
                      </a:r>
                      <a:r>
                        <a:rPr lang="en-US" baseline="0" dirty="0" err="1" smtClean="0"/>
                        <a:t>অমূলদ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সংখ্যা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প্যাটার্ন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r>
                        <a:rPr lang="en-US" dirty="0" smtClean="0"/>
                        <a:t>২য়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অনুপাত</a:t>
                      </a:r>
                      <a:r>
                        <a:rPr lang="en-US" dirty="0" smtClean="0"/>
                        <a:t> ও </a:t>
                      </a:r>
                      <a:r>
                        <a:rPr lang="en-US" dirty="0" err="1" smtClean="0"/>
                        <a:t>শতকরা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সমানুপাত</a:t>
                      </a:r>
                      <a:r>
                        <a:rPr lang="en-US" dirty="0" smtClean="0"/>
                        <a:t> ও </a:t>
                      </a:r>
                      <a:r>
                        <a:rPr lang="en-US" dirty="0" err="1" smtClean="0"/>
                        <a:t>লাভ-ক্ষতি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মুনাফা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r>
                        <a:rPr lang="en-US" dirty="0" smtClean="0"/>
                        <a:t>৩য়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পূর্ণসংখ্যা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পরিমাপ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পরিমাপ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r>
                        <a:rPr lang="en-US" dirty="0" smtClean="0"/>
                        <a:t>৪র্থ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বীজগণিতীয়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রাশি</a:t>
                      </a:r>
                      <a:r>
                        <a:rPr lang="en-US" baseline="0" dirty="0" smtClean="0"/>
                        <a:t> </a:t>
                      </a:r>
                      <a:endParaRPr lang="en-US" dirty="0" smtClean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বীজগণিতীয়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রাশির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গুণ</a:t>
                      </a:r>
                      <a:r>
                        <a:rPr lang="en-US" baseline="0" dirty="0" smtClean="0"/>
                        <a:t> ও </a:t>
                      </a:r>
                      <a:r>
                        <a:rPr lang="en-US" baseline="0" dirty="0" err="1" smtClean="0"/>
                        <a:t>ভাগ</a:t>
                      </a:r>
                      <a:r>
                        <a:rPr lang="en-US" baseline="0" dirty="0" smtClean="0"/>
                        <a:t> </a:t>
                      </a:r>
                      <a:endParaRPr lang="en-US" dirty="0" smtClean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বীজগণিতীয়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সূত্রাবলি</a:t>
                      </a:r>
                      <a:r>
                        <a:rPr lang="en-US" baseline="0" dirty="0" smtClean="0"/>
                        <a:t> ও </a:t>
                      </a:r>
                      <a:r>
                        <a:rPr lang="en-US" baseline="0" dirty="0" err="1" smtClean="0"/>
                        <a:t>প্রয়োগ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r>
                        <a:rPr lang="en-US" dirty="0" smtClean="0"/>
                        <a:t>৫ম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সরল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সমীকরণ</a:t>
                      </a:r>
                      <a:endParaRPr lang="en-US" dirty="0" smtClean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বীজগণিতীয়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সূত্রাবলি</a:t>
                      </a:r>
                      <a:r>
                        <a:rPr lang="en-US" baseline="0" dirty="0" smtClean="0"/>
                        <a:t> ও </a:t>
                      </a:r>
                      <a:r>
                        <a:rPr lang="en-US" baseline="0" dirty="0" err="1" smtClean="0"/>
                        <a:t>প্রয়োগ</a:t>
                      </a:r>
                      <a:endParaRPr lang="en-US" dirty="0" smtClean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বীজগণিতীয়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ভগ্নাংশ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r>
                        <a:rPr lang="en-US" dirty="0" smtClean="0"/>
                        <a:t>৬ষ্ঠ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জ্যামিতির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মৌলিক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ধারণা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বীজগণিতীয়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ভগ্নাংশ</a:t>
                      </a:r>
                      <a:r>
                        <a:rPr lang="en-US" baseline="0" dirty="0" smtClean="0"/>
                        <a:t> </a:t>
                      </a:r>
                      <a:endParaRPr lang="en-US" dirty="0" smtClean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সরল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সহসমীকরণ</a:t>
                      </a:r>
                      <a:endParaRPr lang="en-US" dirty="0" smtClean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r>
                        <a:rPr lang="en-US" dirty="0" smtClean="0"/>
                        <a:t>৭ম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ব্যবহারিক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জ্যামিতি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সরল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সমীকরণ</a:t>
                      </a:r>
                      <a:endParaRPr lang="en-US" dirty="0" smtClean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সেট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r>
                        <a:rPr lang="en-US" dirty="0" smtClean="0"/>
                        <a:t>৮ম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তথ্য</a:t>
                      </a:r>
                      <a:r>
                        <a:rPr lang="en-US" baseline="0" dirty="0" smtClean="0"/>
                        <a:t> ও </a:t>
                      </a:r>
                      <a:r>
                        <a:rPr lang="en-US" baseline="0" dirty="0" err="1" smtClean="0"/>
                        <a:t>উপাত্ত</a:t>
                      </a:r>
                      <a:endParaRPr lang="en-US" dirty="0" smtClean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সমান্তরাল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সরলরেখা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চতুর্ভুজ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r>
                        <a:rPr lang="en-US" dirty="0" smtClean="0"/>
                        <a:t>৯ম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ত্রিভুজ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পিথাগোরাসের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উপপাদ্য</a:t>
                      </a:r>
                      <a:endParaRPr lang="en-US" dirty="0" smtClean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r>
                        <a:rPr lang="en-US" dirty="0" smtClean="0"/>
                        <a:t>১oম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সর্বসমতা</a:t>
                      </a:r>
                      <a:r>
                        <a:rPr lang="en-US" baseline="0" dirty="0" smtClean="0"/>
                        <a:t> ও </a:t>
                      </a:r>
                      <a:r>
                        <a:rPr lang="en-US" baseline="0" dirty="0" err="1" smtClean="0"/>
                        <a:t>সদৃশতা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বৃত্ত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r>
                        <a:rPr lang="en-US" dirty="0" smtClean="0"/>
                        <a:t>১১শ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তথ্য</a:t>
                      </a:r>
                      <a:r>
                        <a:rPr lang="en-US" baseline="0" dirty="0" smtClean="0"/>
                        <a:t> ও </a:t>
                      </a:r>
                      <a:r>
                        <a:rPr lang="en-US" baseline="0" dirty="0" err="1" smtClean="0"/>
                        <a:t>উপাত্ত</a:t>
                      </a:r>
                      <a:endParaRPr lang="en-US" dirty="0" smtClean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তথ্য</a:t>
                      </a:r>
                      <a:r>
                        <a:rPr lang="en-US" baseline="0" dirty="0" smtClean="0"/>
                        <a:t> ও </a:t>
                      </a:r>
                      <a:r>
                        <a:rPr lang="en-US" baseline="0" dirty="0" err="1" smtClean="0"/>
                        <a:t>উপাত্ত</a:t>
                      </a:r>
                      <a:endParaRPr lang="en-US" dirty="0" smtClean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276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91200" y="2743200"/>
            <a:ext cx="31788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 …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457200" y="4572000"/>
            <a:ext cx="5732583" cy="670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ইত্যাদি কোন প্রকারের সংখ্যা?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0"/>
          <a:stretch/>
        </p:blipFill>
        <p:spPr>
          <a:xfrm>
            <a:off x="-4419600" y="1676400"/>
            <a:ext cx="1541004" cy="1296426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2145802" y="223759"/>
            <a:ext cx="2502398" cy="1484968"/>
            <a:chOff x="2205300" y="1636525"/>
            <a:chExt cx="3082008" cy="129642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430"/>
            <a:stretch/>
          </p:blipFill>
          <p:spPr>
            <a:xfrm>
              <a:off x="2205300" y="1636525"/>
              <a:ext cx="1541004" cy="129642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430"/>
            <a:stretch/>
          </p:blipFill>
          <p:spPr>
            <a:xfrm>
              <a:off x="3746304" y="1636525"/>
              <a:ext cx="1541004" cy="1296426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0"/>
          <a:stretch/>
        </p:blipFill>
        <p:spPr>
          <a:xfrm>
            <a:off x="139744" y="223760"/>
            <a:ext cx="1765113" cy="1484966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4869874" y="194981"/>
            <a:ext cx="4030352" cy="1433645"/>
            <a:chOff x="5612791" y="1625440"/>
            <a:chExt cx="4691213" cy="130751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430"/>
            <a:stretch/>
          </p:blipFill>
          <p:spPr>
            <a:xfrm>
              <a:off x="5612791" y="1636525"/>
              <a:ext cx="1541004" cy="129642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430"/>
            <a:stretch/>
          </p:blipFill>
          <p:spPr>
            <a:xfrm>
              <a:off x="7153795" y="1636525"/>
              <a:ext cx="1541004" cy="129642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430"/>
            <a:stretch/>
          </p:blipFill>
          <p:spPr>
            <a:xfrm>
              <a:off x="5693462" y="1636524"/>
              <a:ext cx="1541004" cy="129642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430"/>
            <a:stretch/>
          </p:blipFill>
          <p:spPr>
            <a:xfrm>
              <a:off x="7234466" y="1636524"/>
              <a:ext cx="1541004" cy="129642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430"/>
            <a:stretch/>
          </p:blipFill>
          <p:spPr>
            <a:xfrm>
              <a:off x="8763000" y="1625440"/>
              <a:ext cx="1541004" cy="1296426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040169" y="2941984"/>
                <a:ext cx="832099" cy="112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3600" b="0" i="1" smtClean="0">
                          <a:latin typeface="Cambria Math"/>
                        </a:rPr>
                        <m:t> ,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169" y="2941984"/>
                <a:ext cx="832099" cy="112947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-3733800" y="4311149"/>
                <a:ext cx="3064000" cy="1435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i="1" smtClean="0">
                          <a:latin typeface="Cambria Math"/>
                        </a:rPr>
                        <m:t>1</m:t>
                      </m:r>
                      <m:r>
                        <a:rPr lang="en-US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/>
                            </a:rPr>
                            <m:t>𝑛𝑥</m:t>
                          </m:r>
                        </m:num>
                        <m:den>
                          <m:r>
                            <a:rPr lang="en-US" i="1" smtClean="0">
                              <a:latin typeface="Cambria Math"/>
                            </a:rPr>
                            <m:t>1</m:t>
                          </m:r>
                          <m:r>
                            <a:rPr lang="en-US" i="1" smtClean="0">
                              <a:latin typeface="Cambria Math"/>
                            </a:rPr>
                            <m:t>!</m:t>
                          </m:r>
                        </m:den>
                      </m:f>
                      <m:r>
                        <a:rPr lang="en-US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/>
                            </a:rPr>
                            <m:t>𝑛</m:t>
                          </m:r>
                          <m:rad>
                            <m:radPr>
                              <m:deg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/>
                          </m:rad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 smtClean="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 smtClean="0">
                              <a:latin typeface="Cambria Math"/>
                            </a:rPr>
                            <m:t>2</m:t>
                          </m:r>
                          <m:r>
                            <a:rPr lang="en-US" i="1" smtClean="0">
                              <a:latin typeface="Cambria Math"/>
                            </a:rPr>
                            <m:t>!</m:t>
                          </m:r>
                        </m:den>
                      </m:f>
                      <m:r>
                        <a:rPr lang="en-US" i="1" smtClean="0">
                          <a:latin typeface="Cambria Math"/>
                        </a:rPr>
                        <m:t>+…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733800" y="4311149"/>
                <a:ext cx="3064000" cy="143564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9932097" y="5480505"/>
                <a:ext cx="1040703" cy="4542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24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23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  ,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2097" y="5480505"/>
                <a:ext cx="1040703" cy="454292"/>
              </a:xfrm>
              <a:prstGeom prst="rect">
                <a:avLst/>
              </a:prstGeom>
              <a:blipFill rotWithShape="1">
                <a:blip r:embed="rId6"/>
                <a:stretch>
                  <a:fillRect l="-17544" t="-118667" r="-30409" b="-18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1618140" y="5969303"/>
                <a:ext cx="75847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36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8140" y="5969303"/>
                <a:ext cx="758477" cy="6463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461601" y="1632476"/>
            <a:ext cx="469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1</a:t>
            </a:r>
            <a:endParaRPr lang="en-US" sz="7200" dirty="0"/>
          </a:p>
        </p:txBody>
      </p:sp>
      <p:sp>
        <p:nvSpPr>
          <p:cNvPr id="26" name="TextBox 25"/>
          <p:cNvSpPr txBox="1"/>
          <p:nvPr/>
        </p:nvSpPr>
        <p:spPr>
          <a:xfrm>
            <a:off x="2936384" y="1657583"/>
            <a:ext cx="800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2</a:t>
            </a:r>
            <a:endParaRPr lang="en-US" sz="7200" dirty="0"/>
          </a:p>
        </p:txBody>
      </p:sp>
      <p:sp>
        <p:nvSpPr>
          <p:cNvPr id="27" name="TextBox 26"/>
          <p:cNvSpPr txBox="1"/>
          <p:nvPr/>
        </p:nvSpPr>
        <p:spPr>
          <a:xfrm>
            <a:off x="6403430" y="1570455"/>
            <a:ext cx="722585" cy="1242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57648" y="3200356"/>
            <a:ext cx="685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2,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005917" y="2923820"/>
                <a:ext cx="633088" cy="1147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48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5400" dirty="0" smtClean="0"/>
                  <a:t>,</a:t>
                </a:r>
                <a:endParaRPr lang="en-US" sz="5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5917" y="2923820"/>
                <a:ext cx="633088" cy="1147430"/>
              </a:xfrm>
              <a:prstGeom prst="rect">
                <a:avLst/>
              </a:prstGeom>
              <a:blipFill rotWithShape="1">
                <a:blip r:embed="rId8"/>
                <a:stretch>
                  <a:fillRect l="-10577" t="-6383" r="-48077" b="-207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0756021" y="4621066"/>
                <a:ext cx="433558" cy="722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sz="3600" i="1" smtClean="0">
                              <a:latin typeface="Cambria Math"/>
                            </a:rPr>
                            <m:t>3</m:t>
                          </m:r>
                        </m:deg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6021" y="4621066"/>
                <a:ext cx="433558" cy="722955"/>
              </a:xfrm>
              <a:prstGeom prst="rect">
                <a:avLst/>
              </a:prstGeom>
              <a:blipFill rotWithShape="1">
                <a:blip r:embed="rId9"/>
                <a:stretch>
                  <a:fillRect r="-59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0972800" y="3596935"/>
                <a:ext cx="118189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400" b="0" i="1" smtClean="0">
                              <a:latin typeface="Cambria Math"/>
                            </a:rPr>
                            <m:t>2</m:t>
                          </m:r>
                        </m:e>
                        <m:sub/>
                        <m:sup>
                          <m:r>
                            <a:rPr lang="en-US" sz="4400" b="0" i="1" smtClean="0">
                              <a:latin typeface="Cambria Math"/>
                            </a:rPr>
                            <m:t>1</m:t>
                          </m:r>
                        </m:sup>
                      </m:sSubSup>
                      <m:r>
                        <a:rPr lang="en-US" sz="4400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0" y="3596935"/>
                <a:ext cx="1181892" cy="76944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-3469208" y="602348"/>
                <a:ext cx="1638424" cy="440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/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69208" y="602348"/>
                <a:ext cx="1638424" cy="44050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/>
          <p:cNvGrpSpPr/>
          <p:nvPr/>
        </p:nvGrpSpPr>
        <p:grpSpPr>
          <a:xfrm>
            <a:off x="10684951" y="6065949"/>
            <a:ext cx="697543" cy="1151662"/>
            <a:chOff x="2086154" y="5254595"/>
            <a:chExt cx="1066851" cy="11516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2320906" y="5254595"/>
                  <a:ext cx="832099" cy="11516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6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3600" b="0" i="1" smtClean="0">
                            <a:latin typeface="Cambria Math"/>
                          </a:rPr>
                          <m:t> ,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20906" y="5254595"/>
                  <a:ext cx="832099" cy="115166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r="-89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TextBox 34"/>
            <p:cNvSpPr txBox="1"/>
            <p:nvPr/>
          </p:nvSpPr>
          <p:spPr>
            <a:xfrm>
              <a:off x="2086154" y="5546145"/>
              <a:ext cx="381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3</a:t>
              </a:r>
              <a:endParaRPr lang="en-US" sz="36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2279719" y="4650066"/>
                <a:ext cx="864572" cy="7116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600" i="1"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a:rPr lang="en-US" sz="3600" b="0" i="1" smtClean="0">
                          <a:latin typeface="Cambria Math"/>
                        </a:rPr>
                        <m:t>,</m:t>
                      </m:r>
                      <m:r>
                        <a:rPr lang="en-US" sz="360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9719" y="4650066"/>
                <a:ext cx="864572" cy="71167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9761506" y="3683799"/>
                <a:ext cx="568682" cy="401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a:rPr lang="en-US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1506" y="3683799"/>
                <a:ext cx="568682" cy="40197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/>
          <p:cNvGrpSpPr/>
          <p:nvPr/>
        </p:nvGrpSpPr>
        <p:grpSpPr>
          <a:xfrm>
            <a:off x="2639005" y="2945814"/>
            <a:ext cx="697543" cy="1151662"/>
            <a:chOff x="2086154" y="5254595"/>
            <a:chExt cx="1066851" cy="11516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2320906" y="5254595"/>
                  <a:ext cx="832099" cy="11516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6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3600" b="0" i="1" smtClean="0">
                            <a:latin typeface="Cambria Math"/>
                          </a:rPr>
                          <m:t> ,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20906" y="5254595"/>
                  <a:ext cx="832099" cy="1151662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r="-89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TextBox 41"/>
            <p:cNvSpPr txBox="1"/>
            <p:nvPr/>
          </p:nvSpPr>
          <p:spPr>
            <a:xfrm>
              <a:off x="2086154" y="5546145"/>
              <a:ext cx="381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3</a:t>
              </a:r>
              <a:endParaRPr lang="en-US" sz="36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3297013" y="3198464"/>
                <a:ext cx="864572" cy="7116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600" i="1"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a:rPr lang="en-US" sz="3600" b="0" i="1" smtClean="0">
                          <a:latin typeface="Cambria Math"/>
                        </a:rPr>
                        <m:t>,</m:t>
                      </m:r>
                      <m:r>
                        <a:rPr lang="en-US" sz="360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7013" y="3198464"/>
                <a:ext cx="864572" cy="71167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4939181" y="3335324"/>
                <a:ext cx="98436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36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9181" y="3335324"/>
                <a:ext cx="984360" cy="646331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1853602" y="5385320"/>
                <a:ext cx="1039018" cy="722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3600" i="1" smtClean="0">
                            <a:latin typeface="Cambria Math"/>
                          </a:rPr>
                          <m:t>3</m:t>
                        </m:r>
                      </m:deg>
                      <m:e>
                        <m:r>
                          <a:rPr lang="en-US" sz="3600" b="0" i="1" smtClean="0">
                            <a:latin typeface="Cambria Math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3600" dirty="0" smtClean="0"/>
                  <a:t>,</a:t>
                </a:r>
                <a:endParaRPr lang="en-US" sz="3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3602" y="5385320"/>
                <a:ext cx="1039018" cy="722955"/>
              </a:xfrm>
              <a:prstGeom prst="rect">
                <a:avLst/>
              </a:prstGeom>
              <a:blipFill rotWithShape="1">
                <a:blip r:embed="rId18"/>
                <a:stretch>
                  <a:fillRect t="-4202" r="-4678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9372600" y="3039574"/>
                <a:ext cx="74666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36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2600" y="3039574"/>
                <a:ext cx="746662" cy="646331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 rot="21426076">
                <a:off x="4150949" y="3281044"/>
                <a:ext cx="1062561" cy="718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3600" i="1" smtClean="0">
                            <a:latin typeface="Cambria Math"/>
                          </a:rPr>
                          <m:t>3</m:t>
                        </m:r>
                      </m:deg>
                      <m:e>
                        <m:r>
                          <a:rPr lang="en-US" sz="3600" b="0" i="1" smtClean="0">
                            <a:latin typeface="Cambria Math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3600" dirty="0" smtClean="0"/>
                  <a:t>,</a:t>
                </a:r>
                <a:endParaRPr lang="en-US" sz="36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426076">
                <a:off x="4150949" y="3281044"/>
                <a:ext cx="1062561" cy="718206"/>
              </a:xfrm>
              <a:prstGeom prst="rect">
                <a:avLst/>
              </a:prstGeom>
              <a:blipFill rotWithShape="1">
                <a:blip r:embed="rId20"/>
                <a:stretch>
                  <a:fillRect t="-3125" r="-2762" b="-24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362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1" grpId="0" animBg="1"/>
      <p:bldP spid="25" grpId="0"/>
      <p:bldP spid="26" grpId="0"/>
      <p:bldP spid="27" grpId="0"/>
      <p:bldP spid="28" grpId="0"/>
      <p:bldP spid="29" grpId="0" animBg="1"/>
      <p:bldP spid="43" grpId="0" animBg="1"/>
      <p:bldP spid="44" grpId="0" animBg="1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44" y="223971"/>
            <a:ext cx="7802880" cy="585216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614350" y="3812775"/>
            <a:ext cx="4333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 </a:t>
            </a:r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</a:p>
        </p:txBody>
      </p:sp>
      <p:sp>
        <p:nvSpPr>
          <p:cNvPr id="7" name="Rectangle 6"/>
          <p:cNvSpPr/>
          <p:nvPr/>
        </p:nvSpPr>
        <p:spPr>
          <a:xfrm rot="10800000" flipV="1">
            <a:off x="2362200" y="2751661"/>
            <a:ext cx="45378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endParaRPr lang="bn-BD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38168" y="5034451"/>
            <a:ext cx="38861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(পৃষ্টা</a:t>
            </a:r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২-৪)</a:t>
            </a:r>
            <a:endParaRPr lang="bn-BD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22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609600" y="92926"/>
            <a:ext cx="6400800" cy="200355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96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3652568"/>
            <a:ext cx="7772400" cy="312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1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 সংখ্যা কাকে বলে তা বলতে পারবে।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বাস্তব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সংখ্যার শ্রেণিবিন্যাস করতে পারবে।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মূলদ ও অমূলদ সংখ্যা লিখতে পারবে।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 সংখ্যাকে দশমিকে প্রকাশ করে আসন্ন মান নির্ণয় করতে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2209800"/>
            <a:ext cx="67056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</a:p>
        </p:txBody>
      </p:sp>
    </p:spTree>
    <p:extLst>
      <p:ext uri="{BB962C8B-B14F-4D97-AF65-F5344CB8AC3E}">
        <p14:creationId xmlns:p14="http://schemas.microsoft.com/office/powerpoint/2010/main" val="183130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572000" y="-685800"/>
            <a:ext cx="2438400" cy="10172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0178" y="-331470"/>
            <a:ext cx="2016126" cy="13199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" t="8442" r="-959" b="298"/>
          <a:stretch/>
        </p:blipFill>
        <p:spPr>
          <a:xfrm>
            <a:off x="-4282209" y="4343400"/>
            <a:ext cx="1772423" cy="11685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134449" y="1348740"/>
            <a:ext cx="2541291" cy="2042020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-128674"/>
            <a:ext cx="1610333" cy="914400"/>
          </a:xfrm>
          <a:prstGeom prst="rect">
            <a:avLst/>
          </a:prstGeom>
        </p:spPr>
      </p:pic>
      <p:sp>
        <p:nvSpPr>
          <p:cNvPr id="122" name="Rectangle 121"/>
          <p:cNvSpPr/>
          <p:nvPr/>
        </p:nvSpPr>
        <p:spPr>
          <a:xfrm>
            <a:off x="533400" y="28748"/>
            <a:ext cx="7010400" cy="885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বাস্তব সংখ্যার </a:t>
            </a:r>
            <a:r>
              <a:rPr lang="bn-BD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শ্রেণীবিন্যাস এর উদাহরণ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0" name="Picture 12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9"/>
          <a:stretch/>
        </p:blipFill>
        <p:spPr>
          <a:xfrm>
            <a:off x="142336" y="935252"/>
            <a:ext cx="8991600" cy="5916929"/>
          </a:xfrm>
          <a:prstGeom prst="rect">
            <a:avLst/>
          </a:prstGeom>
        </p:spPr>
      </p:pic>
      <p:sp>
        <p:nvSpPr>
          <p:cNvPr id="131" name="Rectangle 130"/>
          <p:cNvSpPr/>
          <p:nvPr/>
        </p:nvSpPr>
        <p:spPr>
          <a:xfrm>
            <a:off x="533400" y="0"/>
            <a:ext cx="7010400" cy="8208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বাস্তব সংখ্যার </a:t>
            </a:r>
            <a:r>
              <a:rPr lang="bn-BD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শ্রেণীবিন্যাস এর উদাহরণ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77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2590800" y="1752600"/>
            <a:ext cx="3373944" cy="1060925"/>
            <a:chOff x="2502826" y="1295400"/>
            <a:chExt cx="3373944" cy="1060925"/>
          </a:xfrm>
        </p:grpSpPr>
        <p:sp>
          <p:nvSpPr>
            <p:cNvPr id="2" name="TextBox 1"/>
            <p:cNvSpPr txBox="1"/>
            <p:nvPr/>
          </p:nvSpPr>
          <p:spPr>
            <a:xfrm>
              <a:off x="2579027" y="1581293"/>
              <a:ext cx="31241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বাস্তব সংখ্যা</a:t>
              </a:r>
              <a:endPara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2502826" y="1295400"/>
              <a:ext cx="3373944" cy="1060925"/>
            </a:xfrm>
            <a:prstGeom prst="rect">
              <a:avLst/>
            </a:prstGeom>
            <a:noFill/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" name="Straight Connector 5"/>
          <p:cNvCxnSpPr/>
          <p:nvPr/>
        </p:nvCxnSpPr>
        <p:spPr>
          <a:xfrm>
            <a:off x="1568332" y="4041536"/>
            <a:ext cx="5943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own Arrow 8"/>
          <p:cNvSpPr/>
          <p:nvPr/>
        </p:nvSpPr>
        <p:spPr>
          <a:xfrm>
            <a:off x="3886200" y="2895600"/>
            <a:ext cx="888769" cy="1143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6982520" y="4107223"/>
            <a:ext cx="673506" cy="10638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 rot="10800000" flipH="1" flipV="1">
            <a:off x="914399" y="5218758"/>
            <a:ext cx="2057401" cy="8876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মূলদ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 rot="10800000" flipV="1">
            <a:off x="6281654" y="5218759"/>
            <a:ext cx="2133601" cy="8876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অমূলদ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Down Arrow 54"/>
          <p:cNvSpPr/>
          <p:nvPr/>
        </p:nvSpPr>
        <p:spPr>
          <a:xfrm>
            <a:off x="1441404" y="4107223"/>
            <a:ext cx="640649" cy="11115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990600" y="228600"/>
            <a:ext cx="7467600" cy="92333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বাস্তব সংখ্যার শ্রেণীবিন্যাস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17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38" grpId="0" animBg="1"/>
      <p:bldP spid="39" grpId="0" animBg="1"/>
      <p:bldP spid="55" grpId="0" animBg="1"/>
      <p:bldP spid="5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1136</TotalTime>
  <Words>315</Words>
  <Application>Microsoft Office PowerPoint</Application>
  <PresentationFormat>On-screen Show (4:3)</PresentationFormat>
  <Paragraphs>168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MS Gothic</vt:lpstr>
      <vt:lpstr>Arial</vt:lpstr>
      <vt:lpstr>Calibri</vt:lpstr>
      <vt:lpstr>Cambria Math</vt:lpstr>
      <vt:lpstr>Mongolian Baiti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Doel</cp:lastModifiedBy>
  <cp:revision>123</cp:revision>
  <dcterms:created xsi:type="dcterms:W3CDTF">2006-08-16T00:00:00Z</dcterms:created>
  <dcterms:modified xsi:type="dcterms:W3CDTF">2020-03-07T01:25:42Z</dcterms:modified>
</cp:coreProperties>
</file>