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2" r:id="rId2"/>
    <p:sldId id="256" r:id="rId3"/>
    <p:sldId id="257" r:id="rId4"/>
    <p:sldId id="258" r:id="rId5"/>
    <p:sldId id="259" r:id="rId6"/>
    <p:sldId id="260" r:id="rId7"/>
    <p:sldId id="261" r:id="rId8"/>
    <p:sldId id="266" r:id="rId9"/>
    <p:sldId id="267" r:id="rId10"/>
    <p:sldId id="268" r:id="rId11"/>
    <p:sldId id="269" r:id="rId12"/>
    <p:sldId id="263" r:id="rId13"/>
    <p:sldId id="264" r:id="rId14"/>
    <p:sldId id="265" r:id="rId15"/>
    <p:sldId id="270" r:id="rId16"/>
    <p:sldId id="271" r:id="rId17"/>
    <p:sldId id="272" r:id="rId18"/>
    <p:sldId id="273" r:id="rId19"/>
    <p:sldId id="274" r:id="rId20"/>
    <p:sldId id="275" r:id="rId21"/>
    <p:sldId id="276" r:id="rId2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26" y="7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42BE5-7A1D-4CD3-A7C1-10B00B4965C1}" type="datetimeFigureOut">
              <a:rPr lang="en-US" smtClean="0"/>
              <a:pPr/>
              <a:t>3/1/2020</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E977F-98D7-46F0-8140-881F817DE8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1E977F-98D7-46F0-8140-881F817DE8D9}"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3/1/2020</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10.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6" name="Picture 5" descr="rBVaHVSGqmSAIYl2AAHknOzTzUU885.jpg"/>
          <p:cNvPicPr>
            <a:picLocks noChangeAspect="1"/>
          </p:cNvPicPr>
          <p:nvPr/>
        </p:nvPicPr>
        <p:blipFill>
          <a:blip r:embed="rId2"/>
          <a:stretch>
            <a:fillRect/>
          </a:stretch>
        </p:blipFill>
        <p:spPr>
          <a:xfrm>
            <a:off x="152400" y="63500"/>
            <a:ext cx="8839200" cy="5486400"/>
          </a:xfrm>
          <a:prstGeom prst="rect">
            <a:avLst/>
          </a:prstGeom>
        </p:spPr>
      </p:pic>
      <p:pic>
        <p:nvPicPr>
          <p:cNvPr id="7" name="Picture 6" descr="F:\animated\Animation-Picture-21.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342900" y="419100"/>
            <a:ext cx="2566555" cy="2171700"/>
          </a:xfrm>
          <a:prstGeom prst="rect">
            <a:avLst/>
          </a:prstGeom>
          <a:noFill/>
        </p:spPr>
      </p:pic>
      <p:sp>
        <p:nvSpPr>
          <p:cNvPr id="8" name="TextBox 7"/>
          <p:cNvSpPr txBox="1"/>
          <p:nvPr/>
        </p:nvSpPr>
        <p:spPr>
          <a:xfrm>
            <a:off x="838200" y="3743861"/>
            <a:ext cx="8000999" cy="132343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সবাইকে ফুলেল শুভেচ্ছা</a:t>
            </a:r>
            <a:endPar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pic>
        <p:nvPicPr>
          <p:cNvPr id="9" name="Picture 8" descr="F:\animated\Animation-Picture-21.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400800" y="342900"/>
            <a:ext cx="2566555" cy="21717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19" name="Picture 18" descr="12.jpg"/>
          <p:cNvPicPr>
            <a:picLocks noChangeAspect="1"/>
          </p:cNvPicPr>
          <p:nvPr/>
        </p:nvPicPr>
        <p:blipFill>
          <a:blip r:embed="rId2"/>
          <a:stretch>
            <a:fillRect/>
          </a:stretch>
        </p:blipFill>
        <p:spPr>
          <a:xfrm>
            <a:off x="228600" y="266700"/>
            <a:ext cx="2799080" cy="212344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21" name="Picture 20" descr="images(40).jpg"/>
          <p:cNvPicPr>
            <a:picLocks noChangeAspect="1"/>
          </p:cNvPicPr>
          <p:nvPr/>
        </p:nvPicPr>
        <p:blipFill>
          <a:blip r:embed="rId3"/>
          <a:stretch>
            <a:fillRect/>
          </a:stretch>
        </p:blipFill>
        <p:spPr>
          <a:xfrm>
            <a:off x="3276600" y="266700"/>
            <a:ext cx="2895600" cy="2142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TextBox 21"/>
          <p:cNvSpPr txBox="1"/>
          <p:nvPr/>
        </p:nvSpPr>
        <p:spPr>
          <a:xfrm>
            <a:off x="6400800" y="525840"/>
            <a:ext cx="23622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পোকামাকড় বা কুকুরের মতো প্রাণীর কামড়ের মাধ্যমে কিছু রোগ ছড়ায়।</a:t>
            </a:r>
            <a:endParaRPr lang="en-US" sz="2400" dirty="0">
              <a:latin typeface="NikoshBAN" pitchFamily="2" charset="0"/>
              <a:cs typeface="NikoshBAN" pitchFamily="2" charset="0"/>
            </a:endParaRPr>
          </a:p>
        </p:txBody>
      </p:sp>
      <p:pic>
        <p:nvPicPr>
          <p:cNvPr id="23" name="Picture 22" descr="contaminated water.jpg"/>
          <p:cNvPicPr>
            <a:picLocks noChangeAspect="1"/>
          </p:cNvPicPr>
          <p:nvPr/>
        </p:nvPicPr>
        <p:blipFill>
          <a:blip r:embed="rId4"/>
          <a:stretch>
            <a:fillRect/>
          </a:stretch>
        </p:blipFill>
        <p:spPr>
          <a:xfrm>
            <a:off x="3276600" y="3162300"/>
            <a:ext cx="2590800" cy="1905000"/>
          </a:xfrm>
          <a:prstGeom prst="rect">
            <a:avLst/>
          </a:prstGeom>
          <a:ln w="88900" cap="sq" cmpd="thickThin">
            <a:solidFill>
              <a:srgbClr val="000000"/>
            </a:solidFill>
            <a:prstDash val="solid"/>
            <a:miter lim="800000"/>
          </a:ln>
          <a:effectLst>
            <a:innerShdw blurRad="76200">
              <a:srgbClr val="000000"/>
            </a:innerShdw>
          </a:effectLst>
        </p:spPr>
      </p:pic>
      <p:pic>
        <p:nvPicPr>
          <p:cNvPr id="24" name="Picture 23" descr="maxresdefault.jpg"/>
          <p:cNvPicPr>
            <a:picLocks noChangeAspect="1"/>
          </p:cNvPicPr>
          <p:nvPr/>
        </p:nvPicPr>
        <p:blipFill>
          <a:blip r:embed="rId5" cstate="print"/>
          <a:stretch>
            <a:fillRect/>
          </a:stretch>
        </p:blipFill>
        <p:spPr>
          <a:xfrm>
            <a:off x="6172199" y="3162300"/>
            <a:ext cx="2548143" cy="1905000"/>
          </a:xfrm>
          <a:prstGeom prst="rect">
            <a:avLst/>
          </a:prstGeom>
          <a:ln w="88900" cap="sq" cmpd="thickThin">
            <a:solidFill>
              <a:srgbClr val="000000"/>
            </a:solidFill>
            <a:prstDash val="solid"/>
            <a:miter lim="800000"/>
          </a:ln>
          <a:effectLst>
            <a:innerShdw blurRad="76200">
              <a:srgbClr val="000000"/>
            </a:innerShdw>
          </a:effectLst>
        </p:spPr>
      </p:pic>
      <p:sp>
        <p:nvSpPr>
          <p:cNvPr id="25" name="TextBox 24"/>
          <p:cNvSpPr txBox="1"/>
          <p:nvPr/>
        </p:nvSpPr>
        <p:spPr>
          <a:xfrm>
            <a:off x="228600" y="3543300"/>
            <a:ext cx="2743200" cy="1200329"/>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bn-BD" sz="2400" dirty="0" smtClean="0">
                <a:latin typeface="NikoshBAN" pitchFamily="2" charset="0"/>
                <a:cs typeface="NikoshBAN" pitchFamily="2" charset="0"/>
              </a:rPr>
              <a:t>দূষিত খাদ্য গ্রহণ এবং দূষিত পানি পানের মাধ্যমে ও সংক্রামক রোগ ছড়ায়। </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amond(out)">
                                      <p:cBhvr>
                                        <p:cTn id="7" dur="2000"/>
                                        <p:tgtEl>
                                          <p:spTgt spid="19"/>
                                        </p:tgtEl>
                                      </p:cBhvr>
                                    </p:animEffect>
                                  </p:childTnLst>
                                </p:cTn>
                              </p:par>
                              <p:par>
                                <p:cTn id="8" presetID="8" presetClass="entr" presetSubtype="3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out)">
                                      <p:cBhvr>
                                        <p:cTn id="10" dur="20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ppt_x</p:attrName>
                                        </p:attrNameLst>
                                      </p:cBhvr>
                                      <p:tavLst>
                                        <p:tav tm="0">
                                          <p:val>
                                            <p:strVal val="#ppt_x-.2"/>
                                          </p:val>
                                        </p:tav>
                                        <p:tav tm="100000">
                                          <p:val>
                                            <p:strVal val="#ppt_x"/>
                                          </p:val>
                                        </p:tav>
                                      </p:tavLst>
                                    </p:anim>
                                    <p:anim calcmode="lin" valueType="num">
                                      <p:cBhvr>
                                        <p:cTn id="16"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heel(4)">
                                      <p:cBhvr>
                                        <p:cTn id="22" dur="2000"/>
                                        <p:tgtEl>
                                          <p:spTgt spid="23"/>
                                        </p:tgtEl>
                                      </p:cBhvr>
                                    </p:animEffect>
                                  </p:childTnLst>
                                </p:cTn>
                              </p:par>
                              <p:par>
                                <p:cTn id="23" presetID="21" presetClass="entr" presetSubtype="4"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4)">
                                      <p:cBhvr>
                                        <p:cTn id="25" dur="20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1000" fill="hold"/>
                                        <p:tgtEl>
                                          <p:spTgt spid="25"/>
                                        </p:tgtEl>
                                        <p:attrNameLst>
                                          <p:attrName>ppt_x</p:attrName>
                                        </p:attrNameLst>
                                      </p:cBhvr>
                                      <p:tavLst>
                                        <p:tav tm="0">
                                          <p:val>
                                            <p:strVal val="1+#ppt_w/2"/>
                                          </p:val>
                                        </p:tav>
                                        <p:tav tm="100000">
                                          <p:val>
                                            <p:strVal val="#ppt_x"/>
                                          </p:val>
                                        </p:tav>
                                      </p:tavLst>
                                    </p:anim>
                                    <p:anim calcmode="lin" valueType="num">
                                      <p:cBhvr additive="base">
                                        <p:cTn id="3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3" name="Picture 2" descr="1490789340.jpg"/>
          <p:cNvPicPr>
            <a:picLocks noChangeAspect="1"/>
          </p:cNvPicPr>
          <p:nvPr/>
        </p:nvPicPr>
        <p:blipFill>
          <a:blip r:embed="rId2"/>
          <a:srcRect l="6209" t="14356" r="49088" b="9762"/>
          <a:stretch>
            <a:fillRect/>
          </a:stretch>
        </p:blipFill>
        <p:spPr>
          <a:xfrm>
            <a:off x="4800600" y="1104900"/>
            <a:ext cx="3276600" cy="2192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2514600" y="266700"/>
            <a:ext cx="3352800" cy="796469"/>
          </a:xfrm>
          <a:prstGeom prst="cloudCallout">
            <a:avLst/>
          </a:prstGeom>
          <a:noFill/>
          <a:ln w="57150">
            <a:solidFill>
              <a:srgbClr val="00B050"/>
            </a:solidFill>
          </a:ln>
        </p:spPr>
        <p:txBody>
          <a:bodyPr wrap="square" rtlCol="0">
            <a:spAutoFit/>
          </a:bodyPr>
          <a:lstStyle/>
          <a:p>
            <a:pPr algn="ctr"/>
            <a:r>
              <a:rPr lang="bn-BD" sz="2800" dirty="0" smtClean="0">
                <a:latin typeface="NikoshBAN" pitchFamily="2" charset="0"/>
                <a:cs typeface="NikoshBAN" pitchFamily="2" charset="0"/>
              </a:rPr>
              <a:t>জোড়ায় কাজ</a:t>
            </a:r>
            <a:endParaRPr lang="en-US" sz="2800" dirty="0">
              <a:latin typeface="NikoshBAN" pitchFamily="2" charset="0"/>
              <a:cs typeface="NikoshBAN" pitchFamily="2" charset="0"/>
            </a:endParaRPr>
          </a:p>
        </p:txBody>
      </p:sp>
      <p:sp>
        <p:nvSpPr>
          <p:cNvPr id="6" name="TextBox 5"/>
          <p:cNvSpPr txBox="1"/>
          <p:nvPr/>
        </p:nvSpPr>
        <p:spPr>
          <a:xfrm>
            <a:off x="1600200" y="4300835"/>
            <a:ext cx="6629400" cy="461665"/>
          </a:xfrm>
          <a:prstGeom prst="rect">
            <a:avLst/>
          </a:prstGeom>
          <a:noFill/>
        </p:spPr>
        <p:txBody>
          <a:bodyPr wrap="square" rtlCol="0">
            <a:spAutoFit/>
          </a:bodyPr>
          <a:lstStyle/>
          <a:p>
            <a:r>
              <a:rPr lang="bn-BD" sz="2400" dirty="0" smtClean="0">
                <a:latin typeface="NikoshBAN" pitchFamily="2" charset="0"/>
                <a:cs typeface="NikoshBAN" pitchFamily="2" charset="0"/>
              </a:rPr>
              <a:t>প্রশ্নঃ কিভাবে সংক্রামক রোগ ছড়ায় তার একটি তালিকা তৈরি কর।</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TextBox 2"/>
          <p:cNvSpPr txBox="1"/>
          <p:nvPr/>
        </p:nvSpPr>
        <p:spPr>
          <a:xfrm>
            <a:off x="1905000" y="1257300"/>
            <a:ext cx="533400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তোমরা কী বলতে পারবে সংক্রামক রোগ কত প্রকার ?</a:t>
            </a:r>
            <a:endParaRPr lang="en-US" sz="2400" dirty="0">
              <a:latin typeface="NikoshBAN" pitchFamily="2" charset="0"/>
              <a:cs typeface="NikoshBAN" pitchFamily="2" charset="0"/>
            </a:endParaRPr>
          </a:p>
        </p:txBody>
      </p:sp>
      <p:sp>
        <p:nvSpPr>
          <p:cNvPr id="4" name="Rectangle 3"/>
          <p:cNvSpPr/>
          <p:nvPr/>
        </p:nvSpPr>
        <p:spPr>
          <a:xfrm>
            <a:off x="2590800" y="2552700"/>
            <a:ext cx="4288353" cy="461665"/>
          </a:xfrm>
          <a:prstGeom prst="rect">
            <a:avLst/>
          </a:prstGeom>
        </p:spPr>
        <p:txBody>
          <a:bodyPr wrap="none">
            <a:spAutoFit/>
          </a:bodyPr>
          <a:lstStyle/>
          <a:p>
            <a:pPr algn="ctr"/>
            <a:r>
              <a:rPr lang="bn-BD" sz="2400" dirty="0" smtClean="0">
                <a:latin typeface="NikoshBAN" pitchFamily="2" charset="0"/>
                <a:cs typeface="NikoshBAN" pitchFamily="2" charset="0"/>
              </a:rPr>
              <a:t> সংক্রামক রোগ অনেক ধরনের হয়ে থাকে।  </a:t>
            </a:r>
            <a:endParaRPr lang="en-US" sz="2400" dirty="0"/>
          </a:p>
        </p:txBody>
      </p:sp>
      <p:sp>
        <p:nvSpPr>
          <p:cNvPr id="6" name="TextBox 5"/>
          <p:cNvSpPr txBox="1"/>
          <p:nvPr/>
        </p:nvSpPr>
        <p:spPr>
          <a:xfrm>
            <a:off x="1676400" y="3848100"/>
            <a:ext cx="6096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চলো আমরা সংক্রামক রোগের প্রকারভেদ সম্পর্কে জেনে নেই।</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3" name="Picture 2" descr="images(28).jpg"/>
          <p:cNvPicPr>
            <a:picLocks noChangeAspect="1"/>
          </p:cNvPicPr>
          <p:nvPr/>
        </p:nvPicPr>
        <p:blipFill>
          <a:blip r:embed="rId2"/>
          <a:srcRect r="26185"/>
          <a:stretch>
            <a:fillRect/>
          </a:stretch>
        </p:blipFill>
        <p:spPr>
          <a:xfrm>
            <a:off x="304800" y="2933700"/>
            <a:ext cx="2373923" cy="169534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images(29).jpg"/>
          <p:cNvPicPr>
            <a:picLocks noChangeAspect="1"/>
          </p:cNvPicPr>
          <p:nvPr/>
        </p:nvPicPr>
        <p:blipFill>
          <a:blip r:embed="rId3"/>
          <a:stretch>
            <a:fillRect/>
          </a:stretch>
        </p:blipFill>
        <p:spPr>
          <a:xfrm>
            <a:off x="304801" y="815300"/>
            <a:ext cx="2211402" cy="1634427"/>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images(30).jpg"/>
          <p:cNvPicPr>
            <a:picLocks noChangeAspect="1"/>
          </p:cNvPicPr>
          <p:nvPr/>
        </p:nvPicPr>
        <p:blipFill>
          <a:blip r:embed="rId4"/>
          <a:stretch>
            <a:fillRect/>
          </a:stretch>
        </p:blipFill>
        <p:spPr>
          <a:xfrm>
            <a:off x="3276600" y="810664"/>
            <a:ext cx="2287196" cy="1639063"/>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images(31).jpg"/>
          <p:cNvPicPr>
            <a:picLocks noChangeAspect="1"/>
          </p:cNvPicPr>
          <p:nvPr/>
        </p:nvPicPr>
        <p:blipFill>
          <a:blip r:embed="rId5"/>
          <a:stretch>
            <a:fillRect/>
          </a:stretch>
        </p:blipFill>
        <p:spPr>
          <a:xfrm>
            <a:off x="6459794" y="810664"/>
            <a:ext cx="2227006" cy="1639063"/>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images(33).jpg"/>
          <p:cNvPicPr>
            <a:picLocks noChangeAspect="1"/>
          </p:cNvPicPr>
          <p:nvPr/>
        </p:nvPicPr>
        <p:blipFill>
          <a:blip r:embed="rId6"/>
          <a:srcRect b="9963"/>
          <a:stretch>
            <a:fillRect/>
          </a:stretch>
        </p:blipFill>
        <p:spPr>
          <a:xfrm>
            <a:off x="6312877" y="3009900"/>
            <a:ext cx="2373923" cy="1668162"/>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2895600" y="114300"/>
            <a:ext cx="3429000" cy="461665"/>
          </a:xfrm>
          <a:prstGeom prst="rect">
            <a:avLst/>
          </a:prstGeom>
          <a:noFill/>
        </p:spPr>
        <p:txBody>
          <a:bodyPr wrap="square" rtlCol="0">
            <a:spAutoFit/>
          </a:bodyPr>
          <a:lstStyle/>
          <a:p>
            <a:r>
              <a:rPr lang="bn-BD" sz="2400" dirty="0" smtClean="0">
                <a:latin typeface="NikoshBAN" pitchFamily="2" charset="0"/>
                <a:cs typeface="NikoshBAN" pitchFamily="2" charset="0"/>
              </a:rPr>
              <a:t>ছবিগুলো মনোযোগ সহকারে দেখ।</a:t>
            </a:r>
            <a:endParaRPr lang="en-US" sz="2400" dirty="0">
              <a:latin typeface="NikoshBAN" pitchFamily="2" charset="0"/>
              <a:cs typeface="NikoshBAN" pitchFamily="2" charset="0"/>
            </a:endParaRPr>
          </a:p>
        </p:txBody>
      </p:sp>
      <p:sp>
        <p:nvSpPr>
          <p:cNvPr id="9" name="TextBox 8"/>
          <p:cNvSpPr txBox="1"/>
          <p:nvPr/>
        </p:nvSpPr>
        <p:spPr>
          <a:xfrm>
            <a:off x="685800" y="24765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সোয়াইন ফ্লু</a:t>
            </a:r>
            <a:endParaRPr lang="en-US" sz="2000" dirty="0">
              <a:latin typeface="NikoshBAN" pitchFamily="2" charset="0"/>
              <a:cs typeface="NikoshBAN" pitchFamily="2" charset="0"/>
            </a:endParaRPr>
          </a:p>
        </p:txBody>
      </p:sp>
      <p:sp>
        <p:nvSpPr>
          <p:cNvPr id="10" name="TextBox 9"/>
          <p:cNvSpPr txBox="1"/>
          <p:nvPr/>
        </p:nvSpPr>
        <p:spPr>
          <a:xfrm>
            <a:off x="4114800" y="24765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হাম</a:t>
            </a:r>
            <a:endParaRPr lang="en-US" sz="2000" dirty="0">
              <a:latin typeface="NikoshBAN" pitchFamily="2" charset="0"/>
              <a:cs typeface="NikoshBAN" pitchFamily="2" charset="0"/>
            </a:endParaRPr>
          </a:p>
        </p:txBody>
      </p:sp>
      <p:sp>
        <p:nvSpPr>
          <p:cNvPr id="11" name="TextBox 10"/>
          <p:cNvSpPr txBox="1"/>
          <p:nvPr/>
        </p:nvSpPr>
        <p:spPr>
          <a:xfrm>
            <a:off x="7162800" y="253359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গুটি বসন্ত</a:t>
            </a:r>
            <a:endParaRPr lang="en-US" sz="2000" dirty="0">
              <a:latin typeface="NikoshBAN" pitchFamily="2" charset="0"/>
              <a:cs typeface="NikoshBAN" pitchFamily="2" charset="0"/>
            </a:endParaRPr>
          </a:p>
        </p:txBody>
      </p:sp>
      <p:sp>
        <p:nvSpPr>
          <p:cNvPr id="12" name="TextBox 11"/>
          <p:cNvSpPr txBox="1"/>
          <p:nvPr/>
        </p:nvSpPr>
        <p:spPr>
          <a:xfrm>
            <a:off x="7315200" y="47625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ইনফ্লুয়েঞ্জা</a:t>
            </a:r>
            <a:endParaRPr lang="en-US" sz="2000" dirty="0">
              <a:latin typeface="NikoshBAN" pitchFamily="2" charset="0"/>
              <a:cs typeface="NikoshBAN" pitchFamily="2" charset="0"/>
            </a:endParaRPr>
          </a:p>
        </p:txBody>
      </p:sp>
      <p:sp>
        <p:nvSpPr>
          <p:cNvPr id="14" name="TextBox 13"/>
          <p:cNvSpPr txBox="1"/>
          <p:nvPr/>
        </p:nvSpPr>
        <p:spPr>
          <a:xfrm>
            <a:off x="990600" y="46863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যক্ষ্মা  </a:t>
            </a:r>
            <a:endParaRPr lang="en-US" sz="2000" dirty="0">
              <a:latin typeface="NikoshBAN" pitchFamily="2" charset="0"/>
              <a:cs typeface="NikoshBAN" pitchFamily="2" charset="0"/>
            </a:endParaRPr>
          </a:p>
        </p:txBody>
      </p:sp>
      <p:sp>
        <p:nvSpPr>
          <p:cNvPr id="15" name="TextBox 14"/>
          <p:cNvSpPr txBox="1"/>
          <p:nvPr/>
        </p:nvSpPr>
        <p:spPr>
          <a:xfrm>
            <a:off x="2895600" y="2933700"/>
            <a:ext cx="3200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এগুলো হলো বায়ুবাহিত রোগ। </a:t>
            </a:r>
            <a:endParaRPr lang="en-US" sz="2400" dirty="0">
              <a:latin typeface="NikoshBAN" pitchFamily="2" charset="0"/>
              <a:cs typeface="NikoshBAN" pitchFamily="2" charset="0"/>
            </a:endParaRPr>
          </a:p>
        </p:txBody>
      </p:sp>
      <p:sp>
        <p:nvSpPr>
          <p:cNvPr id="16" name="TextBox 15"/>
          <p:cNvSpPr txBox="1"/>
          <p:nvPr/>
        </p:nvSpPr>
        <p:spPr>
          <a:xfrm>
            <a:off x="3048000" y="3573840"/>
            <a:ext cx="2895600" cy="15696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যেসব রোগ বায়ুতে জীবানু ছড়ানোর মাধ্যমে হয়,সেগুলোকে বায়ুবাহিত রোগ বলে। </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par>
                                <p:cTn id="11" presetID="21"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4)">
                                      <p:cBhvr>
                                        <p:cTn id="13" dur="2000"/>
                                        <p:tgtEl>
                                          <p:spTgt spid="5"/>
                                        </p:tgtEl>
                                      </p:cBhvr>
                                    </p:animEffect>
                                  </p:childTnLst>
                                </p:cTn>
                              </p:par>
                              <p:par>
                                <p:cTn id="14" presetID="21"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cTn>
                              </p:par>
                              <p:par>
                                <p:cTn id="17" presetID="21"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par>
                                <p:cTn id="36" presetID="23" presetClass="entr" presetSubtype="16"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par>
                                <p:cTn id="40" presetID="2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amond(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out)">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TextBox 2"/>
          <p:cNvSpPr txBox="1"/>
          <p:nvPr/>
        </p:nvSpPr>
        <p:spPr>
          <a:xfrm>
            <a:off x="2895600" y="114300"/>
            <a:ext cx="3429000" cy="461665"/>
          </a:xfrm>
          <a:prstGeom prst="rect">
            <a:avLst/>
          </a:prstGeom>
          <a:noFill/>
        </p:spPr>
        <p:txBody>
          <a:bodyPr wrap="square" rtlCol="0">
            <a:spAutoFit/>
          </a:bodyPr>
          <a:lstStyle/>
          <a:p>
            <a:r>
              <a:rPr lang="bn-BD" sz="2400" dirty="0" smtClean="0">
                <a:latin typeface="NikoshBAN" pitchFamily="2" charset="0"/>
                <a:cs typeface="NikoshBAN" pitchFamily="2" charset="0"/>
              </a:rPr>
              <a:t>ছবিগুলো মনোযোগ সহকারে দেখ।</a:t>
            </a:r>
            <a:endParaRPr lang="en-US" sz="2400" dirty="0">
              <a:latin typeface="NikoshBAN" pitchFamily="2" charset="0"/>
              <a:cs typeface="NikoshBAN" pitchFamily="2" charset="0"/>
            </a:endParaRPr>
          </a:p>
        </p:txBody>
      </p:sp>
      <p:sp>
        <p:nvSpPr>
          <p:cNvPr id="4" name="TextBox 3"/>
          <p:cNvSpPr txBox="1"/>
          <p:nvPr/>
        </p:nvSpPr>
        <p:spPr>
          <a:xfrm>
            <a:off x="2895600" y="1181100"/>
            <a:ext cx="32004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এগুলো হলো পানিবাহিত রোগ। </a:t>
            </a:r>
            <a:endParaRPr lang="en-US" sz="2400" dirty="0">
              <a:latin typeface="NikoshBAN" pitchFamily="2" charset="0"/>
              <a:cs typeface="NikoshBAN" pitchFamily="2" charset="0"/>
            </a:endParaRPr>
          </a:p>
        </p:txBody>
      </p:sp>
      <p:sp>
        <p:nvSpPr>
          <p:cNvPr id="5" name="TextBox 4"/>
          <p:cNvSpPr txBox="1"/>
          <p:nvPr/>
        </p:nvSpPr>
        <p:spPr>
          <a:xfrm>
            <a:off x="3142129" y="3086100"/>
            <a:ext cx="2725271" cy="156966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যেসব রোগ  জীবানুযুক্ত দূষিত পানির মাধ্যমে ছড়ায় সেগুলোকে পানিবাহিত রোগ বলে। </a:t>
            </a:r>
            <a:endParaRPr lang="en-US" sz="2400" dirty="0">
              <a:latin typeface="NikoshBAN" pitchFamily="2" charset="0"/>
              <a:cs typeface="NikoshBAN" pitchFamily="2" charset="0"/>
            </a:endParaRPr>
          </a:p>
        </p:txBody>
      </p:sp>
      <p:pic>
        <p:nvPicPr>
          <p:cNvPr id="6" name="Picture 5" descr="images(34).jpg"/>
          <p:cNvPicPr>
            <a:picLocks noChangeAspect="1"/>
          </p:cNvPicPr>
          <p:nvPr/>
        </p:nvPicPr>
        <p:blipFill>
          <a:blip r:embed="rId2"/>
          <a:stretch>
            <a:fillRect/>
          </a:stretch>
        </p:blipFill>
        <p:spPr>
          <a:xfrm>
            <a:off x="304800" y="685041"/>
            <a:ext cx="2438400" cy="1816649"/>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images(35).jpg"/>
          <p:cNvPicPr>
            <a:picLocks noChangeAspect="1"/>
          </p:cNvPicPr>
          <p:nvPr/>
        </p:nvPicPr>
        <p:blipFill>
          <a:blip r:embed="rId3"/>
          <a:stretch>
            <a:fillRect/>
          </a:stretch>
        </p:blipFill>
        <p:spPr>
          <a:xfrm>
            <a:off x="6324600" y="684185"/>
            <a:ext cx="2438400" cy="1802938"/>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descr="images(36).jpg"/>
          <p:cNvPicPr>
            <a:picLocks noChangeAspect="1"/>
          </p:cNvPicPr>
          <p:nvPr/>
        </p:nvPicPr>
        <p:blipFill>
          <a:blip r:embed="rId4"/>
          <a:stretch>
            <a:fillRect/>
          </a:stretch>
        </p:blipFill>
        <p:spPr>
          <a:xfrm>
            <a:off x="304800" y="2975258"/>
            <a:ext cx="2510118" cy="1864659"/>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images(33).jpg"/>
          <p:cNvPicPr>
            <a:picLocks noChangeAspect="1"/>
          </p:cNvPicPr>
          <p:nvPr/>
        </p:nvPicPr>
        <p:blipFill>
          <a:blip r:embed="rId5"/>
          <a:stretch>
            <a:fillRect/>
          </a:stretch>
        </p:blipFill>
        <p:spPr>
          <a:xfrm>
            <a:off x="6324600" y="3087317"/>
            <a:ext cx="2438400" cy="1827583"/>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914400" y="25527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ডায়রিয়া </a:t>
            </a:r>
            <a:endParaRPr lang="en-US" sz="2000" dirty="0">
              <a:latin typeface="NikoshBAN" pitchFamily="2" charset="0"/>
              <a:cs typeface="NikoshBAN" pitchFamily="2" charset="0"/>
            </a:endParaRPr>
          </a:p>
        </p:txBody>
      </p:sp>
      <p:sp>
        <p:nvSpPr>
          <p:cNvPr id="12" name="TextBox 11"/>
          <p:cNvSpPr txBox="1"/>
          <p:nvPr/>
        </p:nvSpPr>
        <p:spPr>
          <a:xfrm>
            <a:off x="7467600" y="25527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কলেরা </a:t>
            </a:r>
            <a:endParaRPr lang="en-US" sz="2000" dirty="0">
              <a:latin typeface="NikoshBAN" pitchFamily="2" charset="0"/>
              <a:cs typeface="NikoshBAN" pitchFamily="2" charset="0"/>
            </a:endParaRPr>
          </a:p>
        </p:txBody>
      </p:sp>
      <p:sp>
        <p:nvSpPr>
          <p:cNvPr id="13" name="TextBox 12"/>
          <p:cNvSpPr txBox="1"/>
          <p:nvPr/>
        </p:nvSpPr>
        <p:spPr>
          <a:xfrm>
            <a:off x="7315200" y="49911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টাইফয়েড </a:t>
            </a:r>
            <a:endParaRPr lang="en-US" sz="2000" dirty="0">
              <a:latin typeface="NikoshBAN" pitchFamily="2" charset="0"/>
              <a:cs typeface="NikoshBAN" pitchFamily="2" charset="0"/>
            </a:endParaRPr>
          </a:p>
        </p:txBody>
      </p:sp>
      <p:sp>
        <p:nvSpPr>
          <p:cNvPr id="14" name="TextBox 13"/>
          <p:cNvSpPr txBox="1"/>
          <p:nvPr/>
        </p:nvSpPr>
        <p:spPr>
          <a:xfrm>
            <a:off x="838200" y="49149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আমাশয়  </a:t>
            </a:r>
            <a:endParaRPr lang="en-US" sz="2000" dirty="0">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
                                          </p:val>
                                        </p:tav>
                                        <p:tav tm="100000">
                                          <p:val>
                                            <p:strVal val="#ppt_x"/>
                                          </p:val>
                                        </p:tav>
                                      </p:tavLst>
                                    </p:anim>
                                    <p:anim calcmode="lin" valueType="num">
                                      <p:cBhvr>
                                        <p:cTn id="8" dur="1000" fill="hold"/>
                                        <p:tgtEl>
                                          <p:spTgt spid="6"/>
                                        </p:tgtEl>
                                        <p:attrNameLst>
                                          <p:attrName>ppt_y</p:attrName>
                                        </p:attrNameLst>
                                      </p:cBhvr>
                                      <p:tavLst>
                                        <p:tav tm="0">
                                          <p:val>
                                            <p:strVal val="#ppt_y-#ppt_h/2"/>
                                          </p:val>
                                        </p:tav>
                                        <p:tav tm="100000">
                                          <p:val>
                                            <p:strVal val="#ppt_y"/>
                                          </p:val>
                                        </p:tav>
                                      </p:tavLst>
                                    </p:anim>
                                    <p:anim calcmode="lin" valueType="num">
                                      <p:cBhvr>
                                        <p:cTn id="9" dur="1000" fill="hold"/>
                                        <p:tgtEl>
                                          <p:spTgt spid="6"/>
                                        </p:tgtEl>
                                        <p:attrNameLst>
                                          <p:attrName>ppt_w</p:attrName>
                                        </p:attrNameLst>
                                      </p:cBhvr>
                                      <p:tavLst>
                                        <p:tav tm="0">
                                          <p:val>
                                            <p:strVal val="#ppt_w"/>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childTnLst>
                                </p:cTn>
                              </p:par>
                              <p:par>
                                <p:cTn id="11" presetID="17"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ppt_h/2"/>
                                          </p:val>
                                        </p:tav>
                                        <p:tav tm="100000">
                                          <p:val>
                                            <p:strVal val="#ppt_y"/>
                                          </p:val>
                                        </p:tav>
                                      </p:tavLst>
                                    </p:anim>
                                    <p:anim calcmode="lin" valueType="num">
                                      <p:cBhvr>
                                        <p:cTn id="15" dur="1000" fill="hold"/>
                                        <p:tgtEl>
                                          <p:spTgt spid="7"/>
                                        </p:tgtEl>
                                        <p:attrNameLst>
                                          <p:attrName>ppt_w</p:attrName>
                                        </p:attrNameLst>
                                      </p:cBhvr>
                                      <p:tavLst>
                                        <p:tav tm="0">
                                          <p:val>
                                            <p:strVal val="#ppt_w"/>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childTnLst>
                                </p:cTn>
                              </p:par>
                              <p:par>
                                <p:cTn id="17" presetID="17" presetClass="entr" presetSubtype="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ppt_h/2"/>
                                          </p:val>
                                        </p:tav>
                                        <p:tav tm="100000">
                                          <p:val>
                                            <p:strVal val="#ppt_y"/>
                                          </p:val>
                                        </p:tav>
                                      </p:tavLst>
                                    </p:anim>
                                    <p:anim calcmode="lin" valueType="num">
                                      <p:cBhvr>
                                        <p:cTn id="21" dur="1000" fill="hold"/>
                                        <p:tgtEl>
                                          <p:spTgt spid="10"/>
                                        </p:tgtEl>
                                        <p:attrNameLst>
                                          <p:attrName>ppt_w</p:attrName>
                                        </p:attrNameLst>
                                      </p:cBhvr>
                                      <p:tavLst>
                                        <p:tav tm="0">
                                          <p:val>
                                            <p:strVal val="#ppt_w"/>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childTnLst>
                                </p:cTn>
                              </p:par>
                              <p:par>
                                <p:cTn id="23" presetID="17" presetClass="entr" presetSubtype="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ppt_h/2"/>
                                          </p:val>
                                        </p:tav>
                                        <p:tav tm="100000">
                                          <p:val>
                                            <p:strVal val="#ppt_y"/>
                                          </p:val>
                                        </p:tav>
                                      </p:tavLst>
                                    </p:anim>
                                    <p:anim calcmode="lin" valueType="num">
                                      <p:cBhvr>
                                        <p:cTn id="27" dur="1000" fill="hold"/>
                                        <p:tgtEl>
                                          <p:spTgt spid="8"/>
                                        </p:tgtEl>
                                        <p:attrNameLst>
                                          <p:attrName>ppt_w</p:attrName>
                                        </p:attrNameLst>
                                      </p:cBhvr>
                                      <p:tavLst>
                                        <p:tav tm="0">
                                          <p:val>
                                            <p:strVal val="#ppt_w"/>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ppt_x</p:attrName>
                                        </p:attrNameLst>
                                      </p:cBhvr>
                                      <p:tavLst>
                                        <p:tav tm="0">
                                          <p:val>
                                            <p:strVal val="#ppt_x-.2"/>
                                          </p:val>
                                        </p:tav>
                                        <p:tav tm="100000">
                                          <p:val>
                                            <p:strVal val="#ppt_x"/>
                                          </p:val>
                                        </p:tav>
                                      </p:tavLst>
                                    </p:anim>
                                    <p:anim calcmode="lin" valueType="num">
                                      <p:cBhvr>
                                        <p:cTn id="3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amond(in)">
                                      <p:cBhvr>
                                        <p:cTn id="40" dur="2000"/>
                                        <p:tgtEl>
                                          <p:spTgt spid="14"/>
                                        </p:tgtEl>
                                      </p:cBhvr>
                                    </p:animEffect>
                                  </p:childTnLst>
                                </p:cTn>
                              </p:par>
                              <p:par>
                                <p:cTn id="41" presetID="8"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amond(in)">
                                      <p:cBhvr>
                                        <p:cTn id="43" dur="2000"/>
                                        <p:tgtEl>
                                          <p:spTgt spid="11"/>
                                        </p:tgtEl>
                                      </p:cBhvr>
                                    </p:animEffect>
                                  </p:childTnLst>
                                </p:cTn>
                              </p:par>
                              <p:par>
                                <p:cTn id="44" presetID="8"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diamond(in)">
                                      <p:cBhvr>
                                        <p:cTn id="46" dur="2000"/>
                                        <p:tgtEl>
                                          <p:spTgt spid="12"/>
                                        </p:tgtEl>
                                      </p:cBhvr>
                                    </p:animEffect>
                                  </p:childTnLst>
                                </p:cTn>
                              </p:par>
                              <p:par>
                                <p:cTn id="47" presetID="8"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amond(in)">
                                      <p:cBhvr>
                                        <p:cTn id="49" dur="2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p:cTn id="54" dur="1000" fill="hold"/>
                                        <p:tgtEl>
                                          <p:spTgt spid="4"/>
                                        </p:tgtEl>
                                        <p:attrNameLst>
                                          <p:attrName>ppt_w</p:attrName>
                                        </p:attrNameLst>
                                      </p:cBhvr>
                                      <p:tavLst>
                                        <p:tav tm="0">
                                          <p:val>
                                            <p:fltVal val="0"/>
                                          </p:val>
                                        </p:tav>
                                        <p:tav tm="100000">
                                          <p:val>
                                            <p:strVal val="#ppt_w"/>
                                          </p:val>
                                        </p:tav>
                                      </p:tavLst>
                                    </p:anim>
                                    <p:anim calcmode="lin" valueType="num">
                                      <p:cBhvr>
                                        <p:cTn id="55"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32"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circle(out)">
                                      <p:cBhvr>
                                        <p:cTn id="6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3" name="Picture 2" descr="_flu-1912070250.jpg"/>
          <p:cNvPicPr>
            <a:picLocks noChangeAspect="1"/>
          </p:cNvPicPr>
          <p:nvPr/>
        </p:nvPicPr>
        <p:blipFill>
          <a:blip r:embed="rId2"/>
          <a:stretch>
            <a:fillRect/>
          </a:stretch>
        </p:blipFill>
        <p:spPr>
          <a:xfrm>
            <a:off x="457200" y="647700"/>
            <a:ext cx="3360196" cy="22098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images(38).jpg"/>
          <p:cNvPicPr>
            <a:picLocks noChangeAspect="1"/>
          </p:cNvPicPr>
          <p:nvPr/>
        </p:nvPicPr>
        <p:blipFill>
          <a:blip r:embed="rId3"/>
          <a:stretch>
            <a:fillRect/>
          </a:stretch>
        </p:blipFill>
        <p:spPr>
          <a:xfrm>
            <a:off x="5121088" y="647700"/>
            <a:ext cx="3184712" cy="22098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2895600" y="109835"/>
            <a:ext cx="3733800" cy="461665"/>
          </a:xfrm>
          <a:prstGeom prst="rect">
            <a:avLst/>
          </a:prstGeom>
          <a:noFill/>
        </p:spPr>
        <p:txBody>
          <a:bodyPr wrap="square" rtlCol="0">
            <a:spAutoFit/>
          </a:bodyPr>
          <a:lstStyle/>
          <a:p>
            <a:r>
              <a:rPr lang="bn-BD" sz="2400" dirty="0" smtClean="0">
                <a:latin typeface="NikoshBAN" pitchFamily="2" charset="0"/>
                <a:cs typeface="NikoshBAN" pitchFamily="2" charset="0"/>
              </a:rPr>
              <a:t>ছবিগুলো মনোযোগ সহকারে দেখ।</a:t>
            </a:r>
            <a:endParaRPr lang="en-US" sz="2400" dirty="0">
              <a:latin typeface="NikoshBAN" pitchFamily="2" charset="0"/>
              <a:cs typeface="NikoshBAN" pitchFamily="2" charset="0"/>
            </a:endParaRPr>
          </a:p>
        </p:txBody>
      </p:sp>
      <p:sp>
        <p:nvSpPr>
          <p:cNvPr id="6" name="TextBox 5"/>
          <p:cNvSpPr txBox="1"/>
          <p:nvPr/>
        </p:nvSpPr>
        <p:spPr>
          <a:xfrm>
            <a:off x="3048000" y="2476500"/>
            <a:ext cx="5334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2000" dirty="0" smtClean="0">
                <a:latin typeface="NikoshBAN" pitchFamily="2" charset="0"/>
                <a:cs typeface="NikoshBAN" pitchFamily="2" charset="0"/>
              </a:rPr>
              <a:t>ফ্লু</a:t>
            </a:r>
            <a:endParaRPr lang="en-US" sz="2000" dirty="0">
              <a:latin typeface="NikoshBAN" pitchFamily="2" charset="0"/>
              <a:cs typeface="NikoshBAN" pitchFamily="2" charset="0"/>
            </a:endParaRPr>
          </a:p>
        </p:txBody>
      </p:sp>
      <p:sp>
        <p:nvSpPr>
          <p:cNvPr id="7" name="TextBox 6"/>
          <p:cNvSpPr txBox="1"/>
          <p:nvPr/>
        </p:nvSpPr>
        <p:spPr>
          <a:xfrm>
            <a:off x="7391400" y="2400300"/>
            <a:ext cx="76200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000" dirty="0" smtClean="0">
                <a:latin typeface="NikoshBAN" pitchFamily="2" charset="0"/>
                <a:cs typeface="NikoshBAN" pitchFamily="2" charset="0"/>
              </a:rPr>
              <a:t>ইবোলা</a:t>
            </a:r>
            <a:endParaRPr lang="en-US" sz="2000" dirty="0">
              <a:latin typeface="NikoshBAN" pitchFamily="2" charset="0"/>
              <a:cs typeface="NikoshBAN" pitchFamily="2" charset="0"/>
            </a:endParaRPr>
          </a:p>
        </p:txBody>
      </p:sp>
      <p:pic>
        <p:nvPicPr>
          <p:cNvPr id="8" name="Picture 7" descr="indexwe.jpg"/>
          <p:cNvPicPr>
            <a:picLocks noChangeAspect="1"/>
          </p:cNvPicPr>
          <p:nvPr/>
        </p:nvPicPr>
        <p:blipFill>
          <a:blip r:embed="rId4"/>
          <a:stretch>
            <a:fillRect/>
          </a:stretch>
        </p:blipFill>
        <p:spPr>
          <a:xfrm>
            <a:off x="533399" y="3314700"/>
            <a:ext cx="3276601" cy="2057400"/>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3276600" y="4991100"/>
            <a:ext cx="5334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000" dirty="0" smtClean="0">
                <a:latin typeface="NikoshBAN" pitchFamily="2" charset="0"/>
                <a:cs typeface="NikoshBAN" pitchFamily="2" charset="0"/>
              </a:rPr>
              <a:t>হাম</a:t>
            </a:r>
            <a:endParaRPr lang="en-US" sz="2000" dirty="0">
              <a:latin typeface="NikoshBAN" pitchFamily="2" charset="0"/>
              <a:cs typeface="NikoshBAN" pitchFamily="2" charset="0"/>
            </a:endParaRPr>
          </a:p>
        </p:txBody>
      </p:sp>
      <p:sp>
        <p:nvSpPr>
          <p:cNvPr id="10" name="TextBox 9"/>
          <p:cNvSpPr txBox="1"/>
          <p:nvPr/>
        </p:nvSpPr>
        <p:spPr>
          <a:xfrm>
            <a:off x="5334000" y="3238500"/>
            <a:ext cx="2743200" cy="461665"/>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এগুলো হলো ছোঁয়াচে রোগ</a:t>
            </a:r>
            <a:endParaRPr lang="en-US" sz="2400" dirty="0">
              <a:latin typeface="NikoshBAN" pitchFamily="2" charset="0"/>
              <a:cs typeface="NikoshBAN" pitchFamily="2" charset="0"/>
            </a:endParaRPr>
          </a:p>
        </p:txBody>
      </p:sp>
      <p:sp>
        <p:nvSpPr>
          <p:cNvPr id="11" name="TextBox 10"/>
          <p:cNvSpPr txBox="1"/>
          <p:nvPr/>
        </p:nvSpPr>
        <p:spPr>
          <a:xfrm>
            <a:off x="4038600" y="4229100"/>
            <a:ext cx="4648200"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রোগাক্রান্ত ব্যক্তির প্রত্যক্ষ বা পরোক্ষ সংস্পর্শে যেসব রোগ সংক্রমন হয়য়, তাই ছোঁয়াচে রোগ।</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2000"/>
                                        <p:tgtEl>
                                          <p:spTgt spid="9"/>
                                        </p:tgtEl>
                                      </p:cBhvr>
                                    </p:animEffect>
                                  </p:childTnLst>
                                </p:cTn>
                              </p:par>
                              <p:par>
                                <p:cTn id="22" presetID="21"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4" name="Picture 3" descr="images(23).jpg"/>
          <p:cNvPicPr>
            <a:picLocks noChangeAspect="1"/>
          </p:cNvPicPr>
          <p:nvPr/>
        </p:nvPicPr>
        <p:blipFill>
          <a:blip r:embed="rId2"/>
          <a:stretch>
            <a:fillRect/>
          </a:stretch>
        </p:blipFill>
        <p:spPr>
          <a:xfrm>
            <a:off x="5015442" y="1150885"/>
            <a:ext cx="3595158" cy="2308194"/>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images(41).jpg"/>
          <p:cNvPicPr>
            <a:picLocks noChangeAspect="1"/>
          </p:cNvPicPr>
          <p:nvPr/>
        </p:nvPicPr>
        <p:blipFill>
          <a:blip r:embed="rId3"/>
          <a:srcRect t="13333" r="5000" b="13333"/>
          <a:stretch>
            <a:fillRect/>
          </a:stretch>
        </p:blipFill>
        <p:spPr>
          <a:xfrm>
            <a:off x="457200" y="1173079"/>
            <a:ext cx="3962400" cy="2294021"/>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895600" y="266700"/>
            <a:ext cx="37338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প্রাণী বা পোকামাকড় বাহিত রোগ </a:t>
            </a:r>
            <a:endParaRPr lang="en-US" sz="2400" dirty="0">
              <a:latin typeface="NikoshBAN" pitchFamily="2" charset="0"/>
              <a:cs typeface="NikoshBAN" pitchFamily="2" charset="0"/>
            </a:endParaRPr>
          </a:p>
        </p:txBody>
      </p:sp>
      <p:sp>
        <p:nvSpPr>
          <p:cNvPr id="7" name="TextBox 6"/>
          <p:cNvSpPr txBox="1"/>
          <p:nvPr/>
        </p:nvSpPr>
        <p:spPr>
          <a:xfrm>
            <a:off x="609600" y="3695700"/>
            <a:ext cx="28194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কুকুরের কামড়ের মাধ্যমে </a:t>
            </a:r>
          </a:p>
          <a:p>
            <a:pPr algn="ctr"/>
            <a:r>
              <a:rPr lang="bn-BD" sz="2400" dirty="0" smtClean="0">
                <a:latin typeface="NikoshBAN" pitchFamily="2" charset="0"/>
                <a:cs typeface="NikoshBAN" pitchFamily="2" charset="0"/>
              </a:rPr>
              <a:t>জলাতঙ্ক রোগ ছড়ায়। </a:t>
            </a:r>
            <a:endParaRPr lang="en-US" sz="2400" dirty="0">
              <a:latin typeface="NikoshBAN" pitchFamily="2" charset="0"/>
              <a:cs typeface="NikoshBAN" pitchFamily="2" charset="0"/>
            </a:endParaRPr>
          </a:p>
        </p:txBody>
      </p:sp>
      <p:sp>
        <p:nvSpPr>
          <p:cNvPr id="8" name="TextBox 7"/>
          <p:cNvSpPr txBox="1"/>
          <p:nvPr/>
        </p:nvSpPr>
        <p:spPr>
          <a:xfrm>
            <a:off x="5181600" y="3771900"/>
            <a:ext cx="35052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মশার কামড়ের মাধ্যমে </a:t>
            </a:r>
          </a:p>
          <a:p>
            <a:pPr algn="ctr"/>
            <a:r>
              <a:rPr lang="bn-BD" sz="2400" dirty="0" smtClean="0">
                <a:latin typeface="NikoshBAN" pitchFamily="2" charset="0"/>
                <a:cs typeface="NikoshBAN" pitchFamily="2" charset="0"/>
              </a:rPr>
              <a:t>ম্যালেরিয়া ও ডেঙ্গু রোগ ছড়ায়।  </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27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strVal val="2/3*#ppt_w"/>
                                          </p:val>
                                        </p:tav>
                                        <p:tav tm="100000">
                                          <p:val>
                                            <p:strVal val="#ppt_w"/>
                                          </p:val>
                                        </p:tav>
                                      </p:tavLst>
                                    </p:anim>
                                    <p:anim calcmode="lin" valueType="num">
                                      <p:cBhvr>
                                        <p:cTn id="16" dur="500" fill="hold"/>
                                        <p:tgtEl>
                                          <p:spTgt spid="6"/>
                                        </p:tgtEl>
                                        <p:attrNameLst>
                                          <p:attrName>ppt_h</p:attrName>
                                        </p:attrNameLst>
                                      </p:cBhvr>
                                      <p:tavLst>
                                        <p:tav tm="0">
                                          <p:val>
                                            <p:strVal val="2/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p:val>
                                            <p:fltVal val="0.5"/>
                                          </p:val>
                                        </p:tav>
                                        <p:tav tm="100000">
                                          <p:val>
                                            <p:strVal val="#ppt_x"/>
                                          </p:val>
                                        </p:tav>
                                      </p:tavLst>
                                    </p:anim>
                                    <p:anim calcmode="lin" valueType="num">
                                      <p:cBhvr>
                                        <p:cTn id="24" dur="10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ppt_x</p:attrName>
                                        </p:attrNameLst>
                                      </p:cBhvr>
                                      <p:tavLst>
                                        <p:tav tm="0">
                                          <p:val>
                                            <p:fltVal val="0.5"/>
                                          </p:val>
                                        </p:tav>
                                        <p:tav tm="100000">
                                          <p:val>
                                            <p:strVal val="#ppt_x"/>
                                          </p:val>
                                        </p:tav>
                                      </p:tavLst>
                                    </p:anim>
                                    <p:anim calcmode="lin" valueType="num">
                                      <p:cBhvr>
                                        <p:cTn id="32" dur="100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3" name="Picture 2">
            <a:extLst>
              <a:ext uri="{FF2B5EF4-FFF2-40B4-BE49-F238E27FC236}">
                <a16:creationId xmlns:a16="http://schemas.microsoft.com/office/drawing/2014/main" id="{876BB811-7558-4739-B427-02625966F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876300"/>
            <a:ext cx="2134714" cy="1433531"/>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219200" y="190500"/>
            <a:ext cx="2590800" cy="702766"/>
          </a:xfrm>
          <a:prstGeom prst="cloudCallout">
            <a:avLst/>
          </a:prstGeom>
          <a:noFill/>
          <a:ln w="57150">
            <a:solidFill>
              <a:srgbClr val="00B050"/>
            </a:solidFill>
          </a:ln>
        </p:spPr>
        <p:txBody>
          <a:bodyPr wrap="square" rtlCol="0">
            <a:spAutoFit/>
          </a:bodyPr>
          <a:lstStyle/>
          <a:p>
            <a:pPr algn="ctr"/>
            <a:r>
              <a:rPr lang="bn-IN" sz="2400" smtClean="0">
                <a:latin typeface="NikoshBAN" pitchFamily="2" charset="0"/>
                <a:cs typeface="NikoshBAN" pitchFamily="2" charset="0"/>
              </a:rPr>
              <a:t>দলীয়</a:t>
            </a:r>
            <a:r>
              <a:rPr lang="bn-BD" sz="2400" smtClean="0">
                <a:latin typeface="NikoshBAN" pitchFamily="2" charset="0"/>
                <a:cs typeface="NikoshBAN" pitchFamily="2" charset="0"/>
              </a:rPr>
              <a:t> </a:t>
            </a:r>
            <a:r>
              <a:rPr lang="bn-BD" sz="2400" dirty="0" smtClean="0">
                <a:latin typeface="NikoshBAN" pitchFamily="2" charset="0"/>
                <a:cs typeface="NikoshBAN" pitchFamily="2" charset="0"/>
              </a:rPr>
              <a:t>কাজ</a:t>
            </a:r>
            <a:endParaRPr lang="en-US" sz="2400" dirty="0">
              <a:latin typeface="NikoshBAN" pitchFamily="2" charset="0"/>
              <a:cs typeface="NikoshBAN" pitchFamily="2" charset="0"/>
            </a:endParaRPr>
          </a:p>
        </p:txBody>
      </p:sp>
      <p:sp>
        <p:nvSpPr>
          <p:cNvPr id="6" name="TextBox 5"/>
          <p:cNvSpPr txBox="1"/>
          <p:nvPr/>
        </p:nvSpPr>
        <p:spPr>
          <a:xfrm>
            <a:off x="609600" y="2400300"/>
            <a:ext cx="3733800" cy="461665"/>
          </a:xfrm>
          <a:prstGeom prst="rect">
            <a:avLst/>
          </a:prstGeom>
          <a:noFill/>
        </p:spPr>
        <p:txBody>
          <a:bodyPr wrap="square" rtlCol="0">
            <a:spAutoFit/>
          </a:bodyPr>
          <a:lstStyle/>
          <a:p>
            <a:r>
              <a:rPr lang="bn-BD" sz="2400" dirty="0" smtClean="0">
                <a:latin typeface="NikoshBAN" pitchFamily="2" charset="0"/>
                <a:cs typeface="NikoshBAN" pitchFamily="2" charset="0"/>
              </a:rPr>
              <a:t>নিচের ছকটি পূরণ করঃ </a:t>
            </a:r>
            <a:endParaRPr lang="en-US" sz="2400" dirty="0">
              <a:latin typeface="NikoshBAN" pitchFamily="2" charset="0"/>
              <a:cs typeface="NikoshBAN" pitchFamily="2" charset="0"/>
            </a:endParaRPr>
          </a:p>
        </p:txBody>
      </p:sp>
      <p:sp>
        <p:nvSpPr>
          <p:cNvPr id="7" name="Rectangle 6"/>
          <p:cNvSpPr/>
          <p:nvPr/>
        </p:nvSpPr>
        <p:spPr>
          <a:xfrm>
            <a:off x="457200" y="2857500"/>
            <a:ext cx="81534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457200" y="33147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37719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3053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4838700"/>
            <a:ext cx="8153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666205" y="4076700"/>
            <a:ext cx="2438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 y="2857500"/>
            <a:ext cx="2209800" cy="461665"/>
          </a:xfrm>
          <a:prstGeom prst="rect">
            <a:avLst/>
          </a:prstGeom>
          <a:noFill/>
        </p:spPr>
        <p:txBody>
          <a:bodyPr wrap="square" rtlCol="0">
            <a:spAutoFit/>
          </a:bodyPr>
          <a:lstStyle/>
          <a:p>
            <a:r>
              <a:rPr lang="bn-BD" sz="2400" dirty="0" smtClean="0">
                <a:solidFill>
                  <a:srgbClr val="7030A0"/>
                </a:solidFill>
                <a:latin typeface="NikoshBAN" pitchFamily="2" charset="0"/>
                <a:cs typeface="NikoshBAN" pitchFamily="2" charset="0"/>
              </a:rPr>
              <a:t>রোগের প্রকারভেদ</a:t>
            </a:r>
            <a:endParaRPr lang="en-US" sz="2400" dirty="0">
              <a:solidFill>
                <a:srgbClr val="7030A0"/>
              </a:solidFill>
              <a:latin typeface="NikoshBAN" pitchFamily="2" charset="0"/>
              <a:cs typeface="NikoshBAN" pitchFamily="2" charset="0"/>
            </a:endParaRPr>
          </a:p>
        </p:txBody>
      </p:sp>
      <p:sp>
        <p:nvSpPr>
          <p:cNvPr id="16" name="TextBox 15"/>
          <p:cNvSpPr txBox="1"/>
          <p:nvPr/>
        </p:nvSpPr>
        <p:spPr>
          <a:xfrm>
            <a:off x="5486400" y="2857500"/>
            <a:ext cx="2209800" cy="461665"/>
          </a:xfrm>
          <a:prstGeom prst="rect">
            <a:avLst/>
          </a:prstGeom>
          <a:noFill/>
        </p:spPr>
        <p:txBody>
          <a:bodyPr wrap="square" rtlCol="0">
            <a:spAutoFit/>
          </a:bodyPr>
          <a:lstStyle/>
          <a:p>
            <a:r>
              <a:rPr lang="bn-BD" sz="2400" dirty="0" smtClean="0">
                <a:solidFill>
                  <a:srgbClr val="7030A0"/>
                </a:solidFill>
                <a:latin typeface="NikoshBAN" pitchFamily="2" charset="0"/>
                <a:cs typeface="NikoshBAN" pitchFamily="2" charset="0"/>
              </a:rPr>
              <a:t>রোগের নাম</a:t>
            </a:r>
            <a:endParaRPr lang="en-US" sz="2400" dirty="0">
              <a:solidFill>
                <a:srgbClr val="7030A0"/>
              </a:solidFill>
              <a:latin typeface="NikoshBAN" pitchFamily="2" charset="0"/>
              <a:cs typeface="NikoshBAN" pitchFamily="2" charset="0"/>
            </a:endParaRPr>
          </a:p>
        </p:txBody>
      </p:sp>
      <p:sp>
        <p:nvSpPr>
          <p:cNvPr id="17" name="TextBox 16"/>
          <p:cNvSpPr txBox="1"/>
          <p:nvPr/>
        </p:nvSpPr>
        <p:spPr>
          <a:xfrm>
            <a:off x="533400" y="3314700"/>
            <a:ext cx="2209800" cy="461665"/>
          </a:xfrm>
          <a:prstGeom prst="rect">
            <a:avLst/>
          </a:prstGeom>
          <a:noFill/>
        </p:spPr>
        <p:txBody>
          <a:bodyPr wrap="square" rtlCol="0">
            <a:spAutoFit/>
          </a:bodyPr>
          <a:lstStyle/>
          <a:p>
            <a:r>
              <a:rPr lang="bn-BD" sz="2400" dirty="0" smtClean="0">
                <a:latin typeface="NikoshBAN" pitchFamily="2" charset="0"/>
                <a:cs typeface="NikoshBAN" pitchFamily="2" charset="0"/>
              </a:rPr>
              <a:t>বায়ুবাহিত</a:t>
            </a:r>
            <a:endParaRPr lang="en-US" sz="2400" dirty="0">
              <a:latin typeface="NikoshBAN" pitchFamily="2" charset="0"/>
              <a:cs typeface="NikoshBAN" pitchFamily="2" charset="0"/>
            </a:endParaRPr>
          </a:p>
        </p:txBody>
      </p:sp>
      <p:sp>
        <p:nvSpPr>
          <p:cNvPr id="18" name="TextBox 17"/>
          <p:cNvSpPr txBox="1"/>
          <p:nvPr/>
        </p:nvSpPr>
        <p:spPr>
          <a:xfrm>
            <a:off x="533400" y="3771900"/>
            <a:ext cx="2209800" cy="461665"/>
          </a:xfrm>
          <a:prstGeom prst="rect">
            <a:avLst/>
          </a:prstGeom>
          <a:noFill/>
        </p:spPr>
        <p:txBody>
          <a:bodyPr wrap="square" rtlCol="0">
            <a:spAutoFit/>
          </a:bodyPr>
          <a:lstStyle/>
          <a:p>
            <a:r>
              <a:rPr lang="bn-BD" sz="2400" dirty="0" smtClean="0">
                <a:latin typeface="NikoshBAN" pitchFamily="2" charset="0"/>
                <a:cs typeface="NikoshBAN" pitchFamily="2" charset="0"/>
              </a:rPr>
              <a:t>পানিবাহিত</a:t>
            </a:r>
            <a:endParaRPr lang="en-US" sz="2400" dirty="0">
              <a:latin typeface="NikoshBAN" pitchFamily="2" charset="0"/>
              <a:cs typeface="NikoshBAN" pitchFamily="2" charset="0"/>
            </a:endParaRPr>
          </a:p>
        </p:txBody>
      </p:sp>
      <p:sp>
        <p:nvSpPr>
          <p:cNvPr id="19" name="TextBox 18"/>
          <p:cNvSpPr txBox="1"/>
          <p:nvPr/>
        </p:nvSpPr>
        <p:spPr>
          <a:xfrm>
            <a:off x="609600" y="4305300"/>
            <a:ext cx="2209800" cy="461665"/>
          </a:xfrm>
          <a:prstGeom prst="rect">
            <a:avLst/>
          </a:prstGeom>
          <a:noFill/>
        </p:spPr>
        <p:txBody>
          <a:bodyPr wrap="square" rtlCol="0">
            <a:spAutoFit/>
          </a:bodyPr>
          <a:lstStyle/>
          <a:p>
            <a:r>
              <a:rPr lang="bn-BD" sz="2400" dirty="0" smtClean="0">
                <a:latin typeface="NikoshBAN" pitchFamily="2" charset="0"/>
                <a:cs typeface="NikoshBAN" pitchFamily="2" charset="0"/>
              </a:rPr>
              <a:t>ছোঁয়াচে</a:t>
            </a:r>
            <a:endParaRPr lang="en-US" sz="2400" dirty="0">
              <a:latin typeface="NikoshBAN" pitchFamily="2" charset="0"/>
              <a:cs typeface="NikoshBAN" pitchFamily="2" charset="0"/>
            </a:endParaRPr>
          </a:p>
        </p:txBody>
      </p:sp>
      <p:sp>
        <p:nvSpPr>
          <p:cNvPr id="20" name="TextBox 19"/>
          <p:cNvSpPr txBox="1"/>
          <p:nvPr/>
        </p:nvSpPr>
        <p:spPr>
          <a:xfrm>
            <a:off x="457200" y="4834235"/>
            <a:ext cx="3733800" cy="461665"/>
          </a:xfrm>
          <a:prstGeom prst="rect">
            <a:avLst/>
          </a:prstGeom>
          <a:noFill/>
        </p:spPr>
        <p:txBody>
          <a:bodyPr wrap="square" rtlCol="0">
            <a:spAutoFit/>
          </a:bodyPr>
          <a:lstStyle/>
          <a:p>
            <a:r>
              <a:rPr lang="bn-BD" sz="2400" dirty="0" smtClean="0">
                <a:latin typeface="NikoshBAN" pitchFamily="2" charset="0"/>
                <a:cs typeface="NikoshBAN" pitchFamily="2" charset="0"/>
              </a:rPr>
              <a:t>প্রাণী এবং পোকামাকড় বাহিত রোগ</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TextBox 2">
            <a:extLst>
              <a:ext uri="{FF2B5EF4-FFF2-40B4-BE49-F238E27FC236}">
                <a16:creationId xmlns:a16="http://schemas.microsoft.com/office/drawing/2014/main" id="{03D6A158-B5CE-444C-B2A9-2DB34D77CEF6}"/>
              </a:ext>
            </a:extLst>
          </p:cNvPr>
          <p:cNvSpPr txBox="1"/>
          <p:nvPr/>
        </p:nvSpPr>
        <p:spPr>
          <a:xfrm>
            <a:off x="2982037" y="114300"/>
            <a:ext cx="296156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পাঠ্যবই সংযোগ </a:t>
            </a:r>
            <a:endParaRPr lang="en-US" sz="28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3EB4730-EA4F-4A4C-8F7B-53107FEF0668}"/>
              </a:ext>
            </a:extLst>
          </p:cNvPr>
          <p:cNvSpPr txBox="1"/>
          <p:nvPr/>
        </p:nvSpPr>
        <p:spPr>
          <a:xfrm>
            <a:off x="381000" y="4914900"/>
            <a:ext cx="83820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bn-BD" sz="2800" dirty="0">
                <a:latin typeface="NikoshBAN" panose="02000000000000000000" pitchFamily="2" charset="0"/>
                <a:cs typeface="NikoshBAN" panose="02000000000000000000" pitchFamily="2" charset="0"/>
              </a:rPr>
              <a:t>তোমাদের </a:t>
            </a:r>
            <a:r>
              <a:rPr lang="bn-BD" sz="2800" dirty="0" smtClean="0">
                <a:latin typeface="NikoshBAN" panose="02000000000000000000" pitchFamily="2" charset="0"/>
                <a:cs typeface="NikoshBAN" panose="02000000000000000000" pitchFamily="2" charset="0"/>
              </a:rPr>
              <a:t>বিজ্ঞান </a:t>
            </a:r>
            <a:r>
              <a:rPr lang="bn-BD" sz="2800" dirty="0">
                <a:latin typeface="NikoshBAN" panose="02000000000000000000" pitchFamily="2" charset="0"/>
                <a:cs typeface="NikoshBAN" panose="02000000000000000000" pitchFamily="2" charset="0"/>
              </a:rPr>
              <a:t>বইয়ের </a:t>
            </a:r>
            <a:r>
              <a:rPr lang="bn-BD" sz="2800" dirty="0" smtClean="0">
                <a:latin typeface="NikoshBAN" panose="02000000000000000000" pitchFamily="2" charset="0"/>
                <a:cs typeface="NikoshBAN" panose="02000000000000000000" pitchFamily="2" charset="0"/>
              </a:rPr>
              <a:t> ৪৭ এবং ৪৮ </a:t>
            </a:r>
            <a:r>
              <a:rPr lang="bn-BD" sz="2800" dirty="0">
                <a:latin typeface="NikoshBAN" panose="02000000000000000000" pitchFamily="2" charset="0"/>
                <a:cs typeface="NikoshBAN" panose="02000000000000000000" pitchFamily="2" charset="0"/>
              </a:rPr>
              <a:t>পৃষ্ঠা খুলে মনযোগ সহকারে পড়। </a:t>
            </a:r>
            <a:endParaRPr lang="en-US" sz="2800" dirty="0">
              <a:latin typeface="NikoshBAN" panose="02000000000000000000" pitchFamily="2" charset="0"/>
              <a:cs typeface="NikoshBAN" panose="02000000000000000000" pitchFamily="2" charset="0"/>
            </a:endParaRPr>
          </a:p>
        </p:txBody>
      </p:sp>
      <p:pic>
        <p:nvPicPr>
          <p:cNvPr id="5" name="Picture 4" descr="received_589729898532630.jpeg"/>
          <p:cNvPicPr>
            <a:picLocks noChangeAspect="1"/>
          </p:cNvPicPr>
          <p:nvPr/>
        </p:nvPicPr>
        <p:blipFill>
          <a:blip r:embed="rId2"/>
          <a:stretch>
            <a:fillRect/>
          </a:stretch>
        </p:blipFill>
        <p:spPr>
          <a:xfrm>
            <a:off x="381000" y="800100"/>
            <a:ext cx="8382000" cy="374142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TextBox 2"/>
          <p:cNvSpPr txBox="1"/>
          <p:nvPr/>
        </p:nvSpPr>
        <p:spPr>
          <a:xfrm>
            <a:off x="3048000" y="190500"/>
            <a:ext cx="1676400" cy="702766"/>
          </a:xfrm>
          <a:prstGeom prst="cloudCallout">
            <a:avLst/>
          </a:prstGeom>
          <a:noFill/>
          <a:ln w="38100">
            <a:solidFill>
              <a:srgbClr val="92D050"/>
            </a:solidFill>
          </a:ln>
        </p:spPr>
        <p:txBody>
          <a:bodyPr wrap="square" rtlCol="0">
            <a:spAutoFit/>
          </a:bodyPr>
          <a:lstStyle/>
          <a:p>
            <a:pPr algn="ctr"/>
            <a:r>
              <a:rPr lang="bn-BD" sz="2400" b="1" dirty="0" smtClean="0">
                <a:latin typeface="NikoshBAN" pitchFamily="2" charset="0"/>
                <a:cs typeface="NikoshBAN" pitchFamily="2" charset="0"/>
              </a:rPr>
              <a:t>মূল্যায়ন </a:t>
            </a:r>
            <a:endParaRPr lang="en-US" sz="2400" b="1" dirty="0">
              <a:latin typeface="NikoshBAN" pitchFamily="2" charset="0"/>
              <a:cs typeface="NikoshBAN" pitchFamily="2" charset="0"/>
            </a:endParaRPr>
          </a:p>
        </p:txBody>
      </p:sp>
      <p:sp>
        <p:nvSpPr>
          <p:cNvPr id="4" name="TextBox 3"/>
          <p:cNvSpPr txBox="1"/>
          <p:nvPr/>
        </p:nvSpPr>
        <p:spPr>
          <a:xfrm>
            <a:off x="304800" y="952500"/>
            <a:ext cx="8534400" cy="4524315"/>
          </a:xfrm>
          <a:prstGeom prst="rect">
            <a:avLst/>
          </a:prstGeom>
          <a:noFill/>
        </p:spPr>
        <p:txBody>
          <a:bodyPr wrap="square" rtlCol="0">
            <a:spAutoFit/>
          </a:bodyPr>
          <a:lstStyle/>
          <a:p>
            <a:r>
              <a:rPr lang="bn-BD" sz="2400" dirty="0" smtClean="0">
                <a:solidFill>
                  <a:srgbClr val="7030A0"/>
                </a:solidFill>
                <a:latin typeface="NikoshBAN" pitchFamily="2" charset="0"/>
                <a:cs typeface="NikoshBAN" pitchFamily="2" charset="0"/>
              </a:rPr>
              <a:t>১। টাইফয়েডের জীবানু নিচের কোনটির মাধ্যমে ছড়ায়?</a:t>
            </a:r>
          </a:p>
          <a:p>
            <a:r>
              <a:rPr lang="bn-BD" sz="2400" dirty="0" smtClean="0">
                <a:latin typeface="NikoshBAN" pitchFamily="2" charset="0"/>
                <a:cs typeface="NikoshBAN" pitchFamily="2" charset="0"/>
              </a:rPr>
              <a:t>    (ক) পানি              (খ) বায়ু                  (গ) মাটি               (ঘ) পোকামাকড়</a:t>
            </a:r>
          </a:p>
          <a:p>
            <a:endParaRPr lang="bn-BD" sz="2400" dirty="0" smtClean="0">
              <a:latin typeface="NikoshBAN" pitchFamily="2" charset="0"/>
              <a:cs typeface="NikoshBAN" pitchFamily="2" charset="0"/>
            </a:endParaRPr>
          </a:p>
          <a:p>
            <a:r>
              <a:rPr lang="bn-BD" sz="2400" dirty="0" smtClean="0">
                <a:latin typeface="NikoshBAN" pitchFamily="2" charset="0"/>
                <a:cs typeface="NikoshBAN" pitchFamily="2" charset="0"/>
              </a:rPr>
              <a:t>২। নিচের কোনটি ম্যালেরিয়া বা ডেংগু রোগের বাহক ?</a:t>
            </a:r>
          </a:p>
          <a:p>
            <a:r>
              <a:rPr lang="bn-BD" sz="2400" dirty="0" smtClean="0">
                <a:latin typeface="NikoshBAN" pitchFamily="2" charset="0"/>
                <a:cs typeface="NikoshBAN" pitchFamily="2" charset="0"/>
              </a:rPr>
              <a:t>     (ক) কুকুর           (গ) প্রজাপতি              (গ) মাছি            (ঘ) মশা</a:t>
            </a:r>
          </a:p>
          <a:p>
            <a:endParaRPr lang="bn-BD" sz="2400" dirty="0" smtClean="0">
              <a:latin typeface="NikoshBAN" pitchFamily="2" charset="0"/>
              <a:cs typeface="NikoshBAN" pitchFamily="2" charset="0"/>
            </a:endParaRPr>
          </a:p>
          <a:p>
            <a:r>
              <a:rPr lang="bn-BD" sz="2400" dirty="0" smtClean="0">
                <a:solidFill>
                  <a:srgbClr val="002060"/>
                </a:solidFill>
                <a:latin typeface="NikoshBAN" pitchFamily="2" charset="0"/>
                <a:cs typeface="NikoshBAN" pitchFamily="2" charset="0"/>
              </a:rPr>
              <a:t>৩। ছোঁয়াচে রোগ কোনটি?</a:t>
            </a:r>
          </a:p>
          <a:p>
            <a:r>
              <a:rPr lang="bn-BD" sz="2400" dirty="0" smtClean="0">
                <a:latin typeface="NikoshBAN" pitchFamily="2" charset="0"/>
                <a:cs typeface="NikoshBAN" pitchFamily="2" charset="0"/>
              </a:rPr>
              <a:t>     (ক) ইবোলা        (খ) ডায়রিয়া               (গ) এইডস          (ঘ) ম্যালেরিয়া</a:t>
            </a:r>
          </a:p>
          <a:p>
            <a:endParaRPr lang="bn-BD" sz="2400" dirty="0" smtClean="0">
              <a:latin typeface="NikoshBAN" pitchFamily="2" charset="0"/>
              <a:cs typeface="NikoshBAN" pitchFamily="2" charset="0"/>
            </a:endParaRPr>
          </a:p>
          <a:p>
            <a:r>
              <a:rPr lang="bn-BD" sz="2400" dirty="0" smtClean="0">
                <a:solidFill>
                  <a:srgbClr val="00B0F0"/>
                </a:solidFill>
                <a:latin typeface="NikoshBAN" pitchFamily="2" charset="0"/>
                <a:cs typeface="NikoshBAN" pitchFamily="2" charset="0"/>
              </a:rPr>
              <a:t>৪। কোনটি প্রাণী বা পোকামাকড় বাহিত রোগ?</a:t>
            </a:r>
          </a:p>
          <a:p>
            <a:r>
              <a:rPr lang="bn-BD" sz="2400" dirty="0" smtClean="0">
                <a:latin typeface="NikoshBAN" pitchFamily="2" charset="0"/>
                <a:cs typeface="NikoshBAN" pitchFamily="2" charset="0"/>
              </a:rPr>
              <a:t>  (ক)   গুটিবসন্ত         (খ) কলেরা               (গ)  জলাতঙ্ক       (ঘ) ইনফ্লুয়েঞ্জা</a:t>
            </a:r>
          </a:p>
          <a:p>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TextBox 4"/>
          <p:cNvSpPr txBox="1"/>
          <p:nvPr/>
        </p:nvSpPr>
        <p:spPr>
          <a:xfrm>
            <a:off x="6172200" y="266700"/>
            <a:ext cx="2590800" cy="461665"/>
          </a:xfrm>
          <a:prstGeom prst="rect">
            <a:avLst/>
          </a:prstGeom>
          <a:noFill/>
        </p:spPr>
        <p:txBody>
          <a:bodyPr wrap="square" rtlCol="0">
            <a:spAutoFit/>
          </a:bodyPr>
          <a:lstStyle/>
          <a:p>
            <a:r>
              <a:rPr lang="bn-BD" sz="2400" b="1" dirty="0" smtClean="0">
                <a:latin typeface="NikoshBAN" pitchFamily="2" charset="0"/>
                <a:cs typeface="NikoshBAN" pitchFamily="2" charset="0"/>
              </a:rPr>
              <a:t>এসো এবার মিলিয়ে দেখি</a:t>
            </a:r>
            <a:endParaRPr lang="en-US" sz="2400" b="1" dirty="0">
              <a:latin typeface="NikoshBAN" pitchFamily="2" charset="0"/>
              <a:cs typeface="NikoshBAN" pitchFamily="2" charset="0"/>
            </a:endParaRPr>
          </a:p>
        </p:txBody>
      </p:sp>
      <p:sp>
        <p:nvSpPr>
          <p:cNvPr id="6" name="Rectangle 5"/>
          <p:cNvSpPr/>
          <p:nvPr/>
        </p:nvSpPr>
        <p:spPr>
          <a:xfrm>
            <a:off x="45697" y="1104900"/>
            <a:ext cx="1783103" cy="2123658"/>
          </a:xfrm>
          <a:prstGeom prst="rect">
            <a:avLst/>
          </a:prstGeom>
        </p:spPr>
        <p:txBody>
          <a:bodyPr wrap="square">
            <a:spAutoFit/>
          </a:bodyPr>
          <a:lstStyle/>
          <a:p>
            <a:pPr algn="ctr"/>
            <a:r>
              <a:rPr lang="en-US" sz="6600" dirty="0" smtClean="0">
                <a:solidFill>
                  <a:srgbClr val="009900"/>
                </a:solidFill>
                <a:latin typeface="Times New Roman" pitchFamily="18" charset="0"/>
                <a:cs typeface="Times New Roman" pitchFamily="18" charset="0"/>
                <a:sym typeface="Wingdings" pitchFamily="2" charset="2"/>
              </a:rPr>
              <a:t></a:t>
            </a:r>
            <a:endParaRPr lang="en-US" sz="6600" dirty="0" smtClean="0">
              <a:solidFill>
                <a:srgbClr val="009900"/>
              </a:solidFill>
              <a:latin typeface="Calibri" pitchFamily="34" charset="0"/>
            </a:endParaRPr>
          </a:p>
          <a:p>
            <a:pPr algn="ctr"/>
            <a:endParaRPr lang="en-US" sz="6600" dirty="0">
              <a:solidFill>
                <a:srgbClr val="009900"/>
              </a:solidFill>
              <a:latin typeface="Times New Roman" pitchFamily="18" charset="0"/>
              <a:cs typeface="Times New Roman" pitchFamily="18" charset="0"/>
            </a:endParaRPr>
          </a:p>
        </p:txBody>
      </p:sp>
      <p:sp>
        <p:nvSpPr>
          <p:cNvPr id="7" name="Rectangle 6"/>
          <p:cNvSpPr/>
          <p:nvPr/>
        </p:nvSpPr>
        <p:spPr>
          <a:xfrm>
            <a:off x="5760697" y="2171700"/>
            <a:ext cx="1783103" cy="2123658"/>
          </a:xfrm>
          <a:prstGeom prst="rect">
            <a:avLst/>
          </a:prstGeom>
        </p:spPr>
        <p:txBody>
          <a:bodyPr wrap="square">
            <a:spAutoFit/>
          </a:bodyPr>
          <a:lstStyle/>
          <a:p>
            <a:pPr algn="ctr"/>
            <a:r>
              <a:rPr lang="en-US" sz="6600" dirty="0" smtClean="0">
                <a:solidFill>
                  <a:srgbClr val="009900"/>
                </a:solidFill>
                <a:latin typeface="Times New Roman" pitchFamily="18" charset="0"/>
                <a:cs typeface="Times New Roman" pitchFamily="18" charset="0"/>
                <a:sym typeface="Wingdings" pitchFamily="2" charset="2"/>
              </a:rPr>
              <a:t></a:t>
            </a:r>
            <a:r>
              <a:rPr lang="bn-BD" sz="6600" dirty="0" smtClean="0">
                <a:solidFill>
                  <a:srgbClr val="009900"/>
                </a:solidFill>
                <a:latin typeface="Times New Roman" pitchFamily="18" charset="0"/>
                <a:cs typeface="Times New Roman" pitchFamily="18" charset="0"/>
                <a:sym typeface="Wingdings" pitchFamily="2" charset="2"/>
              </a:rPr>
              <a:t> </a:t>
            </a:r>
            <a:endParaRPr lang="en-US" sz="6600" dirty="0" smtClean="0">
              <a:solidFill>
                <a:srgbClr val="009900"/>
              </a:solidFill>
              <a:latin typeface="Calibri" pitchFamily="34" charset="0"/>
            </a:endParaRPr>
          </a:p>
          <a:p>
            <a:pPr algn="ctr"/>
            <a:endParaRPr lang="en-US" sz="6600" dirty="0">
              <a:solidFill>
                <a:srgbClr val="009900"/>
              </a:solidFill>
              <a:latin typeface="Times New Roman" pitchFamily="18" charset="0"/>
              <a:cs typeface="Times New Roman" pitchFamily="18" charset="0"/>
            </a:endParaRPr>
          </a:p>
        </p:txBody>
      </p:sp>
      <p:sp>
        <p:nvSpPr>
          <p:cNvPr id="8" name="Rectangle 7"/>
          <p:cNvSpPr/>
          <p:nvPr/>
        </p:nvSpPr>
        <p:spPr>
          <a:xfrm>
            <a:off x="76200" y="3400842"/>
            <a:ext cx="1783103" cy="2123658"/>
          </a:xfrm>
          <a:prstGeom prst="rect">
            <a:avLst/>
          </a:prstGeom>
        </p:spPr>
        <p:txBody>
          <a:bodyPr wrap="square">
            <a:spAutoFit/>
          </a:bodyPr>
          <a:lstStyle/>
          <a:p>
            <a:pPr algn="ctr"/>
            <a:r>
              <a:rPr lang="en-US" sz="6600" dirty="0" smtClean="0">
                <a:solidFill>
                  <a:srgbClr val="009900"/>
                </a:solidFill>
                <a:latin typeface="Times New Roman" pitchFamily="18" charset="0"/>
                <a:cs typeface="Times New Roman" pitchFamily="18" charset="0"/>
                <a:sym typeface="Wingdings" pitchFamily="2" charset="2"/>
              </a:rPr>
              <a:t></a:t>
            </a:r>
            <a:endParaRPr lang="en-US" sz="6600" dirty="0" smtClean="0">
              <a:solidFill>
                <a:srgbClr val="009900"/>
              </a:solidFill>
              <a:latin typeface="Calibri" pitchFamily="34" charset="0"/>
            </a:endParaRPr>
          </a:p>
          <a:p>
            <a:pPr algn="ctr"/>
            <a:endParaRPr lang="en-US" sz="6600" dirty="0">
              <a:solidFill>
                <a:srgbClr val="009900"/>
              </a:solidFill>
              <a:latin typeface="Times New Roman" pitchFamily="18" charset="0"/>
              <a:cs typeface="Times New Roman" pitchFamily="18" charset="0"/>
            </a:endParaRPr>
          </a:p>
        </p:txBody>
      </p:sp>
      <p:sp>
        <p:nvSpPr>
          <p:cNvPr id="9" name="Rectangle 8"/>
          <p:cNvSpPr/>
          <p:nvPr/>
        </p:nvSpPr>
        <p:spPr>
          <a:xfrm>
            <a:off x="4008097" y="4391442"/>
            <a:ext cx="1783103" cy="2123658"/>
          </a:xfrm>
          <a:prstGeom prst="rect">
            <a:avLst/>
          </a:prstGeom>
        </p:spPr>
        <p:txBody>
          <a:bodyPr wrap="square">
            <a:spAutoFit/>
          </a:bodyPr>
          <a:lstStyle/>
          <a:p>
            <a:pPr algn="ctr"/>
            <a:r>
              <a:rPr lang="en-US" sz="6600" dirty="0" smtClean="0">
                <a:solidFill>
                  <a:srgbClr val="009900"/>
                </a:solidFill>
                <a:latin typeface="Times New Roman" pitchFamily="18" charset="0"/>
                <a:cs typeface="Times New Roman" pitchFamily="18" charset="0"/>
                <a:sym typeface="Wingdings" pitchFamily="2" charset="2"/>
              </a:rPr>
              <a:t></a:t>
            </a:r>
            <a:endParaRPr lang="en-US" sz="6600" dirty="0" smtClean="0">
              <a:solidFill>
                <a:srgbClr val="009900"/>
              </a:solidFill>
              <a:latin typeface="Calibri" pitchFamily="34" charset="0"/>
            </a:endParaRPr>
          </a:p>
          <a:p>
            <a:pPr algn="ctr"/>
            <a:endParaRPr lang="en-US" sz="6600" dirty="0">
              <a:solidFill>
                <a:srgbClr val="0099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repeatCount="indefinite" fill="hold" grpId="0" nodeType="clickEffect">
                                  <p:stCondLst>
                                    <p:cond delay="0"/>
                                  </p:stCondLst>
                                  <p:endCondLst>
                                    <p:cond evt="onNext" delay="0">
                                      <p:tgtEl>
                                        <p:sldTgt/>
                                      </p:tgtEl>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TextBox 7"/>
          <p:cNvSpPr txBox="1"/>
          <p:nvPr/>
        </p:nvSpPr>
        <p:spPr>
          <a:xfrm>
            <a:off x="5257800" y="3638371"/>
            <a:ext cx="35814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err="1" smtClean="0">
                <a:latin typeface="NikoshBAN" pitchFamily="2" charset="0"/>
                <a:cs typeface="NikoshBAN" pitchFamily="2" charset="0"/>
              </a:rPr>
              <a:t>বিষয়ঃ</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প্রাথমিক বিজ্ঞান</a:t>
            </a:r>
            <a:endParaRPr lang="en-US" sz="2400" dirty="0" smtClean="0">
              <a:latin typeface="NikoshBAN" pitchFamily="2" charset="0"/>
              <a:cs typeface="NikoshBAN" pitchFamily="2" charset="0"/>
            </a:endParaRPr>
          </a:p>
          <a:p>
            <a:pPr algn="ctr"/>
            <a:r>
              <a:rPr lang="en-US" sz="2400" dirty="0" err="1" smtClean="0">
                <a:latin typeface="NikoshBAN" pitchFamily="2" charset="0"/>
                <a:cs typeface="NikoshBAN" pitchFamily="2" charset="0"/>
              </a:rPr>
              <a:t>শ্রেণিঃ</a:t>
            </a: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পঞ্চম</a:t>
            </a:r>
            <a:endParaRPr lang="en-US" sz="2400" dirty="0" smtClean="0">
              <a:latin typeface="NikoshBAN" pitchFamily="2" charset="0"/>
              <a:cs typeface="NikoshBAN" pitchFamily="2" charset="0"/>
            </a:endParaRPr>
          </a:p>
          <a:p>
            <a:pPr algn="ctr"/>
            <a:r>
              <a:rPr lang="en-US" sz="2400" dirty="0" err="1" smtClean="0">
                <a:latin typeface="NikoshBAN" pitchFamily="2" charset="0"/>
                <a:cs typeface="NikoshBAN" pitchFamily="2" charset="0"/>
              </a:rPr>
              <a:t>অধ্যায়ঃ</a:t>
            </a:r>
            <a:r>
              <a:rPr lang="bn-BD" sz="2400" dirty="0" smtClean="0">
                <a:latin typeface="NikoshBAN" pitchFamily="2" charset="0"/>
                <a:cs typeface="NikoshBAN" pitchFamily="2" charset="0"/>
              </a:rPr>
              <a:t> ৭ ( সংক্রামক রোগ )</a:t>
            </a:r>
            <a:endParaRPr lang="en-US" sz="2400" dirty="0">
              <a:latin typeface="NikoshBAN" pitchFamily="2" charset="0"/>
              <a:cs typeface="NikoshBAN" pitchFamily="2" charset="0"/>
            </a:endParaRPr>
          </a:p>
        </p:txBody>
      </p:sp>
      <p:pic>
        <p:nvPicPr>
          <p:cNvPr id="10" name="Picture 9">
            <a:extLst>
              <a:ext uri="{FF2B5EF4-FFF2-40B4-BE49-F238E27FC236}">
                <a16:creationId xmlns:a16="http://schemas.microsoft.com/office/drawing/2014/main" id="{687D7CCF-5098-4A83-9674-A978A54861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35690" y="1060010"/>
            <a:ext cx="1469680" cy="110226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986EC3E-38AF-4DF2-B87B-8C6B7DE8B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flipH="1">
            <a:off x="4848665" y="1158435"/>
            <a:ext cx="1444280" cy="1083210"/>
          </a:xfrm>
          <a:prstGeom prst="rect">
            <a:avLst/>
          </a:prstGeom>
          <a:noFill/>
          <a:ln>
            <a:noFill/>
          </a:ln>
        </p:spPr>
      </p:pic>
      <p:grpSp>
        <p:nvGrpSpPr>
          <p:cNvPr id="12" name="Group 11"/>
          <p:cNvGrpSpPr/>
          <p:nvPr/>
        </p:nvGrpSpPr>
        <p:grpSpPr>
          <a:xfrm>
            <a:off x="3428999" y="819150"/>
            <a:ext cx="2286001" cy="4269436"/>
            <a:chOff x="4453280" y="1835526"/>
            <a:chExt cx="2085975" cy="4285397"/>
          </a:xfrm>
        </p:grpSpPr>
        <p:grpSp>
          <p:nvGrpSpPr>
            <p:cNvPr id="13" name="Group 7"/>
            <p:cNvGrpSpPr/>
            <p:nvPr/>
          </p:nvGrpSpPr>
          <p:grpSpPr>
            <a:xfrm>
              <a:off x="5393071" y="1835526"/>
              <a:ext cx="225158" cy="4285397"/>
              <a:chOff x="4401404" y="805218"/>
              <a:chExt cx="225158" cy="4285397"/>
            </a:xfrm>
          </p:grpSpPr>
          <p:cxnSp>
            <p:nvCxnSpPr>
              <p:cNvPr id="15" name="Straight Arrow Connector 14"/>
              <p:cNvCxnSpPr/>
              <p:nvPr/>
            </p:nvCxnSpPr>
            <p:spPr>
              <a:xfrm>
                <a:off x="4504601" y="805218"/>
                <a:ext cx="8530" cy="428539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p:nvPr/>
            </p:nvCxnSpPr>
            <p:spPr>
              <a:xfrm flipH="1">
                <a:off x="4616327" y="1435017"/>
                <a:ext cx="10235" cy="319195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cxnSp>
            <p:nvCxnSpPr>
              <p:cNvPr id="17" name="Straight Arrow Connector 16"/>
              <p:cNvCxnSpPr/>
              <p:nvPr/>
            </p:nvCxnSpPr>
            <p:spPr>
              <a:xfrm flipH="1">
                <a:off x="4401404" y="1422134"/>
                <a:ext cx="1" cy="3191957"/>
              </a:xfrm>
              <a:prstGeom prst="straightConnector1">
                <a:avLst/>
              </a:prstGeom>
              <a:ln w="57150">
                <a:solidFill>
                  <a:schemeClr val="accent1"/>
                </a:solidFill>
                <a:headEnd type="triangle"/>
                <a:tailEnd type="triangle"/>
              </a:ln>
              <a:scene3d>
                <a:camera prst="orthographicFront"/>
                <a:lightRig rig="threePt" dir="t"/>
              </a:scene3d>
              <a:sp3d>
                <a:bevelT/>
              </a:sp3d>
            </p:spPr>
            <p:style>
              <a:lnRef idx="2">
                <a:schemeClr val="accent5"/>
              </a:lnRef>
              <a:fillRef idx="0">
                <a:schemeClr val="accent5"/>
              </a:fillRef>
              <a:effectRef idx="1">
                <a:schemeClr val="accent5"/>
              </a:effectRef>
              <a:fontRef idx="minor">
                <a:schemeClr val="tx1"/>
              </a:fontRef>
            </p:style>
          </p:cxnSp>
        </p:grpSp>
        <p:pic>
          <p:nvPicPr>
            <p:cNvPr id="14" name="Picture 1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453280" y="3204053"/>
              <a:ext cx="2085975" cy="1714500"/>
            </a:xfrm>
            <a:prstGeom prst="rect">
              <a:avLst/>
            </a:prstGeom>
          </p:spPr>
        </p:pic>
      </p:grpSp>
      <p:sp>
        <p:nvSpPr>
          <p:cNvPr id="18" name="TextBox 17"/>
          <p:cNvSpPr txBox="1"/>
          <p:nvPr/>
        </p:nvSpPr>
        <p:spPr>
          <a:xfrm>
            <a:off x="381000" y="3619500"/>
            <a:ext cx="3124200" cy="1600200"/>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pPr algn="ctr"/>
            <a:r>
              <a:rPr lang="bn-BD" dirty="0" smtClean="0">
                <a:latin typeface="NikoshBAN" pitchFamily="2" charset="0"/>
                <a:cs typeface="NikoshBAN" pitchFamily="2" charset="0"/>
              </a:rPr>
              <a:t>মীরা  রোকেয়া খাতুন</a:t>
            </a:r>
          </a:p>
          <a:p>
            <a:pPr algn="ctr"/>
            <a:r>
              <a:rPr lang="bn-BD" dirty="0" smtClean="0">
                <a:latin typeface="NikoshBAN" pitchFamily="2" charset="0"/>
                <a:cs typeface="NikoshBAN" pitchFamily="2" charset="0"/>
              </a:rPr>
              <a:t>সহকারি শিক্ষক </a:t>
            </a:r>
          </a:p>
          <a:p>
            <a:pPr algn="ctr"/>
            <a:r>
              <a:rPr lang="bn-BD" dirty="0" smtClean="0">
                <a:latin typeface="NikoshBAN" pitchFamily="2" charset="0"/>
                <a:cs typeface="NikoshBAN" pitchFamily="2" charset="0"/>
              </a:rPr>
              <a:t>রাঢ়িশাল সরকারি প্রাথমিক বিদ্যালয়।</a:t>
            </a:r>
          </a:p>
          <a:p>
            <a:pPr algn="ctr"/>
            <a:r>
              <a:rPr lang="bn-BD" dirty="0" smtClean="0">
                <a:latin typeface="NikoshBAN" pitchFamily="2" charset="0"/>
                <a:cs typeface="NikoshBAN" pitchFamily="2" charset="0"/>
              </a:rPr>
              <a:t>লাখাই,হবিগঞ্জ।</a:t>
            </a:r>
            <a:endParaRPr lang="en-US" dirty="0">
              <a:latin typeface="NikoshBAN" pitchFamily="2" charset="0"/>
              <a:cs typeface="NikoshBAN" pitchFamily="2" charset="0"/>
            </a:endParaRPr>
          </a:p>
        </p:txBody>
      </p:sp>
      <p:pic>
        <p:nvPicPr>
          <p:cNvPr id="19" name="Picture 18" descr="Screenshot_20190825-130224_Gallery.jpg"/>
          <p:cNvPicPr>
            <a:picLocks noChangeAspect="1"/>
          </p:cNvPicPr>
          <p:nvPr/>
        </p:nvPicPr>
        <p:blipFill>
          <a:blip r:embed="rId6" cstate="print"/>
          <a:stretch>
            <a:fillRect/>
          </a:stretch>
        </p:blipFill>
        <p:spPr>
          <a:xfrm>
            <a:off x="990600" y="800100"/>
            <a:ext cx="1752600" cy="2190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Picture 19" descr="class-5-nctb-science-book-pdf-2018.jpg"/>
          <p:cNvPicPr>
            <a:picLocks noChangeAspect="1"/>
          </p:cNvPicPr>
          <p:nvPr/>
        </p:nvPicPr>
        <p:blipFill>
          <a:blip r:embed="rId7"/>
          <a:srcRect l="26000" t="10000" r="26000" b="12667"/>
          <a:stretch>
            <a:fillRect/>
          </a:stretch>
        </p:blipFill>
        <p:spPr>
          <a:xfrm>
            <a:off x="6477000" y="952500"/>
            <a:ext cx="1828800" cy="22098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3" name="Picture 2" descr="child-education20190301070511.jpg"/>
          <p:cNvPicPr>
            <a:picLocks noChangeAspect="1"/>
          </p:cNvPicPr>
          <p:nvPr/>
        </p:nvPicPr>
        <p:blipFill>
          <a:blip r:embed="rId2"/>
          <a:stretch>
            <a:fillRect/>
          </a:stretch>
        </p:blipFill>
        <p:spPr>
          <a:xfrm>
            <a:off x="2743200" y="1485900"/>
            <a:ext cx="4114800" cy="2316044"/>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5257800" y="342900"/>
            <a:ext cx="2590800" cy="702766"/>
          </a:xfrm>
          <a:prstGeom prst="cloudCallout">
            <a:avLst/>
          </a:prstGeom>
          <a:noFill/>
          <a:ln w="57150">
            <a:solidFill>
              <a:srgbClr val="00B050"/>
            </a:solidFill>
          </a:ln>
        </p:spPr>
        <p:txBody>
          <a:bodyPr wrap="square" rtlCol="0">
            <a:spAutoFit/>
          </a:bodyPr>
          <a:lstStyle/>
          <a:p>
            <a:pPr algn="ctr"/>
            <a:r>
              <a:rPr lang="bn-BD" sz="2400" dirty="0" smtClean="0">
                <a:latin typeface="NikoshBAN" pitchFamily="2" charset="0"/>
                <a:cs typeface="NikoshBAN" pitchFamily="2" charset="0"/>
              </a:rPr>
              <a:t>বাড়ির কাজ</a:t>
            </a:r>
            <a:endParaRPr lang="en-US" sz="2400" dirty="0">
              <a:latin typeface="NikoshBAN" pitchFamily="2" charset="0"/>
              <a:cs typeface="NikoshBAN" pitchFamily="2" charset="0"/>
            </a:endParaRPr>
          </a:p>
        </p:txBody>
      </p:sp>
      <p:sp>
        <p:nvSpPr>
          <p:cNvPr id="8" name="TextBox 7"/>
          <p:cNvSpPr txBox="1"/>
          <p:nvPr/>
        </p:nvSpPr>
        <p:spPr>
          <a:xfrm>
            <a:off x="457200" y="4152900"/>
            <a:ext cx="8077200" cy="1200329"/>
          </a:xfrm>
          <a:prstGeom prst="rect">
            <a:avLst/>
          </a:prstGeom>
          <a:noFill/>
        </p:spPr>
        <p:txBody>
          <a:bodyPr wrap="square" rtlCol="0">
            <a:spAutoFit/>
          </a:bodyPr>
          <a:lstStyle/>
          <a:p>
            <a:r>
              <a:rPr lang="bn-BD" sz="2400" dirty="0" smtClean="0">
                <a:latin typeface="NikoshBAN" pitchFamily="2" charset="0"/>
                <a:cs typeface="NikoshBAN" pitchFamily="2" charset="0"/>
              </a:rPr>
              <a:t>প্রশ্নঃ হাঁচি- কাশির সময় হাত দিয়ে মুখ ঢেকে বা রুমাল ব্যবহার করে আমরা সংক্রামক রোগ প্রতিরোধ করতে পারি। এক্ষেত্রে হাতের তালু ব্যবহার করার চেয়ে হাতের উল্টো পিঠ বা কনুই এর ভাঁজ ব্যবহার করা ভালো কেন?</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 name="Rectangle 3"/>
          <p:cNvSpPr/>
          <p:nvPr/>
        </p:nvSpPr>
        <p:spPr>
          <a:xfrm>
            <a:off x="0" y="0"/>
            <a:ext cx="9144000" cy="57150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28800" y="190500"/>
            <a:ext cx="5943600" cy="533400"/>
          </a:xfrm>
          <a:prstGeom prst="rect">
            <a:avLst/>
          </a:prstGeom>
          <a:noFill/>
        </p:spPr>
        <p:txBody>
          <a:bodyPr wrap="square" rtlCol="0">
            <a:prstTxWarp prst="textPlain">
              <a:avLst/>
            </a:prstTxWarp>
            <a:spAutoFit/>
          </a:bodyPr>
          <a:lstStyle/>
          <a:p>
            <a:pPr algn="ctr"/>
            <a:r>
              <a:rPr lang="bn-BD" sz="4800" dirty="0" smtClean="0">
                <a:latin typeface="NikoshBAN" pitchFamily="2" charset="0"/>
                <a:cs typeface="NikoshBAN" pitchFamily="2" charset="0"/>
              </a:rPr>
              <a:t>ভাল থেকো তোমরা </a:t>
            </a:r>
            <a:endParaRPr lang="en-US" sz="4800" dirty="0">
              <a:latin typeface="NikoshBAN" pitchFamily="2" charset="0"/>
              <a:cs typeface="NikoshBAN" pitchFamily="2" charset="0"/>
            </a:endParaRPr>
          </a:p>
        </p:txBody>
      </p:sp>
      <p:sp>
        <p:nvSpPr>
          <p:cNvPr id="6" name="TextBox 5"/>
          <p:cNvSpPr txBox="1"/>
          <p:nvPr/>
        </p:nvSpPr>
        <p:spPr>
          <a:xfrm>
            <a:off x="2514600" y="3848100"/>
            <a:ext cx="4724400" cy="1638300"/>
          </a:xfrm>
          <a:prstGeom prst="rect">
            <a:avLst/>
          </a:prstGeom>
          <a:noFill/>
        </p:spPr>
        <p:txBody>
          <a:bodyPr wrap="square" rtlCol="0">
            <a:prstTxWarp prst="textPlain">
              <a:avLst/>
            </a:prstTxWarp>
            <a:spAutoFit/>
          </a:bodyPr>
          <a:lstStyle/>
          <a:p>
            <a:pPr algn="ctr"/>
            <a:r>
              <a:rPr lang="bn-BD" sz="13800" dirty="0" smtClean="0">
                <a:solidFill>
                  <a:srgbClr val="0066FF"/>
                </a:solidFill>
                <a:latin typeface="NikoshBAN" pitchFamily="2" charset="0"/>
                <a:cs typeface="NikoshBAN" pitchFamily="2" charset="0"/>
              </a:rPr>
              <a:t>ধ</a:t>
            </a:r>
            <a:r>
              <a:rPr lang="bn-BD" sz="13800" dirty="0" smtClean="0">
                <a:solidFill>
                  <a:srgbClr val="C00000"/>
                </a:solidFill>
                <a:latin typeface="NikoshBAN" pitchFamily="2" charset="0"/>
                <a:cs typeface="NikoshBAN" pitchFamily="2" charset="0"/>
              </a:rPr>
              <a:t>ন্য</a:t>
            </a:r>
            <a:r>
              <a:rPr lang="bn-BD" sz="13800" dirty="0" smtClean="0">
                <a:solidFill>
                  <a:srgbClr val="0066FF"/>
                </a:solidFill>
                <a:latin typeface="NikoshBAN" pitchFamily="2" charset="0"/>
                <a:cs typeface="NikoshBAN" pitchFamily="2" charset="0"/>
              </a:rPr>
              <a:t>বা</a:t>
            </a:r>
            <a:r>
              <a:rPr lang="bn-BD" sz="13800" dirty="0" smtClean="0">
                <a:solidFill>
                  <a:srgbClr val="C00000"/>
                </a:solidFill>
                <a:latin typeface="NikoshBAN" pitchFamily="2" charset="0"/>
                <a:cs typeface="NikoshBAN" pitchFamily="2" charset="0"/>
              </a:rPr>
              <a:t>দ</a:t>
            </a:r>
            <a:r>
              <a:rPr lang="bn-BD" sz="13800" dirty="0" smtClean="0">
                <a:solidFill>
                  <a:srgbClr val="0066FF"/>
                </a:solidFill>
                <a:latin typeface="NikoshBAN" pitchFamily="2" charset="0"/>
                <a:cs typeface="NikoshBAN" pitchFamily="2" charset="0"/>
              </a:rPr>
              <a:t> </a:t>
            </a:r>
            <a:endParaRPr lang="en-US" sz="13800" dirty="0">
              <a:solidFill>
                <a:srgbClr val="0066FF"/>
              </a:solidFill>
              <a:latin typeface="NikoshBAN" pitchFamily="2" charset="0"/>
              <a:cs typeface="NikoshBAN" pitchFamily="2"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t="4243" b="10572"/>
          <a:stretch>
            <a:fillRect/>
          </a:stretch>
        </p:blipFill>
        <p:spPr>
          <a:xfrm>
            <a:off x="3124200" y="1196108"/>
            <a:ext cx="3124201" cy="2810597"/>
          </a:xfrm>
          <a:prstGeom prst="rect">
            <a:avLst/>
          </a:prstGeom>
        </p:spPr>
      </p:pic>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t="4243" b="10572"/>
          <a:stretch>
            <a:fillRect/>
          </a:stretch>
        </p:blipFill>
        <p:spPr>
          <a:xfrm>
            <a:off x="228600" y="1104900"/>
            <a:ext cx="3124201" cy="2810597"/>
          </a:xfrm>
          <a:prstGeom prst="rect">
            <a:avLst/>
          </a:prstGeom>
        </p:spPr>
      </p:pic>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rcRect t="4243" b="10572"/>
          <a:stretch>
            <a:fillRect/>
          </a:stretch>
        </p:blipFill>
        <p:spPr>
          <a:xfrm>
            <a:off x="5867400" y="1181100"/>
            <a:ext cx="3124201" cy="2810597"/>
          </a:xfrm>
          <a:prstGeom prst="rect">
            <a:avLst/>
          </a:prstGeom>
        </p:spPr>
      </p:pic>
      <p:pic>
        <p:nvPicPr>
          <p:cNvPr id="10" name="Picture 9" descr="images(2).jpg"/>
          <p:cNvPicPr>
            <a:picLocks noChangeAspect="1"/>
          </p:cNvPicPr>
          <p:nvPr/>
        </p:nvPicPr>
        <p:blipFill>
          <a:blip r:embed="rId4"/>
          <a:srcRect l="51600" t="14800" b="27600"/>
          <a:stretch>
            <a:fillRect/>
          </a:stretch>
        </p:blipFill>
        <p:spPr>
          <a:xfrm>
            <a:off x="4572000" y="0"/>
            <a:ext cx="4572000" cy="5715000"/>
          </a:xfrm>
          <a:prstGeom prst="rect">
            <a:avLst/>
          </a:prstGeom>
        </p:spPr>
      </p:pic>
      <p:pic>
        <p:nvPicPr>
          <p:cNvPr id="11" name="Picture 10" descr="images(2).jpg"/>
          <p:cNvPicPr>
            <a:picLocks noChangeAspect="1"/>
          </p:cNvPicPr>
          <p:nvPr/>
        </p:nvPicPr>
        <p:blipFill>
          <a:blip r:embed="rId4"/>
          <a:srcRect l="3600" t="14800" r="46800" b="27600"/>
          <a:stretch>
            <a:fillRect/>
          </a:stretch>
        </p:blipFill>
        <p:spPr>
          <a:xfrm>
            <a:off x="0" y="-1"/>
            <a:ext cx="4572000" cy="57150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0-#ppt_w/2"/>
                                          </p:val>
                                        </p:tav>
                                        <p:tav tm="100000">
                                          <p:val>
                                            <p:strVal val="#ppt_x"/>
                                          </p:val>
                                        </p:tav>
                                      </p:tavLst>
                                    </p:anim>
                                    <p:anim calcmode="lin" valueType="num">
                                      <p:cBhvr additive="base">
                                        <p:cTn id="8" dur="5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0" fill="hold"/>
                                        <p:tgtEl>
                                          <p:spTgt spid="10"/>
                                        </p:tgtEl>
                                        <p:attrNameLst>
                                          <p:attrName>ppt_x</p:attrName>
                                        </p:attrNameLst>
                                      </p:cBhvr>
                                      <p:tavLst>
                                        <p:tav tm="0">
                                          <p:val>
                                            <p:strVal val="1+#ppt_w/2"/>
                                          </p:val>
                                        </p:tav>
                                        <p:tav tm="100000">
                                          <p:val>
                                            <p:strVal val="#ppt_x"/>
                                          </p:val>
                                        </p:tav>
                                      </p:tavLst>
                                    </p:anim>
                                    <p:anim calcmode="lin" valueType="num">
                                      <p:cBhvr additive="base">
                                        <p:cTn id="12" dur="5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TextBox 2"/>
          <p:cNvSpPr txBox="1"/>
          <p:nvPr/>
        </p:nvSpPr>
        <p:spPr>
          <a:xfrm>
            <a:off x="3429000" y="372130"/>
            <a:ext cx="2438400" cy="796469"/>
          </a:xfrm>
          <a:prstGeom prst="cloudCallout">
            <a:avLst/>
          </a:prstGeom>
          <a:noFill/>
          <a:ln w="38100">
            <a:solidFill>
              <a:srgbClr val="00B050"/>
            </a:solidFill>
          </a:ln>
        </p:spPr>
        <p:txBody>
          <a:bodyPr wrap="square" rtlCol="0">
            <a:spAutoFit/>
          </a:bodyPr>
          <a:lstStyle/>
          <a:p>
            <a:pPr algn="ctr"/>
            <a:r>
              <a:rPr lang="bn-BD" sz="2800" dirty="0" smtClean="0">
                <a:latin typeface="NikoshBAN" pitchFamily="2" charset="0"/>
                <a:cs typeface="NikoshBAN" pitchFamily="2" charset="0"/>
              </a:rPr>
              <a:t>শিখনফল</a:t>
            </a:r>
            <a:endParaRPr lang="en-US" sz="2800" dirty="0">
              <a:latin typeface="NikoshBAN" pitchFamily="2" charset="0"/>
              <a:cs typeface="NikoshBAN" pitchFamily="2" charset="0"/>
            </a:endParaRPr>
          </a:p>
        </p:txBody>
      </p:sp>
      <p:sp>
        <p:nvSpPr>
          <p:cNvPr id="4" name="TextBox 3"/>
          <p:cNvSpPr txBox="1"/>
          <p:nvPr/>
        </p:nvSpPr>
        <p:spPr>
          <a:xfrm>
            <a:off x="762000" y="1877080"/>
            <a:ext cx="4495800" cy="523220"/>
          </a:xfrm>
          <a:prstGeom prst="rect">
            <a:avLst/>
          </a:prstGeom>
          <a:noFill/>
        </p:spPr>
        <p:txBody>
          <a:bodyPr wrap="square" rtlCol="0">
            <a:spAutoFit/>
          </a:bodyPr>
          <a:lstStyle/>
          <a:p>
            <a:r>
              <a:rPr lang="bn-BD" sz="2800" dirty="0" smtClean="0">
                <a:latin typeface="NikoshBAN" pitchFamily="2" charset="0"/>
                <a:cs typeface="NikoshBAN" pitchFamily="2" charset="0"/>
              </a:rPr>
              <a:t>এই পাঠ শেষে শিক্ষার্থীরা -----------</a:t>
            </a:r>
            <a:endParaRPr lang="en-US" sz="2800" dirty="0">
              <a:latin typeface="NikoshBAN" pitchFamily="2" charset="0"/>
              <a:cs typeface="NikoshBAN" pitchFamily="2" charset="0"/>
            </a:endParaRPr>
          </a:p>
        </p:txBody>
      </p:sp>
      <p:sp>
        <p:nvSpPr>
          <p:cNvPr id="5" name="TextBox 4"/>
          <p:cNvSpPr txBox="1"/>
          <p:nvPr/>
        </p:nvSpPr>
        <p:spPr>
          <a:xfrm>
            <a:off x="914400" y="3234035"/>
            <a:ext cx="7162800" cy="1200329"/>
          </a:xfrm>
          <a:prstGeom prst="rect">
            <a:avLst/>
          </a:prstGeom>
          <a:noFill/>
        </p:spPr>
        <p:txBody>
          <a:bodyPr wrap="square" rtlCol="0">
            <a:spAutoFit/>
          </a:bodyPr>
          <a:lstStyle/>
          <a:p>
            <a:r>
              <a:rPr lang="bn-BD" sz="2400" dirty="0" smtClean="0">
                <a:latin typeface="NikoshBAN" pitchFamily="2" charset="0"/>
                <a:cs typeface="NikoshBAN" pitchFamily="2" charset="0"/>
              </a:rPr>
              <a:t>১। সংক্রামক রোগ কী বলতে পারবে।</a:t>
            </a:r>
          </a:p>
          <a:p>
            <a:r>
              <a:rPr lang="bn-BD" sz="2400" dirty="0" smtClean="0">
                <a:latin typeface="NikoshBAN" pitchFamily="2" charset="0"/>
                <a:cs typeface="NikoshBAN" pitchFamily="2" charset="0"/>
              </a:rPr>
              <a:t>২। সংক্রামক রোগের বিস্তার ব্যাখ্যা করতে পারবে।</a:t>
            </a:r>
          </a:p>
          <a:p>
            <a:r>
              <a:rPr lang="bn-BD" sz="2400" dirty="0" smtClean="0">
                <a:latin typeface="NikoshBAN" pitchFamily="2" charset="0"/>
                <a:cs typeface="NikoshBAN" pitchFamily="2" charset="0"/>
              </a:rPr>
              <a:t>৩। সংক্রামক রোগের প্রকারভেদ বর্ণনা করতে পারবে।</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aphicFrame>
        <p:nvGraphicFramePr>
          <p:cNvPr id="3" name="Object 2">
            <a:hlinkClick r:id="" action="ppaction://ole?verb=0"/>
          </p:cNvPr>
          <p:cNvGraphicFramePr>
            <a:graphicFrameLocks noChangeAspect="1"/>
          </p:cNvGraphicFramePr>
          <p:nvPr/>
        </p:nvGraphicFramePr>
        <p:xfrm>
          <a:off x="3657600" y="1333500"/>
          <a:ext cx="2032000" cy="685800"/>
        </p:xfrm>
        <a:graphic>
          <a:graphicData uri="http://schemas.openxmlformats.org/presentationml/2006/ole">
            <mc:AlternateContent xmlns:mc="http://schemas.openxmlformats.org/markup-compatibility/2006">
              <mc:Choice xmlns:v="urn:schemas-microsoft-com:vml" Requires="v">
                <p:oleObj spid="_x0000_s1032" name="Packager Shell Object" showAsIcon="1" r:id="rId3" imgW="2032560" imgH="685800" progId="Package">
                  <p:embed/>
                </p:oleObj>
              </mc:Choice>
              <mc:Fallback>
                <p:oleObj name="Packager Shell Object" showAsIcon="1" r:id="rId3" imgW="2032560" imgH="685800" progId="Packag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33500"/>
                        <a:ext cx="20320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590800" y="800100"/>
            <a:ext cx="4343400" cy="523220"/>
          </a:xfrm>
          <a:prstGeom prst="rect">
            <a:avLst/>
          </a:prstGeom>
          <a:noFill/>
        </p:spPr>
        <p:txBody>
          <a:bodyPr wrap="square" rtlCol="0">
            <a:spAutoFit/>
          </a:bodyPr>
          <a:lstStyle/>
          <a:p>
            <a:r>
              <a:rPr lang="bn-BD" sz="2800" dirty="0" smtClean="0">
                <a:latin typeface="NikoshBAN" pitchFamily="2" charset="0"/>
                <a:cs typeface="NikoshBAN" pitchFamily="2" charset="0"/>
              </a:rPr>
              <a:t>সোনা মনিরা চল একটি ভিডিও দেখি</a:t>
            </a:r>
            <a:endParaRPr lang="en-US" sz="2800" dirty="0">
              <a:latin typeface="NikoshBAN" pitchFamily="2" charset="0"/>
              <a:cs typeface="NikoshBAN" pitchFamily="2" charset="0"/>
            </a:endParaRPr>
          </a:p>
        </p:txBody>
      </p:sp>
      <p:sp>
        <p:nvSpPr>
          <p:cNvPr id="5" name="TextBox 4"/>
          <p:cNvSpPr txBox="1"/>
          <p:nvPr/>
        </p:nvSpPr>
        <p:spPr>
          <a:xfrm>
            <a:off x="3276600" y="2171700"/>
            <a:ext cx="2895600" cy="5232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BD" sz="2800" dirty="0" smtClean="0">
                <a:latin typeface="NikoshBAN" pitchFamily="2" charset="0"/>
                <a:cs typeface="NikoshBAN" pitchFamily="2" charset="0"/>
              </a:rPr>
              <a:t>ভিডিও টি কী সম্পর্কিত? </a:t>
            </a:r>
            <a:endParaRPr lang="en-US" sz="2800" dirty="0">
              <a:latin typeface="NikoshBAN" pitchFamily="2" charset="0"/>
              <a:cs typeface="NikoshBAN" pitchFamily="2" charset="0"/>
            </a:endParaRPr>
          </a:p>
        </p:txBody>
      </p:sp>
      <p:sp>
        <p:nvSpPr>
          <p:cNvPr id="6" name="TextBox 5"/>
          <p:cNvSpPr txBox="1"/>
          <p:nvPr/>
        </p:nvSpPr>
        <p:spPr>
          <a:xfrm>
            <a:off x="3962400" y="3009900"/>
            <a:ext cx="152400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ডেংগু জ্বর।</a:t>
            </a:r>
            <a:endParaRPr lang="en-US" sz="2800" dirty="0">
              <a:latin typeface="NikoshBAN" pitchFamily="2" charset="0"/>
              <a:cs typeface="NikoshBAN" pitchFamily="2" charset="0"/>
            </a:endParaRPr>
          </a:p>
        </p:txBody>
      </p:sp>
      <p:sp>
        <p:nvSpPr>
          <p:cNvPr id="7" name="TextBox 6"/>
          <p:cNvSpPr txBox="1"/>
          <p:nvPr/>
        </p:nvSpPr>
        <p:spPr>
          <a:xfrm>
            <a:off x="3276600" y="3705880"/>
            <a:ext cx="32004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ডেংগু </a:t>
            </a:r>
            <a:r>
              <a:rPr lang="en-US" sz="2800" dirty="0" err="1" smtClean="0">
                <a:latin typeface="NikoshBAN" pitchFamily="2" charset="0"/>
                <a:cs typeface="NikoshBAN" pitchFamily="2" charset="0"/>
              </a:rPr>
              <a:t>কোন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ধরনের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রোগ</a:t>
            </a:r>
            <a:r>
              <a:rPr lang="bn-BD"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8" name="TextBox 7"/>
          <p:cNvSpPr txBox="1"/>
          <p:nvPr/>
        </p:nvSpPr>
        <p:spPr>
          <a:xfrm>
            <a:off x="2971800" y="4467880"/>
            <a:ext cx="365760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800" dirty="0" smtClean="0">
                <a:latin typeface="NikoshBAN" pitchFamily="2" charset="0"/>
                <a:cs typeface="NikoshBAN" pitchFamily="2" charset="0"/>
              </a:rPr>
              <a:t>ডেংগু একটি সংক্রামক রোগ।</a:t>
            </a:r>
            <a:endParaRPr lang="en-US" sz="2800" dirty="0">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TextBox 2"/>
          <p:cNvSpPr txBox="1"/>
          <p:nvPr/>
        </p:nvSpPr>
        <p:spPr>
          <a:xfrm>
            <a:off x="457200" y="1181100"/>
            <a:ext cx="8305800"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2800" dirty="0" smtClean="0">
                <a:latin typeface="NikoshBAN" pitchFamily="2" charset="0"/>
                <a:cs typeface="NikoshBAN" pitchFamily="2" charset="0"/>
              </a:rPr>
              <a:t>তোমরা কি বুঝতে পারছ , আমাদের আজকের পাঠের বিষয় কী হতে পারে?</a:t>
            </a:r>
            <a:endParaRPr lang="en-US" sz="2800" dirty="0">
              <a:latin typeface="NikoshBAN" pitchFamily="2" charset="0"/>
              <a:cs typeface="NikoshBAN" pitchFamily="2" charset="0"/>
            </a:endParaRPr>
          </a:p>
        </p:txBody>
      </p:sp>
      <p:sp>
        <p:nvSpPr>
          <p:cNvPr id="4" name="TextBox 3"/>
          <p:cNvSpPr txBox="1"/>
          <p:nvPr/>
        </p:nvSpPr>
        <p:spPr>
          <a:xfrm>
            <a:off x="3276600" y="2324100"/>
            <a:ext cx="3657600" cy="796469"/>
          </a:xfrm>
          <a:prstGeom prst="cloudCallout">
            <a:avLst>
              <a:gd name="adj1" fmla="val -15661"/>
              <a:gd name="adj2" fmla="val 111986"/>
            </a:avLst>
          </a:prstGeom>
          <a:ln>
            <a:solidFill>
              <a:srgbClr val="00B0F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আজকের পাঠ</a:t>
            </a:r>
            <a:endParaRPr lang="en-US" sz="2800" dirty="0">
              <a:latin typeface="NikoshBAN" pitchFamily="2" charset="0"/>
              <a:cs typeface="NikoshBAN" pitchFamily="2" charset="0"/>
            </a:endParaRPr>
          </a:p>
        </p:txBody>
      </p:sp>
      <p:sp>
        <p:nvSpPr>
          <p:cNvPr id="5" name="TextBox 4"/>
          <p:cNvSpPr txBox="1"/>
          <p:nvPr/>
        </p:nvSpPr>
        <p:spPr>
          <a:xfrm>
            <a:off x="3048000" y="4000500"/>
            <a:ext cx="2438400" cy="381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prstTxWarp prst="textPlain">
              <a:avLst/>
            </a:prstTxWarp>
            <a:spAutoFit/>
          </a:bodyPr>
          <a:lstStyle/>
          <a:p>
            <a:pPr algn="ctr"/>
            <a:r>
              <a:rPr lang="bn-BD"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rPr>
              <a:t>সংক্রামক রোগ</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3" name="Picture 2" descr="images(28).jpg"/>
          <p:cNvPicPr>
            <a:picLocks noChangeAspect="1"/>
          </p:cNvPicPr>
          <p:nvPr/>
        </p:nvPicPr>
        <p:blipFill>
          <a:blip r:embed="rId3"/>
          <a:srcRect l="9302" r="20930" b="-1466"/>
          <a:stretch>
            <a:fillRect/>
          </a:stretch>
        </p:blipFill>
        <p:spPr>
          <a:xfrm>
            <a:off x="374374" y="3129642"/>
            <a:ext cx="2832652" cy="1861457"/>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descr="images(31).jpg"/>
          <p:cNvPicPr>
            <a:picLocks noChangeAspect="1"/>
          </p:cNvPicPr>
          <p:nvPr/>
        </p:nvPicPr>
        <p:blipFill>
          <a:blip r:embed="rId4"/>
          <a:srcRect r="1159" b="3394"/>
          <a:stretch>
            <a:fillRect/>
          </a:stretch>
        </p:blipFill>
        <p:spPr>
          <a:xfrm>
            <a:off x="5867400" y="647700"/>
            <a:ext cx="2895600" cy="1861457"/>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images(32).jpg"/>
          <p:cNvPicPr>
            <a:picLocks noChangeAspect="1"/>
          </p:cNvPicPr>
          <p:nvPr/>
        </p:nvPicPr>
        <p:blipFill>
          <a:blip r:embed="rId5"/>
          <a:stretch>
            <a:fillRect/>
          </a:stretch>
        </p:blipFill>
        <p:spPr>
          <a:xfrm>
            <a:off x="381000" y="691243"/>
            <a:ext cx="2826657" cy="1861458"/>
          </a:xfrm>
          <a:prstGeom prst="rect">
            <a:avLst/>
          </a:prstGeom>
          <a:ln w="88900" cap="sq" cmpd="thickThin">
            <a:solidFill>
              <a:srgbClr val="000000"/>
            </a:solidFill>
            <a:prstDash val="solid"/>
            <a:miter lim="800000"/>
          </a:ln>
          <a:effectLst>
            <a:innerShdw blurRad="76200">
              <a:srgbClr val="000000"/>
            </a:innerShdw>
          </a:effectLst>
        </p:spPr>
      </p:pic>
      <p:pic>
        <p:nvPicPr>
          <p:cNvPr id="6" name="Picture 5" descr="images(36).jpg"/>
          <p:cNvPicPr>
            <a:picLocks noChangeAspect="1"/>
          </p:cNvPicPr>
          <p:nvPr/>
        </p:nvPicPr>
        <p:blipFill>
          <a:blip r:embed="rId6"/>
          <a:stretch>
            <a:fillRect/>
          </a:stretch>
        </p:blipFill>
        <p:spPr>
          <a:xfrm>
            <a:off x="5867400" y="3129643"/>
            <a:ext cx="2895600" cy="1861457"/>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2895600" y="114300"/>
            <a:ext cx="3886200" cy="461665"/>
          </a:xfrm>
          <a:prstGeom prst="rect">
            <a:avLst/>
          </a:prstGeom>
          <a:noFill/>
        </p:spPr>
        <p:txBody>
          <a:bodyPr wrap="square" rtlCol="0">
            <a:spAutoFit/>
          </a:bodyPr>
          <a:lstStyle/>
          <a:p>
            <a:r>
              <a:rPr lang="bn-BD" sz="2400" dirty="0" smtClean="0">
                <a:latin typeface="NikoshBAN" pitchFamily="2" charset="0"/>
                <a:cs typeface="NikoshBAN" pitchFamily="2" charset="0"/>
              </a:rPr>
              <a:t>ছবি গুলো মনোযোগ সহকারে দেখ</a:t>
            </a:r>
            <a:endParaRPr lang="en-US" sz="2400" dirty="0">
              <a:latin typeface="NikoshBAN" pitchFamily="2" charset="0"/>
              <a:cs typeface="NikoshBAN" pitchFamily="2" charset="0"/>
            </a:endParaRPr>
          </a:p>
        </p:txBody>
      </p:sp>
      <p:sp>
        <p:nvSpPr>
          <p:cNvPr id="9" name="TextBox 8"/>
          <p:cNvSpPr txBox="1"/>
          <p:nvPr/>
        </p:nvSpPr>
        <p:spPr>
          <a:xfrm>
            <a:off x="914400" y="26289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ইনফ্লুয়েঞ্জা</a:t>
            </a:r>
            <a:endParaRPr lang="en-US" sz="2000" dirty="0">
              <a:latin typeface="NikoshBAN" pitchFamily="2" charset="0"/>
              <a:cs typeface="NikoshBAN" pitchFamily="2" charset="0"/>
            </a:endParaRPr>
          </a:p>
        </p:txBody>
      </p:sp>
      <p:sp>
        <p:nvSpPr>
          <p:cNvPr id="10" name="TextBox 9"/>
          <p:cNvSpPr txBox="1"/>
          <p:nvPr/>
        </p:nvSpPr>
        <p:spPr>
          <a:xfrm>
            <a:off x="6934200" y="26289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গুটি বসন্ত</a:t>
            </a:r>
            <a:endParaRPr lang="en-US" sz="2000" dirty="0">
              <a:latin typeface="NikoshBAN" pitchFamily="2" charset="0"/>
              <a:cs typeface="NikoshBAN" pitchFamily="2" charset="0"/>
            </a:endParaRPr>
          </a:p>
        </p:txBody>
      </p:sp>
      <p:sp>
        <p:nvSpPr>
          <p:cNvPr id="11" name="TextBox 10"/>
          <p:cNvSpPr txBox="1"/>
          <p:nvPr/>
        </p:nvSpPr>
        <p:spPr>
          <a:xfrm>
            <a:off x="7162800" y="506730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আমাশয়</a:t>
            </a:r>
            <a:endParaRPr lang="en-US" sz="2000" dirty="0">
              <a:latin typeface="NikoshBAN" pitchFamily="2" charset="0"/>
              <a:cs typeface="NikoshBAN" pitchFamily="2" charset="0"/>
            </a:endParaRPr>
          </a:p>
        </p:txBody>
      </p:sp>
      <p:sp>
        <p:nvSpPr>
          <p:cNvPr id="12" name="TextBox 11"/>
          <p:cNvSpPr txBox="1"/>
          <p:nvPr/>
        </p:nvSpPr>
        <p:spPr>
          <a:xfrm>
            <a:off x="1447800" y="5124390"/>
            <a:ext cx="1600200" cy="400110"/>
          </a:xfrm>
          <a:prstGeom prst="rect">
            <a:avLst/>
          </a:prstGeom>
          <a:noFill/>
        </p:spPr>
        <p:txBody>
          <a:bodyPr wrap="square" rtlCol="0">
            <a:spAutoFit/>
          </a:bodyPr>
          <a:lstStyle/>
          <a:p>
            <a:r>
              <a:rPr lang="bn-BD" sz="2000" dirty="0" smtClean="0">
                <a:latin typeface="NikoshBAN" pitchFamily="2" charset="0"/>
                <a:cs typeface="NikoshBAN" pitchFamily="2" charset="0"/>
              </a:rPr>
              <a:t>যক্ষা</a:t>
            </a:r>
            <a:endParaRPr lang="en-US" sz="2000" dirty="0">
              <a:latin typeface="NikoshBAN" pitchFamily="2" charset="0"/>
              <a:cs typeface="NikoshBAN" pitchFamily="2" charset="0"/>
            </a:endParaRPr>
          </a:p>
        </p:txBody>
      </p:sp>
      <p:sp>
        <p:nvSpPr>
          <p:cNvPr id="13" name="TextBox 12"/>
          <p:cNvSpPr txBox="1"/>
          <p:nvPr/>
        </p:nvSpPr>
        <p:spPr>
          <a:xfrm>
            <a:off x="3657600" y="952500"/>
            <a:ext cx="1524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এ গুলো হলো সংক্রামক রোগ।</a:t>
            </a:r>
            <a:endParaRPr lang="en-US" sz="2400" dirty="0">
              <a:latin typeface="NikoshBAN" pitchFamily="2" charset="0"/>
              <a:cs typeface="NikoshBAN" pitchFamily="2" charset="0"/>
            </a:endParaRPr>
          </a:p>
        </p:txBody>
      </p:sp>
      <p:sp>
        <p:nvSpPr>
          <p:cNvPr id="14" name="TextBox 13"/>
          <p:cNvSpPr txBox="1"/>
          <p:nvPr/>
        </p:nvSpPr>
        <p:spPr>
          <a:xfrm>
            <a:off x="3429000" y="2835176"/>
            <a:ext cx="2209800" cy="2308324"/>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বিভিন্ন জীবানু যেমনঃ ব্যাকটেরিয়া,ভাইরাস,ছত্রাক ইত্যাদি শরীরে প্রবেশের ফলে সৃষ্ট রোগই হলো সংক্রামক রোগ।</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par>
                                <p:cTn id="11" presetID="6" presetClass="entr" presetSubtype="32"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2000"/>
                                        <p:tgtEl>
                                          <p:spTgt spid="4"/>
                                        </p:tgtEl>
                                      </p:cBhvr>
                                    </p:animEffect>
                                  </p:childTnLst>
                                </p:cTn>
                              </p:par>
                              <p:par>
                                <p:cTn id="14" presetID="6" presetClass="entr" presetSubtype="3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ppt_x</p:attrName>
                                        </p:attrNameLst>
                                      </p:cBhvr>
                                      <p:tavLst>
                                        <p:tav tm="0">
                                          <p:val>
                                            <p:strVal val="#ppt_x-.2"/>
                                          </p:val>
                                        </p:tav>
                                        <p:tav tm="100000">
                                          <p:val>
                                            <p:strVal val="#ppt_x"/>
                                          </p:val>
                                        </p:tav>
                                      </p:tavLst>
                                    </p:anim>
                                    <p:anim calcmode="lin" valueType="num">
                                      <p:cBhvr>
                                        <p:cTn id="3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0"/>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1000" fill="hold"/>
                                        <p:tgtEl>
                                          <p:spTgt spid="11"/>
                                        </p:tgtEl>
                                        <p:attrNameLst>
                                          <p:attrName>ppt_x</p:attrName>
                                        </p:attrNameLst>
                                      </p:cBhvr>
                                      <p:tavLst>
                                        <p:tav tm="0">
                                          <p:val>
                                            <p:strVal val="#ppt_x-.2"/>
                                          </p:val>
                                        </p:tav>
                                        <p:tav tm="100000">
                                          <p:val>
                                            <p:strVal val="#ppt_x"/>
                                          </p:val>
                                        </p:tav>
                                      </p:tavLst>
                                    </p:anim>
                                    <p:anim calcmode="lin" valueType="num">
                                      <p:cBhvr>
                                        <p:cTn id="3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1"/>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1000" fill="hold"/>
                                        <p:tgtEl>
                                          <p:spTgt spid="12"/>
                                        </p:tgtEl>
                                        <p:attrNameLst>
                                          <p:attrName>ppt_x</p:attrName>
                                        </p:attrNameLst>
                                      </p:cBhvr>
                                      <p:tavLst>
                                        <p:tav tm="0">
                                          <p:val>
                                            <p:strVal val="#ppt_x-.2"/>
                                          </p:val>
                                        </p:tav>
                                        <p:tav tm="100000">
                                          <p:val>
                                            <p:strVal val="#ppt_x"/>
                                          </p:val>
                                        </p:tav>
                                      </p:tavLst>
                                    </p:anim>
                                    <p:anim calcmode="lin" valueType="num">
                                      <p:cBhvr>
                                        <p:cTn id="4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diamond(in)">
                                      <p:cBhvr>
                                        <p:cTn id="5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Speech Bubble: Rectangle 1">
            <a:extLst>
              <a:ext uri="{FF2B5EF4-FFF2-40B4-BE49-F238E27FC236}">
                <a16:creationId xmlns:a16="http://schemas.microsoft.com/office/drawing/2014/main" id="{4F2751F8-DBF5-4253-8CD9-9C9809D1C6B7}"/>
              </a:ext>
            </a:extLst>
          </p:cNvPr>
          <p:cNvSpPr/>
          <p:nvPr/>
        </p:nvSpPr>
        <p:spPr>
          <a:xfrm>
            <a:off x="4389133" y="342900"/>
            <a:ext cx="3154667" cy="657849"/>
          </a:xfrm>
          <a:prstGeom prst="wedgeRectCallout">
            <a:avLst>
              <a:gd name="adj1" fmla="val -23041"/>
              <a:gd name="adj2" fmla="val 103895"/>
            </a:avLst>
          </a:prstGeom>
          <a:gradFill flip="none" rotWithShape="1">
            <a:gsLst>
              <a:gs pos="56000">
                <a:srgbClr val="EC44D8"/>
              </a:gs>
              <a:gs pos="21000">
                <a:srgbClr val="FFC000"/>
              </a:gs>
              <a:gs pos="64000">
                <a:srgbClr val="7030A0"/>
              </a:gs>
              <a:gs pos="99031">
                <a:srgbClr val="020803"/>
              </a:gs>
              <a:gs pos="100000">
                <a:srgbClr val="041005"/>
              </a:gs>
              <a:gs pos="0">
                <a:srgbClr val="35FB69"/>
              </a:gs>
              <a:gs pos="92250">
                <a:srgbClr val="0E3F12"/>
              </a:gs>
              <a:gs pos="84500">
                <a:srgbClr val="1B7E24"/>
              </a:gs>
              <a:gs pos="41000">
                <a:schemeClr val="bg1"/>
              </a:gs>
              <a:gs pos="69000">
                <a:srgbClr val="35FB48"/>
              </a:gs>
            </a:gsLst>
            <a:lin ang="2700000" scaled="1"/>
            <a:tileRect/>
          </a:gradFill>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800" b="1" i="1" dirty="0" smtClean="0">
                <a:solidFill>
                  <a:schemeClr val="tx1"/>
                </a:solidFill>
                <a:latin typeface="NikoshBAN" pitchFamily="2" charset="0"/>
                <a:cs typeface="NikoshBAN" pitchFamily="2" charset="0"/>
              </a:rPr>
              <a:t>একক কাজ </a:t>
            </a:r>
            <a:r>
              <a:rPr lang="en-US" sz="4800" b="1" i="1" dirty="0" smtClean="0">
                <a:solidFill>
                  <a:schemeClr val="tx1"/>
                </a:solidFill>
                <a:latin typeface="NikoshBAN" pitchFamily="2" charset="0"/>
                <a:cs typeface="NikoshBAN"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descr="bn.gif"/>
          <p:cNvPicPr>
            <a:picLocks noChangeAspect="1"/>
          </p:cNvPicPr>
          <p:nvPr/>
        </p:nvPicPr>
        <p:blipFill>
          <a:blip r:embed="rId2"/>
          <a:stretch>
            <a:fillRect/>
          </a:stretch>
        </p:blipFill>
        <p:spPr>
          <a:xfrm>
            <a:off x="2677063" y="1333500"/>
            <a:ext cx="1971137" cy="2321956"/>
          </a:xfrm>
          <a:prstGeom prst="rect">
            <a:avLst/>
          </a:prstGeom>
        </p:spPr>
      </p:pic>
      <p:sp>
        <p:nvSpPr>
          <p:cNvPr id="5" name="TextBox 4"/>
          <p:cNvSpPr txBox="1"/>
          <p:nvPr/>
        </p:nvSpPr>
        <p:spPr>
          <a:xfrm>
            <a:off x="609600" y="4000500"/>
            <a:ext cx="7848600" cy="461665"/>
          </a:xfrm>
          <a:prstGeom prst="rect">
            <a:avLst/>
          </a:prstGeom>
          <a:noFill/>
        </p:spPr>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সংক্রামক রোগ কী? তিনটি সংক্রামক রোগের নাম লেখ।</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 name="TextBox 2"/>
          <p:cNvSpPr txBox="1"/>
          <p:nvPr/>
        </p:nvSpPr>
        <p:spPr>
          <a:xfrm>
            <a:off x="1447800" y="795635"/>
            <a:ext cx="62484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সংক্রামক রোগ কিভাবে বিস্তার লাভ করে বা ছড়াতে পারে?</a:t>
            </a:r>
            <a:endParaRPr lang="en-US" sz="2400" dirty="0">
              <a:latin typeface="NikoshBAN" pitchFamily="2" charset="0"/>
              <a:cs typeface="NikoshBAN" pitchFamily="2" charset="0"/>
            </a:endParaRPr>
          </a:p>
        </p:txBody>
      </p:sp>
      <p:sp>
        <p:nvSpPr>
          <p:cNvPr id="4" name="TextBox 3"/>
          <p:cNvSpPr txBox="1"/>
          <p:nvPr/>
        </p:nvSpPr>
        <p:spPr>
          <a:xfrm>
            <a:off x="2514600" y="2319635"/>
            <a:ext cx="4038600" cy="46166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bn-BD" sz="2400" dirty="0" smtClean="0">
                <a:latin typeface="NikoshBAN" pitchFamily="2" charset="0"/>
                <a:cs typeface="NikoshBAN" pitchFamily="2" charset="0"/>
              </a:rPr>
              <a:t>একাকী বা জোড়ায় আলোচনা করে বল।</a:t>
            </a:r>
            <a:endParaRPr lang="en-US" sz="2400" dirty="0">
              <a:latin typeface="NikoshBAN" pitchFamily="2" charset="0"/>
              <a:cs typeface="NikoshBAN" pitchFamily="2" charset="0"/>
            </a:endParaRPr>
          </a:p>
        </p:txBody>
      </p:sp>
      <p:sp>
        <p:nvSpPr>
          <p:cNvPr id="5" name="TextBox 4"/>
          <p:cNvSpPr txBox="1"/>
          <p:nvPr/>
        </p:nvSpPr>
        <p:spPr>
          <a:xfrm>
            <a:off x="2438400" y="3691235"/>
            <a:ext cx="4343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চলো এবার তোমাদের সাথে মিলিয়ে দেখি</a:t>
            </a:r>
            <a:endParaRPr lang="en-US" sz="24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ppt_x</p:attrName>
                                        </p:attrNameLst>
                                      </p:cBhvr>
                                      <p:tavLst>
                                        <p:tav tm="0">
                                          <p:val>
                                            <p:strVal val="#ppt_x-.2"/>
                                          </p:val>
                                        </p:tav>
                                        <p:tav tm="100000">
                                          <p:val>
                                            <p:strVal val="#ppt_x"/>
                                          </p:val>
                                        </p:tav>
                                      </p:tavLst>
                                    </p:anim>
                                    <p:anim calcmode="lin" valueType="num">
                                      <p:cBhvr>
                                        <p:cTn id="1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38100"/>
            <a:ext cx="9144000" cy="5715000"/>
          </a:xfrm>
          <a:prstGeom prst="frame">
            <a:avLst>
              <a:gd name="adj1" fmla="val 2028"/>
            </a:avLst>
          </a:prstGeom>
          <a:gradFill>
            <a:gsLst>
              <a:gs pos="70000">
                <a:srgbClr val="FF66FF"/>
              </a:gs>
              <a:gs pos="23000">
                <a:srgbClr val="00B0F0"/>
              </a:gs>
              <a:gs pos="70000">
                <a:srgbClr val="10D4CF"/>
              </a:gs>
              <a:gs pos="50000">
                <a:srgbClr val="FF66FF"/>
              </a:gs>
            </a:gsLst>
            <a:path path="circle">
              <a:fillToRect l="50000" t="50000" r="50000" b="50000"/>
            </a:path>
          </a:gradFill>
          <a:ln>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pic>
        <p:nvPicPr>
          <p:cNvPr id="3" name="Picture 2" descr="images(26).jpg"/>
          <p:cNvPicPr>
            <a:picLocks noChangeAspect="1"/>
          </p:cNvPicPr>
          <p:nvPr/>
        </p:nvPicPr>
        <p:blipFill>
          <a:blip r:embed="rId2"/>
          <a:srcRect l="14815"/>
          <a:stretch>
            <a:fillRect/>
          </a:stretch>
        </p:blipFill>
        <p:spPr>
          <a:xfrm>
            <a:off x="5638800" y="495300"/>
            <a:ext cx="3009900" cy="2047113"/>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381000" y="876300"/>
            <a:ext cx="4648200" cy="830997"/>
          </a:xfrm>
          <a:prstGeom prst="homePlate">
            <a:avLst/>
          </a:prstGeom>
          <a:noFill/>
          <a:ln w="28575">
            <a:solidFill>
              <a:srgbClr val="00B0F0"/>
            </a:solidFill>
          </a:ln>
        </p:spPr>
        <p:txBody>
          <a:bodyPr wrap="square" rtlCol="0">
            <a:spAutoFit/>
          </a:bodyPr>
          <a:lstStyle/>
          <a:p>
            <a:pPr algn="ctr"/>
            <a:r>
              <a:rPr lang="bn-BD" sz="2400" dirty="0" smtClean="0">
                <a:latin typeface="NikoshBAN" pitchFamily="2" charset="0"/>
                <a:cs typeface="NikoshBAN" pitchFamily="2" charset="0"/>
              </a:rPr>
              <a:t>কিছু কিছু রোগ হাঁচি-কাশির মাধ্যমে একজন থেকে আরেক জনে সংক্রমিত হয়।</a:t>
            </a:r>
            <a:endParaRPr lang="en-US" sz="2400" dirty="0">
              <a:latin typeface="NikoshBAN" pitchFamily="2" charset="0"/>
              <a:cs typeface="NikoshBAN" pitchFamily="2" charset="0"/>
            </a:endParaRPr>
          </a:p>
        </p:txBody>
      </p:sp>
      <p:sp>
        <p:nvSpPr>
          <p:cNvPr id="11" name="TextBox 10"/>
          <p:cNvSpPr txBox="1"/>
          <p:nvPr/>
        </p:nvSpPr>
        <p:spPr>
          <a:xfrm>
            <a:off x="5791200" y="2975908"/>
            <a:ext cx="3048000"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সংক্রমিত ব্যক্তির ব্যবহৃত গ্লাস, প্লেট,চেয়ার,টেবিল,জামাকাপড়,টয়লেট ইত্যাদি ব্যবহারের মাধ্যমে আমরা জীবানু দ্বারা সংক্রামিত হতে পারি। </a:t>
            </a:r>
            <a:endParaRPr lang="en-US" sz="2400" dirty="0">
              <a:latin typeface="NikoshBAN" pitchFamily="2" charset="0"/>
              <a:cs typeface="NikoshBAN" pitchFamily="2" charset="0"/>
            </a:endParaRPr>
          </a:p>
        </p:txBody>
      </p:sp>
      <p:grpSp>
        <p:nvGrpSpPr>
          <p:cNvPr id="14" name="Group 13"/>
          <p:cNvGrpSpPr/>
          <p:nvPr/>
        </p:nvGrpSpPr>
        <p:grpSpPr>
          <a:xfrm>
            <a:off x="228600" y="2019300"/>
            <a:ext cx="4648200" cy="3352800"/>
            <a:chOff x="457200" y="2095500"/>
            <a:chExt cx="4648200" cy="3352800"/>
          </a:xfrm>
        </p:grpSpPr>
        <p:pic>
          <p:nvPicPr>
            <p:cNvPr id="6" name="Picture 5" descr="images(16).jpg"/>
            <p:cNvPicPr>
              <a:picLocks noChangeAspect="1"/>
            </p:cNvPicPr>
            <p:nvPr/>
          </p:nvPicPr>
          <p:blipFill>
            <a:blip r:embed="rId3"/>
            <a:srcRect l="27102" t="20856" r="25671" b="15027"/>
            <a:stretch>
              <a:fillRect/>
            </a:stretch>
          </p:blipFill>
          <p:spPr>
            <a:xfrm>
              <a:off x="1143000" y="2552700"/>
              <a:ext cx="914400" cy="1219200"/>
            </a:xfrm>
            <a:prstGeom prst="rect">
              <a:avLst/>
            </a:prstGeom>
          </p:spPr>
        </p:pic>
        <p:pic>
          <p:nvPicPr>
            <p:cNvPr id="7" name="Picture 6" descr="images(19).jpg"/>
            <p:cNvPicPr>
              <a:picLocks noChangeAspect="1"/>
            </p:cNvPicPr>
            <p:nvPr/>
          </p:nvPicPr>
          <p:blipFill>
            <a:blip r:embed="rId4"/>
            <a:stretch>
              <a:fillRect/>
            </a:stretch>
          </p:blipFill>
          <p:spPr>
            <a:xfrm>
              <a:off x="2819400" y="2552700"/>
              <a:ext cx="1905000" cy="1201208"/>
            </a:xfrm>
            <a:prstGeom prst="rect">
              <a:avLst/>
            </a:prstGeom>
          </p:spPr>
        </p:pic>
        <p:pic>
          <p:nvPicPr>
            <p:cNvPr id="8" name="Picture 7" descr="images(20).jpg"/>
            <p:cNvPicPr>
              <a:picLocks noChangeAspect="1"/>
            </p:cNvPicPr>
            <p:nvPr/>
          </p:nvPicPr>
          <p:blipFill>
            <a:blip r:embed="rId5" cstate="print"/>
            <a:stretch>
              <a:fillRect/>
            </a:stretch>
          </p:blipFill>
          <p:spPr>
            <a:xfrm>
              <a:off x="1066800" y="4000500"/>
              <a:ext cx="1219200" cy="914400"/>
            </a:xfrm>
            <a:prstGeom prst="rect">
              <a:avLst/>
            </a:prstGeom>
          </p:spPr>
        </p:pic>
        <p:pic>
          <p:nvPicPr>
            <p:cNvPr id="9" name="Picture 8" descr="images(22).jpg"/>
            <p:cNvPicPr>
              <a:picLocks noChangeAspect="1"/>
            </p:cNvPicPr>
            <p:nvPr/>
          </p:nvPicPr>
          <p:blipFill>
            <a:blip r:embed="rId6"/>
            <a:stretch>
              <a:fillRect/>
            </a:stretch>
          </p:blipFill>
          <p:spPr>
            <a:xfrm>
              <a:off x="3260598" y="3848100"/>
              <a:ext cx="1159002" cy="914400"/>
            </a:xfrm>
            <a:prstGeom prst="rect">
              <a:avLst/>
            </a:prstGeom>
          </p:spPr>
        </p:pic>
        <p:sp>
          <p:nvSpPr>
            <p:cNvPr id="10" name="Oval 9"/>
            <p:cNvSpPr/>
            <p:nvPr/>
          </p:nvSpPr>
          <p:spPr>
            <a:xfrm>
              <a:off x="457200" y="2095500"/>
              <a:ext cx="4648200" cy="33528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images(18).jpg"/>
            <p:cNvPicPr>
              <a:picLocks noChangeAspect="1"/>
            </p:cNvPicPr>
            <p:nvPr/>
          </p:nvPicPr>
          <p:blipFill>
            <a:blip r:embed="rId7"/>
            <a:srcRect l="8123" t="6679" r="8123" b="11011"/>
            <a:stretch>
              <a:fillRect/>
            </a:stretch>
          </p:blipFill>
          <p:spPr>
            <a:xfrm>
              <a:off x="2133599" y="3086100"/>
              <a:ext cx="1085517" cy="1066800"/>
            </a:xfrm>
            <a:prstGeom prst="rect">
              <a:avLst/>
            </a:prstGeom>
          </p:spPr>
        </p:pic>
      </p:grpSp>
      <p:sp>
        <p:nvSpPr>
          <p:cNvPr id="15" name="Left Arrow 14"/>
          <p:cNvSpPr/>
          <p:nvPr/>
        </p:nvSpPr>
        <p:spPr>
          <a:xfrm>
            <a:off x="4876800" y="3695700"/>
            <a:ext cx="838200" cy="4572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out)">
                                      <p:cBhvr>
                                        <p:cTn id="24" dur="2000"/>
                                        <p:tgtEl>
                                          <p:spTgt spid="11"/>
                                        </p:tgtEl>
                                      </p:cBhvr>
                                    </p:animEffect>
                                  </p:childTnLst>
                                </p:cTn>
                              </p:par>
                              <p:par>
                                <p:cTn id="25" presetID="6" presetClass="entr" presetSubtype="3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out)">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547</Words>
  <Application>Microsoft Office PowerPoint</Application>
  <PresentationFormat>On-screen Show (16:10)</PresentationFormat>
  <Paragraphs>101</Paragraphs>
  <Slides>21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NikoshBAN</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dc:creator>
  <cp:lastModifiedBy>lenovo</cp:lastModifiedBy>
  <cp:revision>37</cp:revision>
  <dcterms:created xsi:type="dcterms:W3CDTF">2006-08-16T00:00:00Z</dcterms:created>
  <dcterms:modified xsi:type="dcterms:W3CDTF">2020-03-01T08:14:55Z</dcterms:modified>
</cp:coreProperties>
</file>