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71" r:id="rId2"/>
    <p:sldMasterId id="2147483801" r:id="rId3"/>
  </p:sldMasterIdLst>
  <p:notesMasterIdLst>
    <p:notesMasterId r:id="rId18"/>
  </p:notesMasterIdLst>
  <p:sldIdLst>
    <p:sldId id="256" r:id="rId4"/>
    <p:sldId id="258" r:id="rId5"/>
    <p:sldId id="259" r:id="rId6"/>
    <p:sldId id="267" r:id="rId7"/>
    <p:sldId id="262" r:id="rId8"/>
    <p:sldId id="260" r:id="rId9"/>
    <p:sldId id="268" r:id="rId10"/>
    <p:sldId id="269" r:id="rId11"/>
    <p:sldId id="270" r:id="rId12"/>
    <p:sldId id="271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CDCF-55DC-460C-9F44-7EB86504087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4910-CE14-44B7-B304-EFB9B55C6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44910-CE14-44B7-B304-EFB9B55C69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0116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839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65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6950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3779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1582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7562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733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0157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8163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677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31057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1295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846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16170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01581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7991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8624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168578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54574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954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2177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74139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02037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17227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422004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39312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21004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537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4753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5165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2774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963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22463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68816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333FEE-8CC7-41E5-8486-BFA0B37B6DC7}" type="datetimeFigureOut">
              <a:rPr lang="en-AU" smtClean="0"/>
              <a:pPr/>
              <a:t>7/03/2020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38AE31-B516-4A5A-8AFF-673BDC3CD60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85347"/>
            <a:ext cx="12191999" cy="2387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IN" sz="1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40424"/>
            <a:ext cx="12192000" cy="52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7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kumimoji="0" lang="bn-IN" sz="9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কাজ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6085679" y="3246226"/>
            <a:ext cx="2875525" cy="1665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19737" y="3826042"/>
            <a:ext cx="4162926" cy="4812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9587" y="3982485"/>
            <a:ext cx="902414" cy="4001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10 cm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8506326" y="4174989"/>
            <a:ext cx="541419" cy="1200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793705" y="4235117"/>
            <a:ext cx="685800" cy="1203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37738" y="3404964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7167" y="1383669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US" sz="2800" dirty="0"/>
          </a:p>
        </p:txBody>
      </p:sp>
      <p:sp>
        <p:nvSpPr>
          <p:cNvPr id="19" name="Arc 18"/>
          <p:cNvSpPr/>
          <p:nvPr/>
        </p:nvSpPr>
        <p:spPr>
          <a:xfrm rot="17590822">
            <a:off x="7624872" y="2978810"/>
            <a:ext cx="1774935" cy="1947143"/>
          </a:xfrm>
          <a:prstGeom prst="arc">
            <a:avLst>
              <a:gd name="adj1" fmla="val 15183181"/>
              <a:gd name="adj2" fmla="val 37254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472300" y="3028717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09423" y="4628952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7857414" y="3777915"/>
            <a:ext cx="1298621" cy="79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0185526" y="4373480"/>
            <a:ext cx="528601" cy="1283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6753758">
            <a:off x="9521912" y="2818378"/>
            <a:ext cx="1774935" cy="1947143"/>
          </a:xfrm>
          <a:prstGeom prst="arc">
            <a:avLst>
              <a:gd name="adj1" fmla="val 15183181"/>
              <a:gd name="adj2" fmla="val 37254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811" y="2342362"/>
            <a:ext cx="6637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পাশের চিত্রে তরঙ্গটি </a:t>
            </a:r>
            <a:r>
              <a:rPr lang="bn-BD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4 s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তরঙ্গ </a:t>
            </a:r>
            <a:r>
              <a:rPr lang="bn-BD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n-BD" sz="32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 করলে নিচের রাশিগুলো নির্ণয় কর- 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(i) কম্পাংক   (ii) তরঙ্গদৈর্ঘ্য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(iii)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তরঙ্গবেগ</a:t>
            </a:r>
          </a:p>
          <a:p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/>
      <p:bldP spid="15" grpId="0"/>
      <p:bldP spid="19" grpId="0" animBg="1"/>
      <p:bldP spid="27" grpId="0" animBg="1"/>
      <p:bldP spid="28" grpId="0" animBg="1"/>
      <p:bldP spid="43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6708" y="1"/>
            <a:ext cx="10395292" cy="179270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96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AU" sz="96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044" y="1816747"/>
            <a:ext cx="10700085" cy="3847207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 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sin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el-GR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0.5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endParaRPr lang="en-US" sz="4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latin typeface="Times New Roman"/>
                <a:cs typeface="NikoshBAN" pitchFamily="2" charset="0"/>
              </a:rPr>
              <a:t> তরঙ্গটি শক্ত কোন দেয়ালে প্রতিফলিত হয় এবং স্থির তরঙ্গের সৃষ্টি করে। </a:t>
            </a:r>
          </a:p>
          <a:p>
            <a:endParaRPr lang="bn-BD" sz="3200" b="1" dirty="0" smtClean="0">
              <a:solidFill>
                <a:srgbClr val="FF0000"/>
              </a:solidFill>
              <a:latin typeface="Times New Roman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Times New Roman"/>
                <a:cs typeface="NikoshBAN" pitchFamily="2" charset="0"/>
              </a:rPr>
              <a:t>ক. বীট কী?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Times New Roman"/>
                <a:cs typeface="NikoshBAN" pitchFamily="2" charset="0"/>
              </a:rPr>
              <a:t>খ. তরঙ্গের বিস্তারের সাথে তীব্রতার পরিবর্তন ব্যাখ্যা কর। 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Times New Roman"/>
                <a:cs typeface="NikoshBAN" pitchFamily="2" charset="0"/>
              </a:rPr>
              <a:t>গ. প্রদত্ত অগ্রগামী তরঙ্গের বেগ ও কৌণিক কম্পাঙ্ক নির্ণয় কর। 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Times New Roman"/>
                <a:cs typeface="NikoshBAN" pitchFamily="2" charset="0"/>
              </a:rPr>
              <a:t>ঘ. সৃষ্ট স্থির তরঙ্গের ও মূল তরঙ্গের কম্পাঙ্কের তুলনামূলক গাণিতিক বিশ্লেষণ কর।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6780"/>
            <a:ext cx="12192000" cy="1364163"/>
          </a:xfrm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AU" sz="8800" dirty="0">
              <a:solidFill>
                <a:schemeClr val="accent3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510" y="1668158"/>
            <a:ext cx="10353139" cy="584775"/>
          </a:xfrm>
          <a:prstGeom prst="rect">
            <a:avLst/>
          </a:prstGeom>
          <a:solidFill>
            <a:srgbClr val="BFBFBF">
              <a:alpha val="52157"/>
            </a:srgb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নিস্পন্দ বিন্দুর মধ্যবর্তী দূরত্বকে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392" y="2380019"/>
            <a:ext cx="168983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993" y="2377871"/>
            <a:ext cx="1721335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1983" y="2375723"/>
            <a:ext cx="192032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0767" y="2375723"/>
            <a:ext cx="175689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সুস্পন্দ বিন্দু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46858" y="2422104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316" y="3104253"/>
            <a:ext cx="10408063" cy="584775"/>
          </a:xfrm>
          <a:prstGeom prst="rect">
            <a:avLst/>
          </a:prstGeom>
          <a:noFill/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 algn="just"/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স্থির তরঙ্গের তিনটি লুপের দৈর্ঘ্য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330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</a:t>
            </a:r>
            <a:r>
              <a:rPr lang="en-US" sz="2800" baseline="30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aseline="30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পর্যায়কাল ক</a:t>
            </a:r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bn-IN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160" y="6125529"/>
            <a:ext cx="161758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6421" y="6107378"/>
            <a:ext cx="186367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iii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1902" y="4532772"/>
            <a:ext cx="10418604" cy="1384995"/>
          </a:xfrm>
          <a:prstGeom prst="rect">
            <a:avLst/>
          </a:prstGeom>
          <a:solidFill>
            <a:srgbClr val="BFBFBF">
              <a:alpha val="69804"/>
            </a:srgb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 যখন বায়ু থেকে পানিতে প্রবেশ করে তখন বদলে যায় –</a:t>
            </a:r>
          </a:p>
          <a:p>
            <a:pPr marL="571500" indent="-571500" algn="just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          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কম্পাঙ্ক           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তরঙ্গ দৈর্ঘ্য </a:t>
            </a:r>
          </a:p>
          <a:p>
            <a:pPr marL="571500" indent="-571500" algn="just"/>
            <a:r>
              <a:rPr lang="bn-BD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নিচের কোনটি সঠিক ?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3831" y="3806178"/>
            <a:ext cx="173254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165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854" y="3804030"/>
            <a:ext cx="176318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0.009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0951" y="3813913"/>
            <a:ext cx="193523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0.006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4653" y="3801882"/>
            <a:ext cx="179272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990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35872" y="3880018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398865" y="6150064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54239" y="2416091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13842" y="387601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90207" y="6187609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38332" y="2408280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79643" y="3871631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6230" y="614628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37672" y="2409225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71619" y="3857239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25500" y="6173996"/>
            <a:ext cx="514086" cy="4920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80944" y="3583403"/>
            <a:ext cx="5836721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বৃত্তের উপর ক্লিক কর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4" y="0"/>
            <a:ext cx="1696238" cy="15813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977745" y="748170"/>
            <a:ext cx="2517728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2292" y="759971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17293" y="761561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98919" y="77481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0601" y="770042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4467" y="781851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0824" y="790329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15458" y="78682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46312" y="76739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77745" y="748170"/>
            <a:ext cx="2507672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9390" y="762025"/>
            <a:ext cx="2502016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36924" y="6125532"/>
            <a:ext cx="181154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30589" y="6097821"/>
            <a:ext cx="181131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,ii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63811" y="795175"/>
            <a:ext cx="3621665" cy="7694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চেষ্টা কর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1.5168 -4.44444E-6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7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7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2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2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2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6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2864" y="0"/>
            <a:ext cx="10339136" cy="2387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13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AU" sz="13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409371"/>
            <a:ext cx="12192000" cy="444862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সুস্পন্দ ও নিঃস্পন্দ বিন্দুর শর্ত গাণিতিক ব্যাখ্যা কর।</a:t>
            </a:r>
            <a:endParaRPr lang="bn-BD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# অনুপ্রস্থ ও অনুদৈর্ঘ্য তরঙ্গের পার্থক্য আলোচনা কর।  </a:t>
            </a:r>
            <a:endParaRPr lang="en-AU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5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2628"/>
            <a:ext cx="12191999" cy="469537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3900" b="1" cap="none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AU" sz="23900" b="1" cap="none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526633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579" y="252663"/>
            <a:ext cx="3444039" cy="34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5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744" y="-171212"/>
            <a:ext cx="10515600" cy="2140367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1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AU" sz="1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/>
        </p:nvSpPr>
        <p:spPr>
          <a:xfrm>
            <a:off x="98387" y="1933179"/>
            <a:ext cx="8946891" cy="49266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78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78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gvt</a:t>
            </a:r>
            <a:r>
              <a:rPr lang="en-US" sz="78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78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mvBdzj</a:t>
            </a:r>
            <a:r>
              <a:rPr lang="en-US" sz="7800" b="1" dirty="0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7800" b="1" dirty="0" err="1" smtClean="0">
                <a:solidFill>
                  <a:srgbClr val="C00000"/>
                </a:solidFill>
                <a:latin typeface="RinkiySushreeMJ" pitchFamily="2" charset="0"/>
                <a:cs typeface="ChandrabatiMatraMJ" pitchFamily="2" charset="0"/>
              </a:rPr>
              <a:t>Bmjvg</a:t>
            </a:r>
            <a:endParaRPr lang="en-US" sz="7800" b="1" dirty="0" smtClean="0">
              <a:solidFill>
                <a:srgbClr val="C00000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cÖfvlK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c`v</a:t>
            </a:r>
            <a:r>
              <a:rPr lang="en-US" sz="66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_© </a:t>
            </a:r>
            <a:r>
              <a:rPr lang="en-US" sz="66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weÁvb</a:t>
            </a:r>
            <a:endParaRPr lang="en-US" sz="66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evqvwjqv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evRvi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Avwjg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gv`ªvmv</a:t>
            </a:r>
            <a:endParaRPr lang="en-US" sz="5400" dirty="0" smtClean="0">
              <a:solidFill>
                <a:srgbClr val="9933FF"/>
              </a:solidFill>
              <a:latin typeface="RinkiySushreeMJ" pitchFamily="2" charset="0"/>
              <a:cs typeface="ChandrabatiMatraMJ" pitchFamily="2" charset="0"/>
            </a:endParaRPr>
          </a:p>
          <a:p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Djøvcvov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wmivRMÄ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|</a:t>
            </a:r>
          </a:p>
          <a:p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54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gvevBj</a:t>
            </a:r>
            <a:r>
              <a:rPr lang="en-US" sz="54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01722 562843</a:t>
            </a:r>
          </a:p>
          <a:p>
            <a:r>
              <a:rPr lang="en-US" sz="4800" dirty="0" err="1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B‡gBj</a:t>
            </a:r>
            <a:r>
              <a:rPr lang="en-US" sz="4800" dirty="0" smtClean="0">
                <a:solidFill>
                  <a:srgbClr val="9933FF"/>
                </a:solidFill>
                <a:latin typeface="RinkiySushreeMJ" pitchFamily="2" charset="0"/>
                <a:cs typeface="ChandrabatiMatraMJ" pitchFamily="2" charset="0"/>
              </a:rPr>
              <a:t> : </a:t>
            </a:r>
            <a:r>
              <a:rPr lang="en-US" sz="4800" dirty="0" smtClean="0">
                <a:solidFill>
                  <a:srgbClr val="9933FF"/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4800" dirty="0">
              <a:solidFill>
                <a:srgbClr val="9933FF"/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pic>
        <p:nvPicPr>
          <p:cNvPr id="6" name="Picture 5" descr="p5628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781" y="1008291"/>
            <a:ext cx="2740331" cy="3297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526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9395"/>
            <a:ext cx="12191999" cy="3124960"/>
          </a:xfrm>
          <a:blipFill>
            <a:blip r:embed="rId2"/>
            <a:tile tx="0" ty="0" sx="100000" sy="100000" flip="none" algn="tl"/>
          </a:blipFill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en-AU" sz="9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U" sz="9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73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73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3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IN" sz="8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8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7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7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7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 প্রথম পত্র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7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অধ্যায়ঃ তরঙ্গ 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095" y="-60170"/>
            <a:ext cx="100824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2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684" y="1205268"/>
            <a:ext cx="6228349" cy="424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58" y="3106904"/>
            <a:ext cx="5275288" cy="3510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6744" y="0"/>
            <a:ext cx="114517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অনুকূল পরিবেশ  সৃষ্টি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09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6885" y="962526"/>
          <a:ext cx="5142633" cy="1741238"/>
        </p:xfrm>
        <a:graphic>
          <a:graphicData uri="http://schemas.openxmlformats.org/presentationml/2006/ole">
            <p:oleObj spid="_x0000_s4099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027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913" y="1031024"/>
            <a:ext cx="9898743" cy="164630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1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AU" sz="1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0295"/>
            <a:ext cx="9144000" cy="3031958"/>
          </a:xfrm>
        </p:spPr>
        <p:txBody>
          <a:bodyPr>
            <a:norm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অগ্রগামী তরঙ্গের সমীকরণ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 তরঙ্গ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সুস্পন্দ বিন্দু ও নিস্পন্দ বিন্দু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17091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2094" y="0"/>
            <a:ext cx="986990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অগ্রগামী তরঙ্গের সাধারন সমীকরণ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1641" y="3898231"/>
            <a:ext cx="595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 = A sin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vt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x)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6612784" y="3092115"/>
            <a:ext cx="3958390" cy="3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85968" y="3152277"/>
            <a:ext cx="3392905" cy="48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7505858">
            <a:off x="8628717" y="2802917"/>
            <a:ext cx="749275" cy="778339"/>
          </a:xfrm>
          <a:prstGeom prst="arc">
            <a:avLst>
              <a:gd name="adj1" fmla="val 15326388"/>
              <a:gd name="adj2" fmla="val 38024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6594129">
            <a:off x="9398740" y="2728254"/>
            <a:ext cx="749275" cy="778339"/>
          </a:xfrm>
          <a:prstGeom prst="arc">
            <a:avLst>
              <a:gd name="adj1" fmla="val 15326388"/>
              <a:gd name="adj2" fmla="val 38024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7505858">
            <a:off x="10180788" y="2814962"/>
            <a:ext cx="749275" cy="778339"/>
          </a:xfrm>
          <a:prstGeom prst="arc">
            <a:avLst>
              <a:gd name="adj1" fmla="val 15326388"/>
              <a:gd name="adj2" fmla="val 38024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6594129">
            <a:off x="10962845" y="2766833"/>
            <a:ext cx="749275" cy="778339"/>
          </a:xfrm>
          <a:prstGeom prst="arc">
            <a:avLst>
              <a:gd name="adj1" fmla="val 15326388"/>
              <a:gd name="adj2" fmla="val 38024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41898" y="2956725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λ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27" name="Straight Arrow Connector 26"/>
          <p:cNvCxnSpPr>
            <a:stCxn id="23" idx="1"/>
          </p:cNvCxnSpPr>
          <p:nvPr/>
        </p:nvCxnSpPr>
        <p:spPr>
          <a:xfrm rot="10800000">
            <a:off x="8600478" y="3209387"/>
            <a:ext cx="541421" cy="894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454721" y="3218334"/>
            <a:ext cx="649703" cy="1511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168063" y="287562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819017" y="2911645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8317839" y="709873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9148583" y="2432105"/>
            <a:ext cx="120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x,y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sz="2800" dirty="0"/>
          </a:p>
        </p:txBody>
      </p:sp>
      <p:cxnSp>
        <p:nvCxnSpPr>
          <p:cNvPr id="49" name="Straight Arrow Connector 48"/>
          <p:cNvCxnSpPr/>
          <p:nvPr/>
        </p:nvCxnSpPr>
        <p:spPr>
          <a:xfrm rot="16200000" flipH="1">
            <a:off x="10359002" y="3012862"/>
            <a:ext cx="372974" cy="1203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536995" y="3031007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A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11157288" y="3375718"/>
            <a:ext cx="372974" cy="1203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45710" y="1311442"/>
          <a:ext cx="5592472" cy="1133893"/>
        </p:xfrm>
        <a:graphic>
          <a:graphicData uri="http://schemas.openxmlformats.org/presentationml/2006/ole">
            <p:oleObj spid="_x0000_s1047" name="Packager Shell Object" r:id="rId4" imgW="2536200" imgH="5144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052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9" grpId="0" animBg="1"/>
      <p:bldP spid="20" grpId="0" animBg="1"/>
      <p:bldP spid="22" grpId="0" animBg="1"/>
      <p:bldP spid="23" grpId="0"/>
      <p:bldP spid="31" grpId="0" animBg="1"/>
      <p:bldP spid="45" grpId="0"/>
      <p:bldP spid="46" grpId="0"/>
      <p:bldP spid="47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 তরঙ্গ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 Standing Wave)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6367" y="2748747"/>
            <a:ext cx="595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a sin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vt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- x)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6490" y="5769230"/>
            <a:ext cx="685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a sin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vt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+ x +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π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)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441377" y="4165602"/>
            <a:ext cx="3004450" cy="1451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29906" y="4603677"/>
            <a:ext cx="6262094" cy="2638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22264" y="3738927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34347" y="2233843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Y</a:t>
            </a:r>
            <a:endParaRPr lang="en-US" sz="2800" dirty="0"/>
          </a:p>
        </p:txBody>
      </p:sp>
      <p:sp>
        <p:nvSpPr>
          <p:cNvPr id="38" name="Arc 37"/>
          <p:cNvSpPr/>
          <p:nvPr/>
        </p:nvSpPr>
        <p:spPr>
          <a:xfrm rot="16200000">
            <a:off x="7369636" y="4249064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>
            <a:off x="5794870" y="422729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6200000">
            <a:off x="8929894" y="4241810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6200000">
            <a:off x="10497406" y="4241810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5582224">
            <a:off x="6593121" y="421277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5582224">
            <a:off x="8153379" y="422003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5582224">
            <a:off x="9720949" y="4220035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5582224">
            <a:off x="11277019" y="4234549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5582224">
            <a:off x="10490206" y="4234549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5582224">
            <a:off x="8929920" y="424180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5582224">
            <a:off x="7376892" y="4241805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5582224">
            <a:off x="5809349" y="4198264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6200000">
            <a:off x="11259462" y="4241807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6200000">
            <a:off x="9699176" y="422003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>
            <a:off x="8131633" y="422003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6578605" y="422003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04812" y="2342362"/>
            <a:ext cx="3468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 = 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1272" y="4330805"/>
            <a:ext cx="449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 =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vt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79887" y="5798279"/>
            <a:ext cx="621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- a sin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vt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+ x)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5437" y="5477434"/>
            <a:ext cx="449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= -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2a sin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322085"/>
            <a:ext cx="59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y =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2a sin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</a:t>
            </a:r>
            <a:r>
              <a:rPr lang="en-US" sz="3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</a:t>
            </a:r>
            <a:r>
              <a:rPr lang="el-GR" sz="3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vt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1" name="Object 3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8397" y="1136902"/>
          <a:ext cx="5825434" cy="932530"/>
        </p:xfrm>
        <a:graphic>
          <a:graphicData uri="http://schemas.openxmlformats.org/presentationml/2006/ole">
            <p:oleObj spid="_x0000_s56322" name="Packager Shell Object" r:id="rId5" imgW="3213000" imgH="51444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49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2"/>
      <p:bldP spid="6" grpId="2"/>
      <p:bldP spid="6" grpId="3"/>
      <p:bldP spid="13" grpId="0"/>
      <p:bldP spid="14" grpId="0"/>
      <p:bldP spid="38" grpId="2" animBg="1"/>
      <p:bldP spid="40" grpId="2" animBg="1"/>
      <p:bldP spid="41" grpId="2" animBg="1"/>
      <p:bldP spid="42" grpId="2" animBg="1"/>
      <p:bldP spid="43" grpId="2" animBg="1"/>
      <p:bldP spid="44" grpId="2" animBg="1"/>
      <p:bldP spid="45" grpId="2" animBg="1"/>
      <p:bldP spid="46" grpId="2" animBg="1"/>
      <p:bldP spid="49" grpId="2" animBg="1"/>
      <p:bldP spid="50" grpId="2" animBg="1"/>
      <p:bldP spid="51" grpId="2" animBg="1"/>
      <p:bldP spid="52" grpId="2" animBg="1"/>
      <p:bldP spid="53" grpId="2" animBg="1"/>
      <p:bldP spid="54" grpId="2" animBg="1"/>
      <p:bldP spid="55" grpId="2" animBg="1"/>
      <p:bldP spid="56" grpId="2" animBg="1"/>
      <p:bldP spid="58" grpId="2"/>
      <p:bldP spid="59" grpId="2"/>
      <p:bldP spid="60" grpId="2"/>
      <p:bldP spid="61" grpId="2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 তরঙ্গের নিস্পন্দ বিন্দু </a:t>
            </a:r>
            <a:endParaRPr lang="en-AU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441377" y="3338304"/>
            <a:ext cx="3004450" cy="1451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29906" y="3776379"/>
            <a:ext cx="6262094" cy="2638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34347" y="1406545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Y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5873385" y="3717440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200000">
            <a:off x="7369636" y="342176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6200000">
            <a:off x="5794870" y="339999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8929894" y="3414512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6200000">
            <a:off x="10497406" y="3414512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5582224">
            <a:off x="6593121" y="3385480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5582224">
            <a:off x="8153379" y="3392740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5582224">
            <a:off x="9720949" y="3392737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582224">
            <a:off x="11277019" y="3407251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582224">
            <a:off x="10490206" y="3407251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5582224">
            <a:off x="8929920" y="341450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5582224">
            <a:off x="7376892" y="3414507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5582224">
            <a:off x="5809349" y="337096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6200000">
            <a:off x="11259462" y="3414509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>
            <a:off x="9699176" y="339273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6200000">
            <a:off x="8131633" y="339273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>
            <a:off x="6578605" y="339273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07151" y="375372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822264" y="2911629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11330655" y="376098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568673" y="376824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63149" y="377550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86653" y="3768254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10157" y="3761000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33661" y="3753746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28137" y="3746492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32237" y="2371377"/>
            <a:ext cx="449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 তরঙ্গের বিস্তার,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= -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2a sin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143801"/>
            <a:ext cx="7199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নিস্পন্দ বিন্দুতে,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=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0</a:t>
            </a:r>
            <a:endParaRPr lang="bn-BD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</a:t>
            </a:r>
            <a:r>
              <a:rPr lang="bn-BD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=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0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/>
              </a:rPr>
              <a:t>=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</a:t>
            </a:r>
            <a:r>
              <a:rPr lang="bn-BD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67337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 =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lang="el-GR" sz="4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 </a:t>
            </a:r>
            <a:r>
              <a:rPr lang="en-US" sz="4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 2,       ; n = 0,1,2,3,4,……………..</a:t>
            </a:r>
            <a:r>
              <a:rPr lang="bn-BD" sz="4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6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 তরঙ্গের সুস্পন্দ বিন্দু </a:t>
            </a:r>
            <a:endParaRPr lang="en-AU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751" y="2371353"/>
            <a:ext cx="449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স্থির তরঙ্গের বিস্তার,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= -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2a sin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441377" y="2670660"/>
            <a:ext cx="3004450" cy="1451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29906" y="3079707"/>
            <a:ext cx="6262094" cy="2638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34347" y="738901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Y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6279777" y="2599862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6200000">
            <a:off x="7369636" y="2754122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200000">
            <a:off x="5794870" y="2732354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6200000">
            <a:off x="8929894" y="274686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10497406" y="2746868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5582224">
            <a:off x="6593121" y="271783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5582224">
            <a:off x="8153379" y="2725096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5582224">
            <a:off x="9720949" y="2725093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5582224">
            <a:off x="11277019" y="2768635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582224">
            <a:off x="10490206" y="2739607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582224">
            <a:off x="8929920" y="2746864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5582224">
            <a:off x="7376892" y="2746863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5582224">
            <a:off x="5809349" y="2703322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1259462" y="2761379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6200000">
            <a:off x="9699176" y="2725094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>
            <a:off x="8131633" y="2725094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6200000">
            <a:off x="6578605" y="2725094"/>
            <a:ext cx="1001488" cy="776504"/>
          </a:xfrm>
          <a:prstGeom prst="arc">
            <a:avLst>
              <a:gd name="adj1" fmla="val 16200000"/>
              <a:gd name="adj2" fmla="val 5268117"/>
            </a:avLst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715273" y="2621636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822264" y="2243985"/>
            <a:ext cx="52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10184049" y="259986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378525" y="2621642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02029" y="2599874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840047" y="2607134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20009" y="3543290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56297" y="2592626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79801" y="3543296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89251" y="357231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609289" y="3565058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71271" y="3572312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191315" y="3594086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953303" y="3601346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744319" y="3594092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975065" y="2621642"/>
            <a:ext cx="72190" cy="842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4027689"/>
            <a:ext cx="7199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সুস্পন্দ বিন্দুতে,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=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±</a:t>
            </a:r>
            <a:r>
              <a:rPr lang="bn-BD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lang="bn-BD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</a:t>
            </a:r>
            <a:r>
              <a:rPr lang="bn-BD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=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±</a:t>
            </a:r>
            <a:r>
              <a:rPr lang="bn-BD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/>
              </a:rPr>
              <a:t>1=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n+1)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l-GR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π 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/2</a:t>
            </a:r>
            <a:r>
              <a:rPr lang="bn-BD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73143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x =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n+1)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l-GR" sz="4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λ </a:t>
            </a:r>
            <a:r>
              <a:rPr lang="en-US" sz="4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/4,       ; n = 0,1,2,3,4,……………..</a:t>
            </a:r>
            <a:r>
              <a:rPr lang="bn-BD" sz="4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549</Words>
  <Application>Microsoft Office PowerPoint</Application>
  <PresentationFormat>Custom</PresentationFormat>
  <Paragraphs>113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Facet</vt:lpstr>
      <vt:lpstr>Ion</vt:lpstr>
      <vt:lpstr>Oriel</vt:lpstr>
      <vt:lpstr>Packager Shell Object</vt:lpstr>
      <vt:lpstr>স্বাগতম</vt:lpstr>
      <vt:lpstr>       শিক্ষক পরিচিতি</vt:lpstr>
      <vt:lpstr>  শ্রেণিঃ একাদশ বিষয়ঃ পদার্থবিজ্ঞান প্রথম পত্র নবম অধ্যায়ঃ তরঙ্গ </vt:lpstr>
      <vt:lpstr>Slide 4</vt:lpstr>
      <vt:lpstr>শিখন ফল</vt:lpstr>
      <vt:lpstr>Slide 6</vt:lpstr>
      <vt:lpstr>Slide 7</vt:lpstr>
      <vt:lpstr>Slide 8</vt:lpstr>
      <vt:lpstr>Slide 9</vt:lpstr>
      <vt:lpstr>Slide 10</vt:lpstr>
      <vt:lpstr>দলীয় কাজ</vt:lpstr>
      <vt:lpstr>মূল্যায়ন</vt:lpstr>
      <vt:lpstr>বাড়ির কাজ</vt:lpstr>
      <vt:lpstr>ধন্যবাদ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moni</dc:creator>
  <cp:lastModifiedBy>One Tech</cp:lastModifiedBy>
  <cp:revision>159</cp:revision>
  <dcterms:created xsi:type="dcterms:W3CDTF">2017-01-24T03:26:56Z</dcterms:created>
  <dcterms:modified xsi:type="dcterms:W3CDTF">2020-03-06T18:34:48Z</dcterms:modified>
</cp:coreProperties>
</file>