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60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tableStyles" Target="tableStyles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"/>
          <p:cNvSpPr>
            <a:spLocks noGrp="1"/>
          </p:cNvSpPr>
          <p:nvPr>
            <p:ph type="body"/>
          </p:nvPr>
        </p:nvSpPr>
        <p:spPr/>
        <p:txBody>
          <a:bodyPr/>
          <a:p>
            <a:r>
              <a:rPr altLang="en-US" lang="zh-CN"/>
              <a:t> </a:t>
            </a:r>
            <a:endParaRPr altLang="en-US"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8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0094EA-B775-4376-9BFA-7E0F58DCE3D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D50A66F-C66F-496E-9F6F-A38C98FFA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0094EA-B775-4376-9BFA-7E0F58DCE3D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10486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D50A66F-C66F-496E-9F6F-A38C98FFA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0094EA-B775-4376-9BFA-7E0F58DCE3D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D50A66F-C66F-496E-9F6F-A38C98FFA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0094EA-B775-4376-9BFA-7E0F58DCE3D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10486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D50A66F-C66F-496E-9F6F-A38C98FFA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0094EA-B775-4376-9BFA-7E0F58DCE3D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D50A66F-C66F-496E-9F6F-A38C98FFA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0094EA-B775-4376-9BFA-7E0F58DCE3D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10486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D50A66F-C66F-496E-9F6F-A38C98FFA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4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35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37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0094EA-B775-4376-9BFA-7E0F58DCE3D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104863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D50A66F-C66F-496E-9F6F-A38C98FFA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0094EA-B775-4376-9BFA-7E0F58DCE3D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104864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D50A66F-C66F-496E-9F6F-A38C98FFA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0094EA-B775-4376-9BFA-7E0F58DCE3D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D50A66F-C66F-496E-9F6F-A38C98FFA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7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8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6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0094EA-B775-4376-9BFA-7E0F58DCE3D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104867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D50A66F-C66F-496E-9F6F-A38C98FFA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1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52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5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0094EA-B775-4376-9BFA-7E0F58DCE3D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104865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D50A66F-C66F-496E-9F6F-A38C98FFA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094EA-B775-4376-9BFA-7E0F58DCE3D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0A66F-C66F-496E-9F6F-A38C98FFA0AD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jpeg"/><Relationship Id="rId3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849086" y="1606731"/>
            <a:ext cx="10927278" cy="4516978"/>
          </a:xfrm>
          <a:prstGeom prst="rect"/>
          <a:ln>
            <a:solidFill>
              <a:srgbClr val="00B050"/>
            </a:solidFill>
          </a:ln>
        </p:spPr>
      </p:pic>
      <p:sp>
        <p:nvSpPr>
          <p:cNvPr id="1048584" name="Horizontal Scroll 3"/>
          <p:cNvSpPr/>
          <p:nvPr/>
        </p:nvSpPr>
        <p:spPr>
          <a:xfrm>
            <a:off x="849085" y="2717074"/>
            <a:ext cx="10826094" cy="1423851"/>
          </a:xfrm>
          <a:prstGeom prst="horizontalScroll"/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rtlCol="0">
            <a:prstTxWarp prst="textCanUp"/>
          </a:bodyPr>
          <a:p>
            <a:pPr algn="ctr"/>
            <a:r>
              <a:rPr dirty="0" sz="8800" lang="en-US" err="1" smtClean="0">
                <a:ln w="38100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dirty="0" sz="8800" lang="en-US">
              <a:ln w="38100"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3"/>
                                        <p:tgtEl>
                                          <p:spTgt spid="2097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444601" y="1276780"/>
            <a:ext cx="6012871" cy="3748575"/>
          </a:xfrm>
          <a:prstGeom prst="rect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048605" name="Rectangle 3"/>
          <p:cNvSpPr/>
          <p:nvPr/>
        </p:nvSpPr>
        <p:spPr>
          <a:xfrm>
            <a:off x="3730034" y="224043"/>
            <a:ext cx="5923280" cy="688340"/>
          </a:xfrm>
          <a:prstGeom prst="rect"/>
        </p:spPr>
        <p:txBody>
          <a:bodyPr wrap="none">
            <a:spAutoFit/>
          </a:bodyPr>
          <a:p>
            <a:r>
              <a:rPr dirty="0" sz="4000" lang="bn-IN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 এর বিক্রিয়া </a:t>
            </a:r>
            <a:endParaRPr dirty="0" sz="4000" lang="en-US"/>
          </a:p>
        </p:txBody>
      </p:sp>
      <p:sp>
        <p:nvSpPr>
          <p:cNvPr id="1048606" name="TextBox 4"/>
          <p:cNvSpPr txBox="1"/>
          <p:nvPr/>
        </p:nvSpPr>
        <p:spPr>
          <a:xfrm>
            <a:off x="154845" y="5597235"/>
            <a:ext cx="10848109" cy="11582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6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কার্বন ডাই অক্সাইড +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্ল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ক্স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জেন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sz="36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145728" name="Straight Arrow Connector 6"/>
          <p:cNvCxnSpPr>
            <a:cxnSpLocks/>
          </p:cNvCxnSpPr>
          <p:nvPr/>
        </p:nvCxnSpPr>
        <p:spPr>
          <a:xfrm flipV="1">
            <a:off x="5487522" y="5809754"/>
            <a:ext cx="2159932" cy="49091"/>
          </a:xfrm>
          <a:prstGeom prst="straightConnector1"/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07" name="TextBox 10"/>
          <p:cNvSpPr txBox="1"/>
          <p:nvPr/>
        </p:nvSpPr>
        <p:spPr>
          <a:xfrm>
            <a:off x="5305481" y="5212515"/>
            <a:ext cx="1581038" cy="64633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6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আলো</a:t>
            </a:r>
            <a:endParaRPr dirty="0" sz="36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8" name="TextBox 13"/>
          <p:cNvSpPr txBox="1"/>
          <p:nvPr/>
        </p:nvSpPr>
        <p:spPr>
          <a:xfrm>
            <a:off x="5173684" y="5858846"/>
            <a:ext cx="2636530" cy="6883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40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ক্লোরোফিল</a:t>
            </a:r>
            <a:endParaRPr dirty="0" sz="40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81" name=""/>
          <p:cNvSpPr txBox="1"/>
          <p:nvPr/>
        </p:nvSpPr>
        <p:spPr>
          <a:xfrm>
            <a:off x="7810214" y="2499360"/>
            <a:ext cx="4000000" cy="10312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altLang="en-US" b="1" sz="3100" lang="en-GB">
                <a:solidFill>
                  <a:srgbClr val="BF0000"/>
                </a:solidFill>
              </a:rPr>
              <a:t>স</a:t>
            </a:r>
            <a:r>
              <a:rPr altLang="en-US" b="1" sz="3100" lang="en-GB">
                <a:solidFill>
                  <a:srgbClr val="BF0000"/>
                </a:solidFill>
              </a:rPr>
              <a:t>া</a:t>
            </a:r>
            <a:r>
              <a:rPr altLang="en-US" b="1" sz="3100" lang="en-GB">
                <a:solidFill>
                  <a:srgbClr val="BF0000"/>
                </a:solidFill>
              </a:rPr>
              <a:t>ল</a:t>
            </a:r>
            <a:r>
              <a:rPr altLang="en-US" b="1" sz="3100" lang="en-GB">
                <a:solidFill>
                  <a:srgbClr val="BF0000"/>
                </a:solidFill>
              </a:rPr>
              <a:t>োকসংশ্লে</a:t>
            </a:r>
            <a:r>
              <a:rPr altLang="en-US" b="1" sz="3100" lang="en-GB">
                <a:solidFill>
                  <a:srgbClr val="BF0000"/>
                </a:solidFill>
              </a:rPr>
              <a:t>ষ</a:t>
            </a:r>
            <a:r>
              <a:rPr altLang="en-US" b="1" sz="3100" lang="en-GB">
                <a:solidFill>
                  <a:srgbClr val="BF0000"/>
                </a:solidFill>
              </a:rPr>
              <a:t>ণ</a:t>
            </a:r>
            <a:r>
              <a:rPr altLang="en-US" b="1" sz="3100" lang="en-GB">
                <a:solidFill>
                  <a:srgbClr val="BF0000"/>
                </a:solidFill>
              </a:rPr>
              <a:t>ে</a:t>
            </a:r>
            <a:r>
              <a:rPr altLang="en-US" b="1" sz="3100" lang="en-GB">
                <a:solidFill>
                  <a:srgbClr val="BF0000"/>
                </a:solidFill>
              </a:rPr>
              <a:t>র</a:t>
            </a:r>
            <a:r>
              <a:rPr altLang="en-US" b="1" sz="3100" lang="en-US">
                <a:solidFill>
                  <a:srgbClr val="BF0000"/>
                </a:solidFill>
              </a:rPr>
              <a:t> </a:t>
            </a:r>
            <a:r>
              <a:rPr altLang="en-US" b="1" sz="3100" lang="en-GB">
                <a:solidFill>
                  <a:srgbClr val="BF0000"/>
                </a:solidFill>
              </a:rPr>
              <a:t>প্রধ</a:t>
            </a:r>
            <a:r>
              <a:rPr altLang="en-US" b="1" sz="3100" lang="en-GB">
                <a:solidFill>
                  <a:srgbClr val="BF0000"/>
                </a:solidFill>
              </a:rPr>
              <a:t>া</a:t>
            </a:r>
            <a:r>
              <a:rPr altLang="en-US" b="1" sz="3100" lang="en-GB">
                <a:solidFill>
                  <a:srgbClr val="BF0000"/>
                </a:solidFill>
              </a:rPr>
              <a:t>ন</a:t>
            </a:r>
            <a:r>
              <a:rPr altLang="en-US" b="1" sz="3100" lang="en-US">
                <a:solidFill>
                  <a:srgbClr val="BF0000"/>
                </a:solidFill>
              </a:rPr>
              <a:t> </a:t>
            </a:r>
            <a:r>
              <a:rPr altLang="en-US" b="1" sz="3100" lang="en-GB">
                <a:solidFill>
                  <a:srgbClr val="BF0000"/>
                </a:solidFill>
              </a:rPr>
              <a:t>স্থ</a:t>
            </a:r>
            <a:r>
              <a:rPr altLang="en-US" b="1" sz="3100" lang="en-GB">
                <a:solidFill>
                  <a:srgbClr val="BF0000"/>
                </a:solidFill>
              </a:rPr>
              <a:t>া</a:t>
            </a:r>
            <a:r>
              <a:rPr altLang="en-US" b="1" sz="3100" lang="en-GB">
                <a:solidFill>
                  <a:srgbClr val="BF0000"/>
                </a:solidFill>
              </a:rPr>
              <a:t>ন</a:t>
            </a:r>
            <a:r>
              <a:rPr altLang="en-US" b="1" sz="3100" lang="en-US">
                <a:solidFill>
                  <a:srgbClr val="BF0000"/>
                </a:solidFill>
              </a:rPr>
              <a:t> </a:t>
            </a:r>
            <a:r>
              <a:rPr altLang="en-US" b="1" sz="3100" lang="en-GB">
                <a:solidFill>
                  <a:srgbClr val="BF0000"/>
                </a:solidFill>
              </a:rPr>
              <a:t>হ</a:t>
            </a:r>
            <a:r>
              <a:rPr altLang="en-US" b="1" sz="3100" lang="en-GB">
                <a:solidFill>
                  <a:srgbClr val="BF0000"/>
                </a:solidFill>
              </a:rPr>
              <a:t>ল</a:t>
            </a:r>
            <a:r>
              <a:rPr altLang="en-US" b="1" sz="3100" lang="en-GB">
                <a:solidFill>
                  <a:srgbClr val="BF0000"/>
                </a:solidFill>
              </a:rPr>
              <a:t>ো</a:t>
            </a:r>
            <a:r>
              <a:rPr altLang="en-US" b="1" sz="3100" lang="en-US">
                <a:solidFill>
                  <a:srgbClr val="BF0000"/>
                </a:solidFill>
              </a:rPr>
              <a:t> </a:t>
            </a:r>
            <a:r>
              <a:rPr altLang="en-US" b="1" sz="3100" lang="en-GB">
                <a:solidFill>
                  <a:srgbClr val="BF0000"/>
                </a:solidFill>
              </a:rPr>
              <a:t>প</a:t>
            </a:r>
            <a:r>
              <a:rPr altLang="en-US" b="1" sz="3100" lang="en-GB">
                <a:solidFill>
                  <a:srgbClr val="BF0000"/>
                </a:solidFill>
              </a:rPr>
              <a:t>া</a:t>
            </a:r>
            <a:r>
              <a:rPr altLang="en-US" b="1" sz="3100" lang="en-GB">
                <a:solidFill>
                  <a:srgbClr val="BF0000"/>
                </a:solidFill>
              </a:rPr>
              <a:t>ত</a:t>
            </a:r>
            <a:r>
              <a:rPr altLang="en-US" b="1" sz="3100" lang="en-GB">
                <a:solidFill>
                  <a:srgbClr val="BF0000"/>
                </a:solidFill>
              </a:rPr>
              <a:t>া</a:t>
            </a:r>
            <a:r>
              <a:rPr altLang="en-US" b="1" sz="3100" lang="en-GB">
                <a:solidFill>
                  <a:srgbClr val="BF0000"/>
                </a:solidFill>
              </a:rPr>
              <a:t>।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endParaRPr sz="2800" lang="en-GB">
              <a:solidFill>
                <a:srgbClr val="000000"/>
              </a:solidFill>
            </a:endParaRPr>
          </a:p>
        </p:txBody>
      </p:sp>
      <p:sp>
        <p:nvSpPr>
          <p:cNvPr id="1048682" name=""/>
          <p:cNvSpPr txBox="1"/>
          <p:nvPr/>
        </p:nvSpPr>
        <p:spPr>
          <a:xfrm>
            <a:off x="7810214" y="3504733"/>
            <a:ext cx="4000000" cy="1348739"/>
          </a:xfrm>
          <a:prstGeom prst="rect"/>
        </p:spPr>
        <p:txBody>
          <a:bodyPr rtlCol="0" wrap="square">
            <a:spAutoFit/>
          </a:bodyPr>
          <a:p>
            <a:pPr algn="ctr"/>
            <a:r>
              <a:rPr altLang="en-US" sz="2800" lang="en-GB">
                <a:solidFill>
                  <a:srgbClr val="00B050"/>
                </a:solidFill>
              </a:rPr>
              <a:t>স</a:t>
            </a:r>
            <a:r>
              <a:rPr altLang="en-US" sz="2800" lang="en-GB">
                <a:solidFill>
                  <a:srgbClr val="00B050"/>
                </a:solidFill>
              </a:rPr>
              <a:t>া</a:t>
            </a:r>
            <a:r>
              <a:rPr altLang="en-US" sz="2800" lang="en-GB">
                <a:solidFill>
                  <a:srgbClr val="00B050"/>
                </a:solidFill>
              </a:rPr>
              <a:t>ল</a:t>
            </a:r>
            <a:r>
              <a:rPr altLang="en-US" sz="2800" lang="en-GB">
                <a:solidFill>
                  <a:srgbClr val="00B050"/>
                </a:solidFill>
              </a:rPr>
              <a:t>োকসংশ্লে</a:t>
            </a:r>
            <a:r>
              <a:rPr altLang="en-US" sz="2800" lang="en-GB">
                <a:solidFill>
                  <a:srgbClr val="00B050"/>
                </a:solidFill>
              </a:rPr>
              <a:t>ষ</a:t>
            </a:r>
            <a:r>
              <a:rPr altLang="en-US" sz="2800" lang="en-GB">
                <a:solidFill>
                  <a:srgbClr val="00B050"/>
                </a:solidFill>
              </a:rPr>
              <a:t>ণ</a:t>
            </a:r>
            <a:r>
              <a:rPr altLang="en-US" sz="2800" lang="en-GB">
                <a:solidFill>
                  <a:srgbClr val="00B050"/>
                </a:solidFill>
              </a:rPr>
              <a:t>ে</a:t>
            </a:r>
            <a:r>
              <a:rPr altLang="en-US" sz="2800" lang="en-GB">
                <a:solidFill>
                  <a:srgbClr val="00B050"/>
                </a:solidFill>
              </a:rPr>
              <a:t>র</a:t>
            </a:r>
            <a:r>
              <a:rPr altLang="en-US" sz="2800" lang="en-US">
                <a:solidFill>
                  <a:srgbClr val="00B050"/>
                </a:solidFill>
              </a:rPr>
              <a:t> </a:t>
            </a:r>
            <a:r>
              <a:rPr altLang="en-US" sz="2800" lang="en-GB">
                <a:solidFill>
                  <a:srgbClr val="00B050"/>
                </a:solidFill>
              </a:rPr>
              <a:t>২</a:t>
            </a:r>
            <a:r>
              <a:rPr altLang="en-US" sz="2800" lang="en-US">
                <a:solidFill>
                  <a:srgbClr val="00B050"/>
                </a:solidFill>
              </a:rPr>
              <a:t> </a:t>
            </a:r>
            <a:r>
              <a:rPr altLang="en-US" sz="2800" lang="en-GB">
                <a:solidFill>
                  <a:srgbClr val="00B050"/>
                </a:solidFill>
              </a:rPr>
              <a:t>ট</a:t>
            </a:r>
            <a:r>
              <a:rPr altLang="en-US" sz="2800" lang="en-GB">
                <a:solidFill>
                  <a:srgbClr val="00B050"/>
                </a:solidFill>
              </a:rPr>
              <a:t>ি</a:t>
            </a:r>
            <a:r>
              <a:rPr altLang="en-US" sz="2800" lang="en-US">
                <a:solidFill>
                  <a:srgbClr val="00B050"/>
                </a:solidFill>
              </a:rPr>
              <a:t> </a:t>
            </a:r>
            <a:r>
              <a:rPr altLang="en-US" sz="2800" lang="en-GB">
                <a:solidFill>
                  <a:srgbClr val="00B050"/>
                </a:solidFill>
              </a:rPr>
              <a:t>পর্য</a:t>
            </a:r>
            <a:r>
              <a:rPr altLang="en-US" sz="2800" lang="en-GB">
                <a:solidFill>
                  <a:srgbClr val="00B050"/>
                </a:solidFill>
              </a:rPr>
              <a:t>া</a:t>
            </a:r>
            <a:r>
              <a:rPr altLang="en-US" sz="2800" lang="en-GB">
                <a:solidFill>
                  <a:srgbClr val="00B050"/>
                </a:solidFill>
              </a:rPr>
              <a:t>য়</a:t>
            </a:r>
            <a:r>
              <a:rPr altLang="en-US" sz="2800" lang="en-US">
                <a:solidFill>
                  <a:srgbClr val="00B050"/>
                </a:solidFill>
              </a:rPr>
              <a:t>-</a:t>
            </a:r>
            <a:r>
              <a:rPr altLang="en-US" sz="2800" lang="en-US">
                <a:solidFill>
                  <a:srgbClr val="00B050"/>
                </a:solidFill>
              </a:rPr>
              <a:t> </a:t>
            </a:r>
            <a:r>
              <a:rPr altLang="en-US" sz="2800" lang="en-GB">
                <a:solidFill>
                  <a:srgbClr val="00B050"/>
                </a:solidFill>
              </a:rPr>
              <a:t>আ</a:t>
            </a:r>
            <a:r>
              <a:rPr altLang="en-US" sz="2800" lang="en-GB">
                <a:solidFill>
                  <a:srgbClr val="00B050"/>
                </a:solidFill>
              </a:rPr>
              <a:t>ল</a:t>
            </a:r>
            <a:r>
              <a:rPr altLang="en-US" sz="2800" lang="en-GB">
                <a:solidFill>
                  <a:srgbClr val="00B050"/>
                </a:solidFill>
              </a:rPr>
              <a:t>ো</a:t>
            </a:r>
            <a:r>
              <a:rPr altLang="en-US" sz="2800" lang="en-GB">
                <a:solidFill>
                  <a:srgbClr val="00B050"/>
                </a:solidFill>
              </a:rPr>
              <a:t>ক</a:t>
            </a:r>
            <a:r>
              <a:rPr altLang="en-US" sz="2800" lang="en-US">
                <a:solidFill>
                  <a:srgbClr val="00B050"/>
                </a:solidFill>
              </a:rPr>
              <a:t> </a:t>
            </a:r>
            <a:r>
              <a:rPr altLang="en-US" sz="2800" lang="en-GB">
                <a:solidFill>
                  <a:srgbClr val="00B050"/>
                </a:solidFill>
              </a:rPr>
              <a:t>পর্য</a:t>
            </a:r>
            <a:r>
              <a:rPr altLang="en-US" sz="2800" lang="en-GB">
                <a:solidFill>
                  <a:srgbClr val="00B050"/>
                </a:solidFill>
              </a:rPr>
              <a:t>া</a:t>
            </a:r>
            <a:r>
              <a:rPr altLang="en-US" sz="2800" lang="en-GB">
                <a:solidFill>
                  <a:srgbClr val="00B050"/>
                </a:solidFill>
              </a:rPr>
              <a:t>য়</a:t>
            </a:r>
            <a:r>
              <a:rPr altLang="en-US" sz="2800" lang="en-US">
                <a:solidFill>
                  <a:srgbClr val="00B050"/>
                </a:solidFill>
              </a:rPr>
              <a:t> </a:t>
            </a:r>
            <a:r>
              <a:rPr altLang="en-US" sz="2800" lang="en-GB">
                <a:solidFill>
                  <a:srgbClr val="00B050"/>
                </a:solidFill>
              </a:rPr>
              <a:t>ও</a:t>
            </a:r>
            <a:r>
              <a:rPr altLang="en-US" sz="2800" lang="en-US">
                <a:solidFill>
                  <a:srgbClr val="00B050"/>
                </a:solidFill>
              </a:rPr>
              <a:t> </a:t>
            </a:r>
            <a:r>
              <a:rPr altLang="en-US" sz="2800" lang="en-GB">
                <a:solidFill>
                  <a:srgbClr val="00B050"/>
                </a:solidFill>
              </a:rPr>
              <a:t>অন্ধ</a:t>
            </a:r>
            <a:r>
              <a:rPr altLang="en-US" sz="2800" lang="en-GB">
                <a:solidFill>
                  <a:srgbClr val="00B050"/>
                </a:solidFill>
              </a:rPr>
              <a:t>কার</a:t>
            </a:r>
            <a:r>
              <a:rPr altLang="en-US" sz="2800" lang="en-US">
                <a:solidFill>
                  <a:srgbClr val="00B050"/>
                </a:solidFill>
              </a:rPr>
              <a:t> </a:t>
            </a:r>
            <a:r>
              <a:rPr altLang="en-US" sz="2800" lang="en-GB">
                <a:solidFill>
                  <a:srgbClr val="00B050"/>
                </a:solidFill>
              </a:rPr>
              <a:t>পর্য</a:t>
            </a:r>
            <a:r>
              <a:rPr altLang="en-US" sz="2800" lang="en-GB">
                <a:solidFill>
                  <a:srgbClr val="00B050"/>
                </a:solidFill>
              </a:rPr>
              <a:t>া</a:t>
            </a:r>
            <a:r>
              <a:rPr altLang="en-US" sz="2800" lang="en-GB">
                <a:solidFill>
                  <a:srgbClr val="00B050"/>
                </a:solidFill>
              </a:rPr>
              <a:t>য়</a:t>
            </a:r>
            <a:r>
              <a:rPr altLang="en-US" sz="2800" lang="en-GB">
                <a:solidFill>
                  <a:srgbClr val="00B050"/>
                </a:solidFill>
              </a:rPr>
              <a:t>।</a:t>
            </a:r>
            <a:r>
              <a:rPr altLang="en-US" sz="2800" lang="en-US">
                <a:solidFill>
                  <a:srgbClr val="00B050"/>
                </a:solidFill>
              </a:rPr>
              <a:t> </a:t>
            </a:r>
            <a:r>
              <a:rPr altLang="en-US" sz="2800" lang="en-US">
                <a:solidFill>
                  <a:srgbClr val="00B050"/>
                </a:solidFill>
              </a:rPr>
              <a:t> </a:t>
            </a:r>
            <a:r>
              <a:rPr altLang="en-US" sz="2800" lang="en-US">
                <a:solidFill>
                  <a:srgbClr val="00B050"/>
                </a:solidFill>
              </a:rPr>
              <a:t> </a:t>
            </a:r>
            <a:r>
              <a:rPr altLang="en-US" sz="2800" lang="en-US">
                <a:solidFill>
                  <a:srgbClr val="00B050"/>
                </a:solidFill>
              </a:rPr>
              <a:t> </a:t>
            </a:r>
            <a:r>
              <a:rPr altLang="en-US" sz="2800" lang="en-US">
                <a:solidFill>
                  <a:srgbClr val="00B050"/>
                </a:solidFill>
              </a:rPr>
              <a:t> </a:t>
            </a:r>
            <a:endParaRPr sz="2800" lang="en-GB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26474" y="1371601"/>
            <a:ext cx="5444836" cy="4017817"/>
          </a:xfrm>
          <a:prstGeom prst="rect"/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97162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6816437" y="1371600"/>
            <a:ext cx="4904508" cy="4017818"/>
          </a:xfrm>
          <a:prstGeom prst="rect"/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48609" name="TextBox 3"/>
          <p:cNvSpPr txBox="1"/>
          <p:nvPr/>
        </p:nvSpPr>
        <p:spPr>
          <a:xfrm>
            <a:off x="277090" y="5735782"/>
            <a:ext cx="12136582" cy="1158239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6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বেঁচে থাকার অন্যতম উপাদান অক্সিজেন আমরা সালোকসংশ্লেষণ এর মাধ্যমে পাই</a:t>
            </a:r>
            <a:endParaRPr dirty="0" sz="36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2"/>
                                        <p:tgtEl>
                                          <p:spTgt spid="1048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790142" y="1155122"/>
            <a:ext cx="4945641" cy="3790950"/>
          </a:xfrm>
          <a:prstGeom prst="rect"/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97164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6553200" y="1136072"/>
            <a:ext cx="5337464" cy="3810000"/>
          </a:xfrm>
          <a:prstGeom prst="rect"/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48611" name="Rectangle 3"/>
          <p:cNvSpPr/>
          <p:nvPr/>
        </p:nvSpPr>
        <p:spPr>
          <a:xfrm>
            <a:off x="4154557" y="265607"/>
            <a:ext cx="5173980" cy="688340"/>
          </a:xfrm>
          <a:prstGeom prst="rect"/>
        </p:spPr>
        <p:txBody>
          <a:bodyPr wrap="none">
            <a:spAutoFit/>
          </a:bodyPr>
          <a:p>
            <a:r>
              <a:rPr dirty="0" sz="40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dirty="0" sz="4000" lang="bn-IN">
                <a:latin typeface="NikoshBAN" panose="02000000000000000000" pitchFamily="2" charset="0"/>
                <a:cs typeface="NikoshBAN" panose="02000000000000000000" pitchFamily="2" charset="0"/>
              </a:rPr>
              <a:t>কী দেখতে পাচ্ছ ?</a:t>
            </a:r>
            <a:endParaRPr dirty="0" sz="40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12" name="TextBox 4"/>
          <p:cNvSpPr txBox="1"/>
          <p:nvPr/>
        </p:nvSpPr>
        <p:spPr>
          <a:xfrm>
            <a:off x="790142" y="5320145"/>
            <a:ext cx="10916949" cy="12852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40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 এবং উদ্ভিদ ও প্রাণীর গ্যাসীয় বিনিময় প্রক্রিয়া</a:t>
            </a:r>
            <a:endParaRPr dirty="0" sz="40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00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2"/>
                                        <p:tgtEl>
                                          <p:spTgt spid="2097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7"/>
                                        <p:tgtEl>
                                          <p:spTgt spid="2097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4"/>
                                        <p:tgtEl>
                                          <p:spTgt spid="104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1" grpId="0"/>
      <p:bldP spid="10486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B7B6"/>
        </a:solidFill>
      </p:bgPr>
    </p:bg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extBox 2"/>
          <p:cNvSpPr txBox="1"/>
          <p:nvPr/>
        </p:nvSpPr>
        <p:spPr>
          <a:xfrm>
            <a:off x="1011379" y="1094508"/>
            <a:ext cx="9725893" cy="707886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40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    					সময় -১০মিনিট</a:t>
            </a:r>
            <a:endParaRPr dirty="0" sz="40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14" name="TextBox 3"/>
          <p:cNvSpPr txBox="1"/>
          <p:nvPr/>
        </p:nvSpPr>
        <p:spPr>
          <a:xfrm>
            <a:off x="1011380" y="4170218"/>
            <a:ext cx="10792691" cy="1158239"/>
          </a:xfrm>
          <a:prstGeom prst="rect"/>
          <a:noFill/>
        </p:spPr>
        <p:txBody>
          <a:bodyPr rtlCol="0" wrap="square">
            <a:spAutoFit/>
          </a:bodyPr>
          <a:p>
            <a:pPr indent="-571500" marL="571500">
              <a:buFont typeface="Wingdings" panose="05000000000000000000" pitchFamily="2" charset="2"/>
              <a:buChar char="ü"/>
            </a:pP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"</a:t>
            </a:r>
            <a:r>
              <a:rPr dirty="0" sz="36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 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প্রধ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স্থ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"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্য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্য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sz="36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15" name="Oval 4"/>
          <p:cNvSpPr/>
          <p:nvPr/>
        </p:nvSpPr>
        <p:spPr>
          <a:xfrm>
            <a:off x="2119746" y="1953491"/>
            <a:ext cx="7564582" cy="1524651"/>
          </a:xfrm>
          <a:prstGeom prst="ellipse"/>
          <a:solidFill>
            <a:srgbClr val="D04617"/>
          </a:solidFill>
          <a:ln w="38100">
            <a:solidFill>
              <a:srgbClr val="D04617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dirty="0" sz="40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৫ জন করে পাশাপাশি বসে দলগত কাজটি কর</a:t>
            </a:r>
            <a:endParaRPr dirty="0" sz="40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4"/>
                                        <p:tgtEl>
                                          <p:spTgt spid="104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9"/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3" grpId="0"/>
      <p:bldP spid="1048614" grpId="0"/>
      <p:bldP spid="10486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extBox 1"/>
          <p:cNvSpPr txBox="1"/>
          <p:nvPr/>
        </p:nvSpPr>
        <p:spPr>
          <a:xfrm>
            <a:off x="1514120" y="820364"/>
            <a:ext cx="7994072" cy="830997"/>
          </a:xfrm>
          <a:prstGeom prst="rect"/>
          <a:solidFill>
            <a:srgbClr val="D04617"/>
          </a:solidFill>
        </p:spPr>
        <p:txBody>
          <a:bodyPr rtlCol="0" wrap="square">
            <a:spAutoFit/>
          </a:bodyPr>
          <a:p>
            <a:pPr algn="ctr"/>
            <a:r>
              <a:rPr dirty="0" sz="48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dirty="0" sz="48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83" name=""/>
          <p:cNvSpPr txBox="1"/>
          <p:nvPr/>
        </p:nvSpPr>
        <p:spPr>
          <a:xfrm rot="24938">
            <a:off x="625897" y="2067534"/>
            <a:ext cx="9770518" cy="3914140"/>
          </a:xfrm>
          <a:prstGeom prst="rect"/>
        </p:spPr>
        <p:txBody>
          <a:bodyPr rtlCol="0" wrap="square">
            <a:spAutoFit/>
          </a:bodyPr>
          <a:p>
            <a:pPr algn="l"/>
            <a:r>
              <a:rPr altLang="en-US" sz="3700" lang="en-US">
                <a:solidFill>
                  <a:srgbClr val="000000"/>
                </a:solidFill>
              </a:rPr>
              <a:t>&gt;</a:t>
            </a:r>
            <a:r>
              <a:rPr altLang="en-US" sz="3700" lang="en-GB">
                <a:solidFill>
                  <a:srgbClr val="000000"/>
                </a:solidFill>
              </a:rPr>
              <a:t>স</a:t>
            </a:r>
            <a:r>
              <a:rPr altLang="en-US" sz="3700" lang="en-GB">
                <a:solidFill>
                  <a:srgbClr val="000000"/>
                </a:solidFill>
              </a:rPr>
              <a:t>া</a:t>
            </a:r>
            <a:r>
              <a:rPr altLang="en-US" sz="3700" lang="en-GB">
                <a:solidFill>
                  <a:srgbClr val="000000"/>
                </a:solidFill>
              </a:rPr>
              <a:t>ল</a:t>
            </a:r>
            <a:r>
              <a:rPr altLang="en-US" sz="3700" lang="en-GB">
                <a:solidFill>
                  <a:srgbClr val="000000"/>
                </a:solidFill>
              </a:rPr>
              <a:t>োকসংশ্লে</a:t>
            </a:r>
            <a:r>
              <a:rPr altLang="en-US" sz="3700" lang="en-GB">
                <a:solidFill>
                  <a:srgbClr val="000000"/>
                </a:solidFill>
              </a:rPr>
              <a:t>ষ</a:t>
            </a:r>
            <a:r>
              <a:rPr altLang="en-US" sz="3700" lang="en-GB">
                <a:solidFill>
                  <a:srgbClr val="000000"/>
                </a:solidFill>
              </a:rPr>
              <a:t>ণ</a:t>
            </a:r>
            <a:r>
              <a:rPr altLang="en-US" sz="3700" lang="en-US">
                <a:solidFill>
                  <a:srgbClr val="000000"/>
                </a:solidFill>
              </a:rPr>
              <a:t> </a:t>
            </a:r>
            <a:r>
              <a:rPr altLang="en-US" sz="3700" lang="en-GB">
                <a:solidFill>
                  <a:srgbClr val="000000"/>
                </a:solidFill>
              </a:rPr>
              <a:t>প্রধ</a:t>
            </a:r>
            <a:r>
              <a:rPr altLang="en-US" sz="3700" lang="en-GB">
                <a:solidFill>
                  <a:srgbClr val="000000"/>
                </a:solidFill>
              </a:rPr>
              <a:t>ানত</a:t>
            </a:r>
            <a:r>
              <a:rPr altLang="en-US" sz="3700" lang="en-US">
                <a:solidFill>
                  <a:srgbClr val="000000"/>
                </a:solidFill>
              </a:rPr>
              <a:t> </a:t>
            </a:r>
            <a:r>
              <a:rPr altLang="en-US" sz="3700" lang="en-GB">
                <a:solidFill>
                  <a:srgbClr val="000000"/>
                </a:solidFill>
              </a:rPr>
              <a:t>কোথ</a:t>
            </a:r>
            <a:r>
              <a:rPr altLang="en-US" sz="3700" lang="en-GB">
                <a:solidFill>
                  <a:srgbClr val="000000"/>
                </a:solidFill>
              </a:rPr>
              <a:t>া</a:t>
            </a:r>
            <a:r>
              <a:rPr altLang="en-US" sz="3700" lang="en-GB">
                <a:solidFill>
                  <a:srgbClr val="000000"/>
                </a:solidFill>
              </a:rPr>
              <a:t>য়</a:t>
            </a:r>
            <a:r>
              <a:rPr altLang="en-US" sz="3700" lang="en-US">
                <a:solidFill>
                  <a:srgbClr val="000000"/>
                </a:solidFill>
              </a:rPr>
              <a:t> </a:t>
            </a:r>
            <a:r>
              <a:rPr altLang="en-US" sz="3700" lang="en-GB">
                <a:solidFill>
                  <a:srgbClr val="000000"/>
                </a:solidFill>
              </a:rPr>
              <a:t>সংগঠ</a:t>
            </a:r>
            <a:r>
              <a:rPr altLang="en-US" sz="3700" lang="en-GB">
                <a:solidFill>
                  <a:srgbClr val="000000"/>
                </a:solidFill>
              </a:rPr>
              <a:t>িত</a:t>
            </a:r>
            <a:r>
              <a:rPr altLang="en-US" sz="3700" lang="en-US">
                <a:solidFill>
                  <a:srgbClr val="000000"/>
                </a:solidFill>
              </a:rPr>
              <a:t> </a:t>
            </a:r>
            <a:r>
              <a:rPr altLang="en-US" sz="3700" lang="en-GB">
                <a:solidFill>
                  <a:srgbClr val="000000"/>
                </a:solidFill>
              </a:rPr>
              <a:t>হ</a:t>
            </a:r>
            <a:r>
              <a:rPr altLang="en-US" sz="3700" lang="en-GB">
                <a:solidFill>
                  <a:srgbClr val="000000"/>
                </a:solidFill>
              </a:rPr>
              <a:t>য়</a:t>
            </a:r>
            <a:r>
              <a:rPr altLang="en-US" sz="3700" lang="en-US">
                <a:solidFill>
                  <a:srgbClr val="000000"/>
                </a:solidFill>
              </a:rPr>
              <a:t>?</a:t>
            </a:r>
            <a:endParaRPr sz="3700" lang="en-GB">
              <a:solidFill>
                <a:srgbClr val="000000"/>
              </a:solidFill>
            </a:endParaRPr>
          </a:p>
          <a:p>
            <a:pPr algn="l"/>
            <a:r>
              <a:rPr altLang="en-US" sz="3700" lang="en-GB">
                <a:solidFill>
                  <a:srgbClr val="000000"/>
                </a:solidFill>
              </a:rPr>
              <a:t>১</a:t>
            </a:r>
            <a:r>
              <a:rPr altLang="en-US" sz="3700" lang="en-US">
                <a:solidFill>
                  <a:srgbClr val="000000"/>
                </a:solidFill>
              </a:rPr>
              <a:t>.</a:t>
            </a:r>
            <a:r>
              <a:rPr altLang="en-US" sz="3700" lang="en-US">
                <a:solidFill>
                  <a:srgbClr val="000000"/>
                </a:solidFill>
              </a:rPr>
              <a:t> </a:t>
            </a:r>
            <a:r>
              <a:rPr altLang="en-US" sz="3700" lang="en-GB">
                <a:solidFill>
                  <a:srgbClr val="000000"/>
                </a:solidFill>
              </a:rPr>
              <a:t>ক</a:t>
            </a:r>
            <a:r>
              <a:rPr altLang="en-US" sz="3700" lang="en-GB">
                <a:solidFill>
                  <a:srgbClr val="000000"/>
                </a:solidFill>
              </a:rPr>
              <a:t>া</a:t>
            </a:r>
            <a:r>
              <a:rPr altLang="en-US" sz="3700" lang="en-GB">
                <a:solidFill>
                  <a:srgbClr val="000000"/>
                </a:solidFill>
              </a:rPr>
              <a:t>ন</a:t>
            </a:r>
            <a:r>
              <a:rPr altLang="en-US" sz="3700" lang="en-GB">
                <a:solidFill>
                  <a:srgbClr val="000000"/>
                </a:solidFill>
              </a:rPr>
              <a:t>্ড</a:t>
            </a:r>
            <a:r>
              <a:rPr altLang="en-US" sz="3700" lang="en-US">
                <a:solidFill>
                  <a:srgbClr val="000000"/>
                </a:solidFill>
              </a:rPr>
              <a:t> </a:t>
            </a:r>
            <a:r>
              <a:rPr altLang="en-US" sz="3700" lang="en-GB">
                <a:solidFill>
                  <a:srgbClr val="000000"/>
                </a:solidFill>
              </a:rPr>
              <a:t>২</a:t>
            </a:r>
            <a:r>
              <a:rPr altLang="en-US" sz="3700" lang="en-US">
                <a:solidFill>
                  <a:srgbClr val="000000"/>
                </a:solidFill>
              </a:rPr>
              <a:t>.</a:t>
            </a:r>
            <a:r>
              <a:rPr altLang="en-US" sz="3700" lang="en-US">
                <a:solidFill>
                  <a:srgbClr val="000000"/>
                </a:solidFill>
              </a:rPr>
              <a:t> </a:t>
            </a:r>
            <a:r>
              <a:rPr altLang="en-US" sz="3700" lang="en-GB">
                <a:solidFill>
                  <a:srgbClr val="000000"/>
                </a:solidFill>
              </a:rPr>
              <a:t>প</a:t>
            </a:r>
            <a:r>
              <a:rPr altLang="en-US" sz="3700" lang="en-GB">
                <a:solidFill>
                  <a:srgbClr val="000000"/>
                </a:solidFill>
              </a:rPr>
              <a:t>া</a:t>
            </a:r>
            <a:r>
              <a:rPr altLang="en-US" sz="3700" lang="en-GB">
                <a:solidFill>
                  <a:srgbClr val="000000"/>
                </a:solidFill>
              </a:rPr>
              <a:t>ত</a:t>
            </a:r>
            <a:r>
              <a:rPr altLang="en-US" sz="3700" lang="en-GB">
                <a:solidFill>
                  <a:srgbClr val="000000"/>
                </a:solidFill>
              </a:rPr>
              <a:t>া</a:t>
            </a:r>
            <a:r>
              <a:rPr altLang="en-US" sz="3700" lang="en-US">
                <a:solidFill>
                  <a:srgbClr val="000000"/>
                </a:solidFill>
              </a:rPr>
              <a:t> </a:t>
            </a:r>
            <a:r>
              <a:rPr altLang="en-US" sz="3700" lang="en-GB">
                <a:solidFill>
                  <a:srgbClr val="000000"/>
                </a:solidFill>
              </a:rPr>
              <a:t>৩</a:t>
            </a:r>
            <a:r>
              <a:rPr altLang="en-US" sz="3700" lang="en-US">
                <a:solidFill>
                  <a:srgbClr val="000000"/>
                </a:solidFill>
              </a:rPr>
              <a:t>.</a:t>
            </a:r>
            <a:r>
              <a:rPr altLang="en-US" sz="3700" lang="en-US">
                <a:solidFill>
                  <a:srgbClr val="000000"/>
                </a:solidFill>
              </a:rPr>
              <a:t> </a:t>
            </a:r>
            <a:r>
              <a:rPr altLang="en-US" sz="3700" lang="en-GB">
                <a:solidFill>
                  <a:srgbClr val="000000"/>
                </a:solidFill>
              </a:rPr>
              <a:t>ম</a:t>
            </a:r>
            <a:r>
              <a:rPr altLang="en-US" sz="3700" lang="en-GB">
                <a:solidFill>
                  <a:srgbClr val="000000"/>
                </a:solidFill>
              </a:rPr>
              <a:t>ূ</a:t>
            </a:r>
            <a:r>
              <a:rPr altLang="en-US" sz="3700" lang="en-GB">
                <a:solidFill>
                  <a:srgbClr val="000000"/>
                </a:solidFill>
              </a:rPr>
              <a:t>ল</a:t>
            </a:r>
            <a:r>
              <a:rPr altLang="en-US" sz="3700" lang="en-US">
                <a:solidFill>
                  <a:srgbClr val="000000"/>
                </a:solidFill>
              </a:rPr>
              <a:t> </a:t>
            </a:r>
            <a:r>
              <a:rPr altLang="en-US" sz="3700" lang="en-GB">
                <a:solidFill>
                  <a:srgbClr val="000000"/>
                </a:solidFill>
              </a:rPr>
              <a:t>৪</a:t>
            </a:r>
            <a:r>
              <a:rPr altLang="en-US" sz="3700" lang="en-US">
                <a:solidFill>
                  <a:srgbClr val="000000"/>
                </a:solidFill>
              </a:rPr>
              <a:t>.</a:t>
            </a:r>
            <a:r>
              <a:rPr altLang="en-US" sz="3700" lang="en-US">
                <a:solidFill>
                  <a:srgbClr val="000000"/>
                </a:solidFill>
              </a:rPr>
              <a:t> </a:t>
            </a:r>
            <a:r>
              <a:rPr altLang="en-US" sz="3700" lang="en-GB">
                <a:solidFill>
                  <a:srgbClr val="000000"/>
                </a:solidFill>
              </a:rPr>
              <a:t>ম</a:t>
            </a:r>
            <a:r>
              <a:rPr altLang="en-US" sz="3700" lang="en-GB">
                <a:solidFill>
                  <a:srgbClr val="000000"/>
                </a:solidFill>
              </a:rPr>
              <a:t>ূ</a:t>
            </a:r>
            <a:r>
              <a:rPr altLang="en-US" sz="3700" lang="en-GB">
                <a:solidFill>
                  <a:srgbClr val="000000"/>
                </a:solidFill>
              </a:rPr>
              <a:t>ল</a:t>
            </a:r>
            <a:r>
              <a:rPr altLang="en-US" sz="3700" lang="en-GB">
                <a:solidFill>
                  <a:srgbClr val="000000"/>
                </a:solidFill>
              </a:rPr>
              <a:t>র</a:t>
            </a:r>
            <a:r>
              <a:rPr altLang="en-US" sz="3700" lang="en-GB">
                <a:solidFill>
                  <a:srgbClr val="000000"/>
                </a:solidFill>
              </a:rPr>
              <a:t>ো</a:t>
            </a:r>
            <a:r>
              <a:rPr altLang="en-US" sz="3700" lang="en-GB">
                <a:solidFill>
                  <a:srgbClr val="000000"/>
                </a:solidFill>
              </a:rPr>
              <a:t>ম</a:t>
            </a:r>
            <a:endParaRPr sz="3700" lang="en-GB">
              <a:solidFill>
                <a:srgbClr val="000000"/>
              </a:solidFill>
            </a:endParaRPr>
          </a:p>
          <a:p>
            <a:pPr algn="l"/>
            <a:r>
              <a:rPr altLang="en-US" sz="3700" lang="en-US">
                <a:solidFill>
                  <a:srgbClr val="000000"/>
                </a:solidFill>
              </a:rPr>
              <a:t>&gt;</a:t>
            </a:r>
            <a:r>
              <a:rPr altLang="en-US" sz="3700" lang="en-GB">
                <a:solidFill>
                  <a:srgbClr val="000000"/>
                </a:solidFill>
              </a:rPr>
              <a:t>র</a:t>
            </a:r>
            <a:r>
              <a:rPr altLang="en-US" sz="3700" lang="en-GB">
                <a:solidFill>
                  <a:srgbClr val="000000"/>
                </a:solidFill>
              </a:rPr>
              <a:t>া</a:t>
            </a:r>
            <a:r>
              <a:rPr altLang="en-US" sz="3700" lang="en-GB">
                <a:solidFill>
                  <a:srgbClr val="000000"/>
                </a:solidFill>
              </a:rPr>
              <a:t>ত</a:t>
            </a:r>
            <a:r>
              <a:rPr altLang="en-US" sz="3700" lang="en-GB">
                <a:solidFill>
                  <a:srgbClr val="000000"/>
                </a:solidFill>
              </a:rPr>
              <a:t>ে</a:t>
            </a:r>
            <a:r>
              <a:rPr altLang="en-US" sz="3700" lang="en-US">
                <a:solidFill>
                  <a:srgbClr val="000000"/>
                </a:solidFill>
              </a:rPr>
              <a:t> </a:t>
            </a:r>
            <a:r>
              <a:rPr altLang="en-US" sz="3700" lang="en-GB">
                <a:solidFill>
                  <a:srgbClr val="000000"/>
                </a:solidFill>
              </a:rPr>
              <a:t>স</a:t>
            </a:r>
            <a:r>
              <a:rPr altLang="en-US" sz="3700" lang="en-GB">
                <a:solidFill>
                  <a:srgbClr val="000000"/>
                </a:solidFill>
              </a:rPr>
              <a:t>া</a:t>
            </a:r>
            <a:r>
              <a:rPr altLang="en-US" sz="3700" lang="en-GB">
                <a:solidFill>
                  <a:srgbClr val="000000"/>
                </a:solidFill>
              </a:rPr>
              <a:t>ল</a:t>
            </a:r>
            <a:r>
              <a:rPr altLang="en-US" sz="3700" lang="en-GB">
                <a:solidFill>
                  <a:srgbClr val="000000"/>
                </a:solidFill>
              </a:rPr>
              <a:t>ো</a:t>
            </a:r>
            <a:r>
              <a:rPr altLang="en-US" sz="3700" lang="en-GB">
                <a:solidFill>
                  <a:srgbClr val="000000"/>
                </a:solidFill>
              </a:rPr>
              <a:t>ক</a:t>
            </a:r>
            <a:r>
              <a:rPr altLang="en-US" sz="3700" lang="en-GB">
                <a:solidFill>
                  <a:srgbClr val="000000"/>
                </a:solidFill>
              </a:rPr>
              <a:t>সংশ্লে</a:t>
            </a:r>
            <a:r>
              <a:rPr altLang="en-US" sz="3700" lang="en-GB">
                <a:solidFill>
                  <a:srgbClr val="000000"/>
                </a:solidFill>
              </a:rPr>
              <a:t>ষ</a:t>
            </a:r>
            <a:r>
              <a:rPr altLang="en-US" sz="3700" lang="en-GB">
                <a:solidFill>
                  <a:srgbClr val="000000"/>
                </a:solidFill>
              </a:rPr>
              <a:t>ণ</a:t>
            </a:r>
            <a:r>
              <a:rPr altLang="en-US" sz="3700" lang="en-US">
                <a:solidFill>
                  <a:srgbClr val="000000"/>
                </a:solidFill>
              </a:rPr>
              <a:t> </a:t>
            </a:r>
            <a:r>
              <a:rPr altLang="en-US" sz="3700" lang="en-GB">
                <a:solidFill>
                  <a:srgbClr val="000000"/>
                </a:solidFill>
              </a:rPr>
              <a:t>হ</a:t>
            </a:r>
            <a:r>
              <a:rPr altLang="en-US" sz="3700" lang="en-GB">
                <a:solidFill>
                  <a:srgbClr val="000000"/>
                </a:solidFill>
              </a:rPr>
              <a:t>য়</a:t>
            </a:r>
            <a:r>
              <a:rPr altLang="en-US" sz="3700" lang="en-GB">
                <a:solidFill>
                  <a:srgbClr val="000000"/>
                </a:solidFill>
              </a:rPr>
              <a:t>ন</a:t>
            </a:r>
            <a:r>
              <a:rPr altLang="en-US" sz="3700" lang="en-GB">
                <a:solidFill>
                  <a:srgbClr val="000000"/>
                </a:solidFill>
              </a:rPr>
              <a:t>া</a:t>
            </a:r>
            <a:r>
              <a:rPr altLang="en-US" sz="3700" lang="en-US">
                <a:solidFill>
                  <a:srgbClr val="000000"/>
                </a:solidFill>
              </a:rPr>
              <a:t> </a:t>
            </a:r>
            <a:r>
              <a:rPr altLang="en-US" sz="3700" lang="en-GB">
                <a:solidFill>
                  <a:srgbClr val="000000"/>
                </a:solidFill>
              </a:rPr>
              <a:t>ক</a:t>
            </a:r>
            <a:r>
              <a:rPr altLang="en-US" sz="3700" lang="en-GB">
                <a:solidFill>
                  <a:srgbClr val="000000"/>
                </a:solidFill>
              </a:rPr>
              <a:t>ে</a:t>
            </a:r>
            <a:r>
              <a:rPr altLang="en-US" sz="3700" lang="en-GB">
                <a:solidFill>
                  <a:srgbClr val="000000"/>
                </a:solidFill>
              </a:rPr>
              <a:t>ন</a:t>
            </a:r>
            <a:r>
              <a:rPr altLang="en-US" sz="3700" lang="en-US">
                <a:solidFill>
                  <a:srgbClr val="000000"/>
                </a:solidFill>
              </a:rPr>
              <a:t>?</a:t>
            </a:r>
            <a:endParaRPr sz="3700" lang="en-GB">
              <a:solidFill>
                <a:srgbClr val="000000"/>
              </a:solidFill>
            </a:endParaRPr>
          </a:p>
          <a:p>
            <a:pPr algn="l"/>
            <a:r>
              <a:rPr altLang="en-US" sz="3700" lang="en-GB">
                <a:solidFill>
                  <a:srgbClr val="000000"/>
                </a:solidFill>
              </a:rPr>
              <a:t>১</a:t>
            </a:r>
            <a:r>
              <a:rPr altLang="en-US" sz="3700" lang="en-US">
                <a:solidFill>
                  <a:srgbClr val="000000"/>
                </a:solidFill>
              </a:rPr>
              <a:t>.</a:t>
            </a:r>
            <a:r>
              <a:rPr altLang="en-US" sz="3700" lang="en-US">
                <a:solidFill>
                  <a:srgbClr val="000000"/>
                </a:solidFill>
              </a:rPr>
              <a:t> </a:t>
            </a:r>
            <a:r>
              <a:rPr altLang="en-US" sz="3700" lang="en-GB">
                <a:solidFill>
                  <a:srgbClr val="000000"/>
                </a:solidFill>
              </a:rPr>
              <a:t>আ</a:t>
            </a:r>
            <a:r>
              <a:rPr altLang="en-US" sz="3700" lang="en-GB">
                <a:solidFill>
                  <a:srgbClr val="000000"/>
                </a:solidFill>
              </a:rPr>
              <a:t>ল</a:t>
            </a:r>
            <a:r>
              <a:rPr altLang="en-US" sz="3700" lang="en-GB">
                <a:solidFill>
                  <a:srgbClr val="000000"/>
                </a:solidFill>
              </a:rPr>
              <a:t>ো</a:t>
            </a:r>
            <a:r>
              <a:rPr altLang="en-US" sz="3700" lang="en-GB">
                <a:solidFill>
                  <a:srgbClr val="000000"/>
                </a:solidFill>
              </a:rPr>
              <a:t>র</a:t>
            </a:r>
            <a:r>
              <a:rPr altLang="en-US" sz="3700" lang="en-US">
                <a:solidFill>
                  <a:srgbClr val="000000"/>
                </a:solidFill>
              </a:rPr>
              <a:t> </a:t>
            </a:r>
            <a:r>
              <a:rPr altLang="en-US" sz="3700" lang="en-GB">
                <a:solidFill>
                  <a:srgbClr val="000000"/>
                </a:solidFill>
              </a:rPr>
              <a:t>অ</a:t>
            </a:r>
            <a:r>
              <a:rPr altLang="en-US" sz="3700" lang="en-GB">
                <a:solidFill>
                  <a:srgbClr val="000000"/>
                </a:solidFill>
              </a:rPr>
              <a:t>ভ</a:t>
            </a:r>
            <a:r>
              <a:rPr altLang="en-US" sz="3700" lang="en-GB">
                <a:solidFill>
                  <a:srgbClr val="000000"/>
                </a:solidFill>
              </a:rPr>
              <a:t>া</a:t>
            </a:r>
            <a:r>
              <a:rPr altLang="en-US" sz="3700" lang="en-GB">
                <a:solidFill>
                  <a:srgbClr val="000000"/>
                </a:solidFill>
              </a:rPr>
              <a:t>ব</a:t>
            </a:r>
            <a:r>
              <a:rPr altLang="en-US" sz="3700" lang="en-GB">
                <a:solidFill>
                  <a:srgbClr val="000000"/>
                </a:solidFill>
              </a:rPr>
              <a:t>ে</a:t>
            </a:r>
            <a:endParaRPr sz="3700" lang="en-GB">
              <a:solidFill>
                <a:srgbClr val="000000"/>
              </a:solidFill>
            </a:endParaRPr>
          </a:p>
          <a:p>
            <a:pPr algn="l"/>
            <a:r>
              <a:rPr altLang="en-US" sz="3700" lang="en-GB">
                <a:solidFill>
                  <a:srgbClr val="000000"/>
                </a:solidFill>
              </a:rPr>
              <a:t>২</a:t>
            </a:r>
            <a:r>
              <a:rPr altLang="en-US" sz="3700" lang="en-US">
                <a:solidFill>
                  <a:srgbClr val="000000"/>
                </a:solidFill>
              </a:rPr>
              <a:t>.</a:t>
            </a:r>
            <a:r>
              <a:rPr altLang="en-US" sz="3700" lang="en-GB">
                <a:solidFill>
                  <a:srgbClr val="000000"/>
                </a:solidFill>
              </a:rPr>
              <a:t>ক</a:t>
            </a:r>
            <a:r>
              <a:rPr altLang="en-US" sz="3700" lang="en-GB">
                <a:solidFill>
                  <a:srgbClr val="000000"/>
                </a:solidFill>
              </a:rPr>
              <a:t>্ল</a:t>
            </a:r>
            <a:r>
              <a:rPr altLang="en-US" sz="3700" lang="en-GB">
                <a:solidFill>
                  <a:srgbClr val="000000"/>
                </a:solidFill>
              </a:rPr>
              <a:t>ো</a:t>
            </a:r>
            <a:r>
              <a:rPr altLang="en-US" sz="3700" lang="en-GB">
                <a:solidFill>
                  <a:srgbClr val="000000"/>
                </a:solidFill>
              </a:rPr>
              <a:t>র</a:t>
            </a:r>
            <a:r>
              <a:rPr altLang="en-US" sz="3700" lang="en-GB">
                <a:solidFill>
                  <a:srgbClr val="000000"/>
                </a:solidFill>
              </a:rPr>
              <a:t>ো</a:t>
            </a:r>
            <a:r>
              <a:rPr altLang="en-US" sz="3700" lang="en-GB">
                <a:solidFill>
                  <a:srgbClr val="000000"/>
                </a:solidFill>
              </a:rPr>
              <a:t>ফি</a:t>
            </a:r>
            <a:r>
              <a:rPr altLang="en-US" sz="3700" lang="en-GB">
                <a:solidFill>
                  <a:srgbClr val="000000"/>
                </a:solidFill>
              </a:rPr>
              <a:t>ল</a:t>
            </a:r>
            <a:r>
              <a:rPr altLang="en-US" sz="3700" lang="en-GB">
                <a:solidFill>
                  <a:srgbClr val="000000"/>
                </a:solidFill>
              </a:rPr>
              <a:t>ে</a:t>
            </a:r>
            <a:r>
              <a:rPr altLang="en-US" sz="3700" lang="en-GB">
                <a:solidFill>
                  <a:srgbClr val="000000"/>
                </a:solidFill>
              </a:rPr>
              <a:t>র</a:t>
            </a:r>
            <a:r>
              <a:rPr altLang="en-US" sz="3700" lang="en-US">
                <a:solidFill>
                  <a:srgbClr val="000000"/>
                </a:solidFill>
              </a:rPr>
              <a:t> </a:t>
            </a:r>
            <a:r>
              <a:rPr altLang="en-US" sz="3700" lang="en-GB">
                <a:solidFill>
                  <a:srgbClr val="000000"/>
                </a:solidFill>
              </a:rPr>
              <a:t>অ</a:t>
            </a:r>
            <a:r>
              <a:rPr altLang="en-US" sz="3700" lang="en-GB">
                <a:solidFill>
                  <a:srgbClr val="000000"/>
                </a:solidFill>
              </a:rPr>
              <a:t>ভ</a:t>
            </a:r>
            <a:r>
              <a:rPr altLang="en-US" sz="3700" lang="en-GB">
                <a:solidFill>
                  <a:srgbClr val="000000"/>
                </a:solidFill>
              </a:rPr>
              <a:t>া</a:t>
            </a:r>
            <a:r>
              <a:rPr altLang="en-US" sz="3700" lang="en-GB">
                <a:solidFill>
                  <a:srgbClr val="000000"/>
                </a:solidFill>
              </a:rPr>
              <a:t>ব</a:t>
            </a:r>
            <a:r>
              <a:rPr altLang="en-US" sz="3700" lang="en-GB">
                <a:solidFill>
                  <a:srgbClr val="000000"/>
                </a:solidFill>
              </a:rPr>
              <a:t>ে</a:t>
            </a:r>
            <a:endParaRPr sz="3700" lang="en-GB">
              <a:solidFill>
                <a:srgbClr val="000000"/>
              </a:solidFill>
            </a:endParaRPr>
          </a:p>
          <a:p>
            <a:pPr algn="l"/>
            <a:r>
              <a:rPr altLang="en-US" sz="3700" lang="en-GB">
                <a:solidFill>
                  <a:srgbClr val="000000"/>
                </a:solidFill>
              </a:rPr>
              <a:t>৩</a:t>
            </a:r>
            <a:r>
              <a:rPr altLang="en-US" sz="3700" lang="en-US">
                <a:solidFill>
                  <a:srgbClr val="000000"/>
                </a:solidFill>
              </a:rPr>
              <a:t>.</a:t>
            </a:r>
            <a:r>
              <a:rPr altLang="en-US" sz="3700" lang="en-GB">
                <a:solidFill>
                  <a:srgbClr val="000000"/>
                </a:solidFill>
              </a:rPr>
              <a:t>অ</a:t>
            </a:r>
            <a:r>
              <a:rPr altLang="en-US" sz="3700" lang="en-GB">
                <a:solidFill>
                  <a:srgbClr val="000000"/>
                </a:solidFill>
              </a:rPr>
              <a:t>ক্স</a:t>
            </a:r>
            <a:r>
              <a:rPr altLang="en-US" sz="3700" lang="en-GB">
                <a:solidFill>
                  <a:srgbClr val="000000"/>
                </a:solidFill>
              </a:rPr>
              <a:t>ি</a:t>
            </a:r>
            <a:r>
              <a:rPr altLang="en-US" sz="3700" lang="en-GB">
                <a:solidFill>
                  <a:srgbClr val="000000"/>
                </a:solidFill>
              </a:rPr>
              <a:t>জ</a:t>
            </a:r>
            <a:r>
              <a:rPr altLang="en-US" sz="3700" lang="en-GB">
                <a:solidFill>
                  <a:srgbClr val="000000"/>
                </a:solidFill>
              </a:rPr>
              <a:t>ন</a:t>
            </a:r>
            <a:r>
              <a:rPr altLang="en-US" sz="3700" lang="en-GB">
                <a:solidFill>
                  <a:srgbClr val="000000"/>
                </a:solidFill>
              </a:rPr>
              <a:t>ে</a:t>
            </a:r>
            <a:r>
              <a:rPr altLang="en-US" sz="3700" lang="en-GB">
                <a:solidFill>
                  <a:srgbClr val="000000"/>
                </a:solidFill>
              </a:rPr>
              <a:t>র</a:t>
            </a:r>
            <a:r>
              <a:rPr altLang="en-US" sz="3700" lang="en-US">
                <a:solidFill>
                  <a:srgbClr val="000000"/>
                </a:solidFill>
              </a:rPr>
              <a:t> </a:t>
            </a:r>
            <a:r>
              <a:rPr altLang="en-US" sz="3700" lang="en-GB">
                <a:solidFill>
                  <a:srgbClr val="000000"/>
                </a:solidFill>
              </a:rPr>
              <a:t>অ</a:t>
            </a:r>
            <a:r>
              <a:rPr altLang="en-US" sz="3700" lang="en-GB">
                <a:solidFill>
                  <a:srgbClr val="000000"/>
                </a:solidFill>
              </a:rPr>
              <a:t>ভ</a:t>
            </a:r>
            <a:r>
              <a:rPr altLang="en-US" sz="3700" lang="en-GB">
                <a:solidFill>
                  <a:srgbClr val="000000"/>
                </a:solidFill>
              </a:rPr>
              <a:t>া</a:t>
            </a:r>
            <a:r>
              <a:rPr altLang="en-US" sz="3700" lang="en-GB">
                <a:solidFill>
                  <a:srgbClr val="000000"/>
                </a:solidFill>
              </a:rPr>
              <a:t>ব</a:t>
            </a:r>
            <a:r>
              <a:rPr altLang="en-US" sz="3700" lang="en-GB">
                <a:solidFill>
                  <a:srgbClr val="000000"/>
                </a:solidFill>
              </a:rPr>
              <a:t>ে</a:t>
            </a:r>
            <a:endParaRPr sz="3700" lang="en-GB">
              <a:solidFill>
                <a:srgbClr val="000000"/>
              </a:solidFill>
            </a:endParaRPr>
          </a:p>
          <a:p>
            <a:pPr algn="l"/>
            <a:r>
              <a:rPr altLang="en-US" sz="3700" lang="en-GB">
                <a:solidFill>
                  <a:srgbClr val="000000"/>
                </a:solidFill>
              </a:rPr>
              <a:t>৪</a:t>
            </a:r>
            <a:r>
              <a:rPr altLang="en-US" sz="3700" lang="en-US">
                <a:solidFill>
                  <a:srgbClr val="000000"/>
                </a:solidFill>
              </a:rPr>
              <a:t>.</a:t>
            </a:r>
            <a:r>
              <a:rPr altLang="en-US" sz="3700" lang="en-GB">
                <a:solidFill>
                  <a:srgbClr val="000000"/>
                </a:solidFill>
              </a:rPr>
              <a:t>শ</a:t>
            </a:r>
            <a:r>
              <a:rPr altLang="en-US" sz="3700" lang="en-GB">
                <a:solidFill>
                  <a:srgbClr val="000000"/>
                </a:solidFill>
              </a:rPr>
              <a:t>ক</a:t>
            </a:r>
            <a:r>
              <a:rPr altLang="en-US" sz="3700" lang="en-GB">
                <a:solidFill>
                  <a:srgbClr val="000000"/>
                </a:solidFill>
              </a:rPr>
              <a:t>্ত</a:t>
            </a:r>
            <a:r>
              <a:rPr altLang="en-US" sz="3700" lang="en-GB">
                <a:solidFill>
                  <a:srgbClr val="000000"/>
                </a:solidFill>
              </a:rPr>
              <a:t>ি</a:t>
            </a:r>
            <a:r>
              <a:rPr altLang="en-US" sz="3700" lang="en-GB">
                <a:solidFill>
                  <a:srgbClr val="000000"/>
                </a:solidFill>
              </a:rPr>
              <a:t>র</a:t>
            </a:r>
            <a:r>
              <a:rPr altLang="en-US" sz="3700" lang="en-US">
                <a:solidFill>
                  <a:srgbClr val="000000"/>
                </a:solidFill>
              </a:rPr>
              <a:t> </a:t>
            </a:r>
            <a:r>
              <a:rPr altLang="en-US" sz="3700" lang="en-GB">
                <a:solidFill>
                  <a:srgbClr val="000000"/>
                </a:solidFill>
              </a:rPr>
              <a:t>অ</a:t>
            </a:r>
            <a:r>
              <a:rPr altLang="en-US" sz="3700" lang="en-GB">
                <a:solidFill>
                  <a:srgbClr val="000000"/>
                </a:solidFill>
              </a:rPr>
              <a:t>ভ</a:t>
            </a:r>
            <a:r>
              <a:rPr altLang="en-US" sz="3700" lang="en-GB">
                <a:solidFill>
                  <a:srgbClr val="000000"/>
                </a:solidFill>
              </a:rPr>
              <a:t>া</a:t>
            </a:r>
            <a:r>
              <a:rPr altLang="en-US" sz="3700" lang="en-GB">
                <a:solidFill>
                  <a:srgbClr val="000000"/>
                </a:solidFill>
              </a:rPr>
              <a:t>ব</a:t>
            </a:r>
            <a:r>
              <a:rPr altLang="en-US" sz="3700" lang="en-GB">
                <a:solidFill>
                  <a:srgbClr val="000000"/>
                </a:solidFill>
              </a:rPr>
              <a:t>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endParaRPr sz="2800"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7"/>
                                        <p:tgtEl>
                                          <p:spTgt spid="104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extBox 1"/>
          <p:cNvSpPr txBox="1"/>
          <p:nvPr/>
        </p:nvSpPr>
        <p:spPr>
          <a:xfrm>
            <a:off x="4049487" y="156754"/>
            <a:ext cx="4271554" cy="10693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66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dirty="0" sz="66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20" name="TextBox 3"/>
          <p:cNvSpPr txBox="1"/>
          <p:nvPr/>
        </p:nvSpPr>
        <p:spPr>
          <a:xfrm>
            <a:off x="2258291" y="2465030"/>
            <a:ext cx="7675418" cy="12852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4000" lang="bn-IN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 প্রক্রিয়ার গুরুত্ব ব্যাখ্যা কর।</a:t>
            </a:r>
            <a:endParaRPr dirty="0" sz="4000" lang="en-US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00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2"/>
                                        <p:tgtEl>
                                          <p:spTgt spid="1048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9" grpId="0"/>
      <p:bldP spid="10486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7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355272" y="1654319"/>
            <a:ext cx="7620000" cy="4962525"/>
          </a:xfrm>
          <a:prstGeom prst="rect"/>
          <a:ln w="190500" cap="sq">
            <a:solidFill>
              <a:srgbClr val="C8C6BD"/>
            </a:solidFill>
            <a:prstDash val="solid"/>
            <a:miter lim="800000"/>
          </a:ln>
          <a:effectLst>
            <a:outerShdw algn="bl" blurRad="254000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dir="t" rig="threeP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48621" name="TextBox 3"/>
          <p:cNvSpPr txBox="1"/>
          <p:nvPr/>
        </p:nvSpPr>
        <p:spPr>
          <a:xfrm>
            <a:off x="2064328" y="415637"/>
            <a:ext cx="7703127" cy="8915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54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dirty="0" sz="54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209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"/>
                                        <p:tgtEl>
                                          <p:spTgt spid="104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</p:bgPr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extBox 1"/>
          <p:cNvSpPr txBox="1"/>
          <p:nvPr/>
        </p:nvSpPr>
        <p:spPr>
          <a:xfrm>
            <a:off x="4372792" y="86335"/>
            <a:ext cx="3317965" cy="1015663"/>
          </a:xfrm>
          <a:prstGeom prst="rect"/>
          <a:noFill/>
          <a:ln w="57150">
            <a:solidFill>
              <a:schemeClr val="tx1"/>
            </a:solidFill>
          </a:ln>
        </p:spPr>
        <p:txBody>
          <a:bodyPr rtlCol="0" wrap="square">
            <a:prstTxWarp prst="textWave1"/>
            <a:spAutoFit/>
          </a:bodyPr>
          <a:p>
            <a:pPr algn="ctr"/>
            <a:r>
              <a:rPr dirty="0" sz="6000" lang="bn-IN" smtClean="0">
                <a:solidFill>
                  <a:srgbClr val="B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dirty="0" sz="6000" lang="en-US">
              <a:solidFill>
                <a:srgbClr val="B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86" name="TextBox 4"/>
          <p:cNvSpPr txBox="1"/>
          <p:nvPr/>
        </p:nvSpPr>
        <p:spPr>
          <a:xfrm>
            <a:off x="7690757" y="2781843"/>
            <a:ext cx="2991394" cy="202184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 </a:t>
            </a:r>
            <a:r>
              <a:rPr altLang="en-US" dirty="0" sz="32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altLang="en-US" dirty="0" sz="32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ষ্ঠ</a:t>
            </a:r>
            <a:r>
              <a:rPr altLang="en-US" dirty="0" sz="32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altLang="en-US" lang="zh-CN"/>
          </a:p>
          <a:p>
            <a:r>
              <a:rPr dirty="0" sz="32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 বিজ্ঞান</a:t>
            </a:r>
          </a:p>
          <a:p>
            <a:r>
              <a:rPr dirty="0" sz="32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</a:t>
            </a:r>
            <a:r>
              <a:rPr altLang="en-US" dirty="0" sz="32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altLang="en-US" dirty="0" sz="32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altLang="en-US" lang="zh-CN"/>
          </a:p>
          <a:p>
            <a:r>
              <a:rPr dirty="0" sz="32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সময়- ৫০ মিনিট</a:t>
            </a:r>
            <a:endParaRPr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87" name=""/>
          <p:cNvSpPr txBox="1"/>
          <p:nvPr/>
        </p:nvSpPr>
        <p:spPr>
          <a:xfrm>
            <a:off x="1408398" y="2781843"/>
            <a:ext cx="4000000" cy="2796540"/>
          </a:xfrm>
          <a:prstGeom prst="rect"/>
        </p:spPr>
        <p:txBody>
          <a:bodyPr rtlCol="0" wrap="square">
            <a:spAutoFit/>
          </a:bodyPr>
          <a:p>
            <a:r>
              <a:rPr altLang="en-US" sz="42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ম</a:t>
            </a:r>
            <a:r>
              <a:rPr altLang="en-US" sz="42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া</a:t>
            </a:r>
            <a:r>
              <a:rPr altLang="en-US" sz="42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ফ</a:t>
            </a:r>
            <a:r>
              <a:rPr altLang="en-US" sz="42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র</a:t>
            </a:r>
            <a:r>
              <a:rPr altLang="en-US" sz="42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ু</a:t>
            </a:r>
            <a:r>
              <a:rPr altLang="en-US" sz="42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হ</a:t>
            </a:r>
            <a:r>
              <a:rPr altLang="en-US" sz="42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া</a:t>
            </a:r>
            <a:r>
              <a:rPr altLang="en-US" sz="4200"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altLang="en-US" sz="42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ন</a:t>
            </a:r>
            <a:r>
              <a:rPr altLang="en-US" sz="42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া</a:t>
            </a:r>
            <a:r>
              <a:rPr altLang="en-US" sz="42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জ</a:t>
            </a:r>
            <a:r>
              <a:rPr altLang="en-US" sz="42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ন</a:t>
            </a:r>
            <a:r>
              <a:rPr altLang="en-US" sz="42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ীন</a:t>
            </a:r>
            <a:r>
              <a:rPr altLang="en-US" sz="4200"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endParaRPr sz="4200" lang="en-GB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altLang="en-US" sz="35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স</a:t>
            </a:r>
            <a:r>
              <a:rPr altLang="en-US" sz="35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হ</a:t>
            </a:r>
            <a:r>
              <a:rPr altLang="en-US" sz="3500"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  <a:r>
              <a:rPr altLang="en-US" sz="35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শিক্ষ</a:t>
            </a:r>
            <a:r>
              <a:rPr altLang="en-US" sz="35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ক</a:t>
            </a:r>
            <a:r>
              <a:rPr altLang="en-US" sz="3500"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(</a:t>
            </a:r>
            <a:r>
              <a:rPr altLang="en-US" sz="35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বিজ্ঞ</a:t>
            </a:r>
            <a:r>
              <a:rPr altLang="en-US" sz="35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া</a:t>
            </a:r>
            <a:r>
              <a:rPr altLang="en-US" sz="35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ন</a:t>
            </a:r>
            <a:r>
              <a:rPr altLang="en-US" sz="3500"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)</a:t>
            </a:r>
            <a:endParaRPr sz="4200" lang="en-GB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altLang="en-US" sz="35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ন</a:t>
            </a:r>
            <a:r>
              <a:rPr altLang="en-US" sz="35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ি</a:t>
            </a:r>
            <a:r>
              <a:rPr altLang="en-US" sz="35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মতলা</a:t>
            </a:r>
            <a:r>
              <a:rPr altLang="en-US" sz="3500"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altLang="en-US" sz="35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উ</a:t>
            </a:r>
            <a:r>
              <a:rPr altLang="en-US" sz="35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চ্চ</a:t>
            </a:r>
            <a:r>
              <a:rPr altLang="en-US" sz="3500"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altLang="en-US" sz="35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বিদ্যালয়</a:t>
            </a:r>
            <a:endParaRPr sz="4200" lang="en-GB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altLang="en-US" sz="33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ব</a:t>
            </a:r>
            <a:r>
              <a:rPr altLang="en-US" sz="33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ন</a:t>
            </a:r>
            <a:r>
              <a:rPr altLang="en-US" sz="33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্দ</a:t>
            </a:r>
            <a:r>
              <a:rPr altLang="en-US" sz="33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র</a:t>
            </a:r>
            <a:r>
              <a:rPr altLang="en-US" sz="3300"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,</a:t>
            </a:r>
            <a:r>
              <a:rPr altLang="en-US" sz="33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চ</a:t>
            </a:r>
            <a:r>
              <a:rPr altLang="en-US" sz="33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ট্টগ্রা</a:t>
            </a:r>
            <a:r>
              <a:rPr altLang="en-US" sz="33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ম</a:t>
            </a:r>
            <a:r>
              <a:rPr altLang="en-US" sz="3300" lang="en-GB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।</a:t>
            </a:r>
            <a:r>
              <a:rPr altLang="en-US" sz="3300"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altLang="en-US" sz="3300"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altLang="en-US" sz="3500"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altLang="en-US" sz="3500"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altLang="en-US" sz="3500"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altLang="en-US" sz="3500"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altLang="en-US" sz="3500"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altLang="en-US" sz="3500"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altLang="en-US" sz="4200"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endParaRPr sz="4200" lang="en-GB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7"/>
                                        <p:tgtEl>
                                          <p:spTgt spid="104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7"/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5" grpId="0" animBg="1"/>
      <p:bldP spid="10485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Rectangle 1"/>
          <p:cNvSpPr/>
          <p:nvPr/>
        </p:nvSpPr>
        <p:spPr>
          <a:xfrm>
            <a:off x="1519115" y="441058"/>
            <a:ext cx="9153770" cy="751840"/>
          </a:xfrm>
          <a:prstGeom prst="rect"/>
          <a:solidFill>
            <a:srgbClr val="D04617"/>
          </a:solidFill>
          <a:ln w="38100"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p>
            <a:pPr algn="ctr"/>
            <a:r>
              <a:rPr dirty="0" sz="4400" lang="bn-IN">
                <a:latin typeface="NikoshBAN" panose="02000000000000000000" pitchFamily="2" charset="0"/>
                <a:cs typeface="NikoshBAN" panose="02000000000000000000" pitchFamily="2" charset="0"/>
              </a:rPr>
              <a:t>এসো কিছু ছবি দেখি</a:t>
            </a:r>
            <a:endParaRPr dirty="0" sz="44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53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40327" y="1839191"/>
            <a:ext cx="4973782" cy="3429000"/>
          </a:xfrm>
          <a:prstGeom prst="rect"/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97154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6553200" y="1839191"/>
            <a:ext cx="4801832" cy="3429000"/>
          </a:xfrm>
          <a:prstGeom prst="rect"/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7"/>
                                        <p:tgtEl>
                                          <p:spTgt spid="104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1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1" cstate="print"/>
          <a:srcRect b="7229"/>
          <a:stretch>
            <a:fillRect/>
          </a:stretch>
        </p:blipFill>
        <p:spPr>
          <a:xfrm>
            <a:off x="1711035" y="1488669"/>
            <a:ext cx="8229600" cy="3831475"/>
          </a:xfrm>
          <a:prstGeom prst="rect"/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48589" name="TextBox 2"/>
          <p:cNvSpPr txBox="1"/>
          <p:nvPr/>
        </p:nvSpPr>
        <p:spPr>
          <a:xfrm>
            <a:off x="1482436" y="5860473"/>
            <a:ext cx="8686800" cy="707886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40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গ্যাসের আদান-প্রদান</a:t>
            </a:r>
            <a:endParaRPr dirty="0" sz="40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0" name="TextBox 3"/>
          <p:cNvSpPr txBox="1"/>
          <p:nvPr/>
        </p:nvSpPr>
        <p:spPr>
          <a:xfrm>
            <a:off x="3477491" y="203430"/>
            <a:ext cx="4696691" cy="12852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40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ছবিটিতে কী দেখতে </a:t>
            </a:r>
            <a:r>
              <a:rPr altLang="en-US" dirty="0" sz="40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altLang="en-US" dirty="0" sz="40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altLang="en-US" dirty="0" sz="40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চ্ছ</a:t>
            </a:r>
            <a:r>
              <a:rPr altLang="en-US" dirty="0" sz="40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altLang="en-US"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altLang="en-US" dirty="0" sz="40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sz="40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000">
        <p14:shred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3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0"/>
                                        <p:tgtEl>
                                          <p:spTgt spid="104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9" grpId="0"/>
      <p:bldP spid="10485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513372" y="374072"/>
            <a:ext cx="9254837" cy="6109855"/>
          </a:xfrm>
          <a:prstGeom prst="rect"/>
        </p:spPr>
      </p:pic>
      <p:sp>
        <p:nvSpPr>
          <p:cNvPr id="1048591" name="Rectangle 4"/>
          <p:cNvSpPr/>
          <p:nvPr/>
        </p:nvSpPr>
        <p:spPr>
          <a:xfrm>
            <a:off x="4490332" y="3013500"/>
            <a:ext cx="4294908" cy="830997"/>
          </a:xfrm>
          <a:prstGeom prst="rect"/>
          <a:solidFill>
            <a:srgbClr val="D04617"/>
          </a:solidFill>
        </p:spPr>
        <p:txBody>
          <a:bodyPr wrap="square">
            <a:spAutoFit/>
          </a:bodyPr>
          <a:p>
            <a:pPr algn="ctr"/>
            <a:r>
              <a:rPr dirty="0" sz="4800" lang="bn-IN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 </a:t>
            </a:r>
            <a:endParaRPr dirty="0" sz="48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2" name="Rectangle 5"/>
          <p:cNvSpPr/>
          <p:nvPr/>
        </p:nvSpPr>
        <p:spPr>
          <a:xfrm>
            <a:off x="3522051" y="1481841"/>
            <a:ext cx="4818380" cy="993140"/>
          </a:xfrm>
          <a:prstGeom prst="rect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p>
            <a:pPr algn="ctr"/>
            <a:r>
              <a:rPr dirty="0" sz="6000" lang="bn-IN">
                <a:latin typeface="NikoshBAN" panose="02000000000000000000" pitchFamily="2" charset="0"/>
                <a:cs typeface="NikoshBAN" panose="02000000000000000000" pitchFamily="2" charset="0"/>
              </a:rPr>
              <a:t> পাঠ</a:t>
            </a:r>
            <a:r>
              <a:rPr dirty="0" sz="60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5800" lang="en-GB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altLang="en-US" dirty="0" sz="5800" lang="en-GB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altLang="en-US" dirty="0" sz="5800" lang="en-GB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altLang="en-US" dirty="0" sz="5800" lang="en-GB">
                <a:latin typeface="NikoshBAN" panose="02000000000000000000" pitchFamily="2" charset="0"/>
                <a:cs typeface="NikoshBAN" panose="02000000000000000000" pitchFamily="2" charset="0"/>
              </a:rPr>
              <a:t>োনাম</a:t>
            </a:r>
            <a:r>
              <a:rPr altLang="en-US" dirty="0" sz="58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6000" lang="bn-IN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dirty="0" sz="60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7"/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5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6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7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8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9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0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1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2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23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4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5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33"/>
                                        <p:tgtEl>
                                          <p:spTgt spid="104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1" grpId="0"/>
      <p:bldP spid="10485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Rectangle 1"/>
          <p:cNvSpPr/>
          <p:nvPr/>
        </p:nvSpPr>
        <p:spPr>
          <a:xfrm>
            <a:off x="2923309" y="736708"/>
            <a:ext cx="6331527" cy="2199640"/>
          </a:xfrm>
          <a:prstGeom prst="rect"/>
        </p:spPr>
        <p:txBody>
          <a:bodyPr wrap="square">
            <a:spAutoFit/>
          </a:bodyPr>
          <a:p>
            <a:r>
              <a:rPr dirty="0" sz="4800" lang="bn-IN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শেষে শিক্ষার্থীরা---</a:t>
            </a:r>
          </a:p>
          <a:p>
            <a:endParaRPr dirty="0" sz="44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4" name="TextBox 2"/>
          <p:cNvSpPr txBox="1"/>
          <p:nvPr/>
        </p:nvSpPr>
        <p:spPr>
          <a:xfrm>
            <a:off x="1066800" y="2812472"/>
            <a:ext cx="10861963" cy="1894840"/>
          </a:xfrm>
          <a:prstGeom prst="rect"/>
          <a:noFill/>
        </p:spPr>
        <p:txBody>
          <a:bodyPr rtlCol="0" wrap="square">
            <a:spAutoFit/>
          </a:bodyPr>
          <a:p>
            <a:pPr indent="-285750" marL="285750">
              <a:buFont typeface="Wingdings" panose="05000000000000000000" pitchFamily="2" charset="2"/>
              <a:buChar char="v"/>
            </a:pPr>
            <a:r>
              <a:rPr dirty="0" sz="40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 এর </a:t>
            </a:r>
            <a:r>
              <a:rPr dirty="0" sz="40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 </a:t>
            </a:r>
            <a:r>
              <a:rPr dirty="0" sz="40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পারবে;</a:t>
            </a:r>
          </a:p>
          <a:p>
            <a:pPr indent="-285750" marL="285750">
              <a:buFont typeface="Wingdings" panose="05000000000000000000" pitchFamily="2" charset="2"/>
              <a:buChar char="v"/>
            </a:pPr>
            <a:r>
              <a:rPr dirty="0" sz="40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 এর বিক্রিয়া ব্যাখ্যা করতে পারবে;</a:t>
            </a:r>
            <a:endParaRPr altLang="en-US" lang="zh-CN"/>
          </a:p>
          <a:p>
            <a:pPr indent="-285750" marL="285750">
              <a:buFont typeface="Wingdings" panose="05000000000000000000" pitchFamily="2" charset="2"/>
              <a:buChar char="v"/>
            </a:pPr>
            <a:r>
              <a:rPr altLang="en-US" sz="4100" lang="en-GB"/>
              <a:t>স</a:t>
            </a:r>
            <a:r>
              <a:rPr altLang="en-US" sz="4100" lang="en-GB"/>
              <a:t>া</a:t>
            </a:r>
            <a:r>
              <a:rPr altLang="en-US" sz="4100" lang="en-GB"/>
              <a:t>ল</a:t>
            </a:r>
            <a:r>
              <a:rPr altLang="en-US" sz="4100" lang="en-GB"/>
              <a:t>ো</a:t>
            </a:r>
            <a:r>
              <a:rPr altLang="en-US" sz="4100" lang="en-GB"/>
              <a:t>কসংশ্লে</a:t>
            </a:r>
            <a:r>
              <a:rPr altLang="en-US" sz="4100" lang="en-GB"/>
              <a:t>ষ</a:t>
            </a:r>
            <a:r>
              <a:rPr altLang="en-US" sz="4100" lang="en-GB"/>
              <a:t>ণ</a:t>
            </a:r>
            <a:r>
              <a:rPr altLang="en-US" sz="4100" lang="en-US"/>
              <a:t> </a:t>
            </a:r>
            <a:r>
              <a:rPr altLang="en-US" sz="4100" lang="en-GB"/>
              <a:t>এ</a:t>
            </a:r>
            <a:r>
              <a:rPr altLang="en-US" sz="4100" lang="en-GB"/>
              <a:t>র</a:t>
            </a:r>
            <a:r>
              <a:rPr altLang="en-US" sz="4100" lang="en-US"/>
              <a:t> </a:t>
            </a:r>
            <a:r>
              <a:rPr altLang="en-US" sz="4100" lang="en-GB"/>
              <a:t>গ</a:t>
            </a:r>
            <a:r>
              <a:rPr altLang="en-US" sz="4100" lang="en-GB"/>
              <a:t>ু</a:t>
            </a:r>
            <a:r>
              <a:rPr altLang="en-US" sz="4100" lang="en-GB"/>
              <a:t>র</a:t>
            </a:r>
            <a:r>
              <a:rPr altLang="en-US" sz="4100" lang="en-GB"/>
              <a:t>ু</a:t>
            </a:r>
            <a:r>
              <a:rPr altLang="en-US" sz="4100" lang="en-GB"/>
              <a:t>ত্ব</a:t>
            </a:r>
            <a:r>
              <a:rPr altLang="en-US" sz="4100" lang="en-US"/>
              <a:t> </a:t>
            </a:r>
            <a:r>
              <a:rPr altLang="en-US" sz="4100" lang="en-GB"/>
              <a:t>ব</a:t>
            </a:r>
            <a:r>
              <a:rPr altLang="en-US" sz="4100" lang="en-GB"/>
              <a:t>ল</a:t>
            </a:r>
            <a:r>
              <a:rPr altLang="en-US" sz="4100" lang="en-GB"/>
              <a:t>ত</a:t>
            </a:r>
            <a:r>
              <a:rPr altLang="en-US" sz="4100" lang="en-GB"/>
              <a:t>ে</a:t>
            </a:r>
            <a:r>
              <a:rPr altLang="en-US" sz="4100" lang="en-US"/>
              <a:t> </a:t>
            </a:r>
            <a:r>
              <a:rPr altLang="en-US" sz="4100" lang="en-GB"/>
              <a:t>প</a:t>
            </a:r>
            <a:r>
              <a:rPr altLang="en-US" sz="4100" lang="en-GB"/>
              <a:t>া</a:t>
            </a:r>
            <a:r>
              <a:rPr altLang="en-US" sz="4100" lang="en-GB"/>
              <a:t>র</a:t>
            </a:r>
            <a:r>
              <a:rPr altLang="en-US" sz="4100" lang="en-GB"/>
              <a:t>ব</a:t>
            </a:r>
            <a:r>
              <a:rPr altLang="en-US" sz="4100" lang="en-GB"/>
              <a:t>ে</a:t>
            </a:r>
            <a:r>
              <a:rPr altLang="en-US" sz="4100" lang="en-US"/>
              <a:t>;</a:t>
            </a:r>
            <a:r>
              <a:rPr altLang="en-US" sz="3600" lang="en-US"/>
              <a:t> </a:t>
            </a:r>
            <a:r>
              <a:rPr altLang="en-US" sz="3600" lang="en-US"/>
              <a:t> </a:t>
            </a:r>
            <a:endParaRPr altLang="en-US" lang="zh-CN"/>
          </a:p>
        </p:txBody>
      </p:sp>
    </p:spTree>
  </p:cSld>
  <p:clrMapOvr>
    <a:masterClrMapping/>
  </p:clrMapOvr>
  <p:transition spd="med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7"/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4"/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Rectangle 3"/>
          <p:cNvSpPr/>
          <p:nvPr/>
        </p:nvSpPr>
        <p:spPr>
          <a:xfrm>
            <a:off x="4785958" y="234223"/>
            <a:ext cx="3345180" cy="688340"/>
          </a:xfrm>
          <a:prstGeom prst="rect"/>
        </p:spPr>
        <p:txBody>
          <a:bodyPr wrap="none">
            <a:spAutoFit/>
          </a:bodyPr>
          <a:p>
            <a:pPr algn="ctr"/>
            <a:r>
              <a:rPr dirty="0" sz="4000" lang="bn-IN">
                <a:latin typeface="NikoshBAN" panose="02000000000000000000" pitchFamily="2" charset="0"/>
                <a:cs typeface="NikoshBAN" panose="02000000000000000000" pitchFamily="2" charset="0"/>
              </a:rPr>
              <a:t>ছবিটি লক্ষ্য কর</a:t>
            </a:r>
            <a:endParaRPr dirty="0" sz="40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6" name="TextBox 6"/>
          <p:cNvSpPr txBox="1"/>
          <p:nvPr/>
        </p:nvSpPr>
        <p:spPr>
          <a:xfrm>
            <a:off x="838200" y="4964225"/>
            <a:ext cx="10515600" cy="1691639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6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গাছপালা আলোর সাহায্যে বাতাসে থাকা </a:t>
            </a:r>
            <a:r>
              <a:rPr dirty="0" sz="3600" lang="bn-IN">
                <a:latin typeface="NikoshBAN" panose="02000000000000000000" pitchFamily="2" charset="0"/>
                <a:cs typeface="NikoshBAN" panose="02000000000000000000" pitchFamily="2" charset="0"/>
              </a:rPr>
              <a:t>কার্বন ডাই অক্সাইড </a:t>
            </a:r>
            <a:r>
              <a:rPr dirty="0" sz="36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ও পানির সাথে বিক্রিয়া করে গ্লুকোজ ও অক্সিজেন তৈরি করে।</a:t>
            </a:r>
            <a:endParaRPr dirty="0" sz="36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57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21600000">
            <a:off x="1093919" y="973154"/>
            <a:ext cx="9615759" cy="3991069"/>
          </a:xfrm>
          <a:prstGeom prst="rect"/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3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5" grpId="0"/>
      <p:bldP spid="10485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03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304404" y="-6576"/>
            <a:ext cx="9589680" cy="6792874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2673757" y="491884"/>
            <a:ext cx="6428509" cy="4499016"/>
          </a:xfrm>
          <a:prstGeom prst="rect"/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48604" name="TextBox 2"/>
          <p:cNvSpPr txBox="1"/>
          <p:nvPr/>
        </p:nvSpPr>
        <p:spPr>
          <a:xfrm>
            <a:off x="1024777" y="5310643"/>
            <a:ext cx="10945091" cy="1158241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্ভ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িদ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36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 সূর্যের আলোর সাহায্যে নিজেদের খাবার তৈরি করে।</a:t>
            </a:r>
            <a:r>
              <a:rPr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স্বভোজী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altLang="en-US" dirty="0" sz="3600" lang="en-GB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6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sz="36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4"/>
                                        <p:tgtEl>
                                          <p:spTgt spid="209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9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PLAHST-1</dc:creator>
  <cp:lastModifiedBy>PLAHST-1</cp:lastModifiedBy>
  <dcterms:created xsi:type="dcterms:W3CDTF">2019-09-15T15:05:46Z</dcterms:created>
  <dcterms:modified xsi:type="dcterms:W3CDTF">2020-03-08T17:02:32Z</dcterms:modified>
</cp:coreProperties>
</file>