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73" r:id="rId3"/>
    <p:sldId id="265" r:id="rId4"/>
    <p:sldId id="267" r:id="rId5"/>
    <p:sldId id="261" r:id="rId6"/>
    <p:sldId id="263" r:id="rId7"/>
    <p:sldId id="264" r:id="rId8"/>
    <p:sldId id="270" r:id="rId9"/>
    <p:sldId id="272" r:id="rId10"/>
    <p:sldId id="268" r:id="rId11"/>
    <p:sldId id="269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33"/>
    <a:srgbClr val="FF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45" autoAdjust="0"/>
    <p:restoredTop sz="88530" autoAdjust="0"/>
  </p:normalViewPr>
  <p:slideViewPr>
    <p:cSldViewPr>
      <p:cViewPr>
        <p:scale>
          <a:sx n="66" d="100"/>
          <a:sy n="66" d="100"/>
        </p:scale>
        <p:origin x="-73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2D3F-0F4E-4E7B-9EAE-394A71D8350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5152A-FC65-4F70-8681-F47F7175D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1281"/>
            <a:ext cx="9144000" cy="5266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sp>
        <p:nvSpPr>
          <p:cNvPr id="13" name="Down Ribbon 12"/>
          <p:cNvSpPr/>
          <p:nvPr/>
        </p:nvSpPr>
        <p:spPr>
          <a:xfrm>
            <a:off x="-228600" y="0"/>
            <a:ext cx="9144000" cy="2133600"/>
          </a:xfrm>
          <a:prstGeom prst="ribbo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95400"/>
            <a:ext cx="4038600" cy="52014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0</a:t>
            </a:r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বেলুনে ফুঁ দিলে আয়তন বাড়ে এবং চাপও বাড়ে। এখানে বয়েলের সূত্র লঙ্ঘিত হয়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7337"/>
            <a:ext cx="88392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295400"/>
            <a:ext cx="4800600" cy="51398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0</a:t>
            </a:r>
            <a:r>
              <a:rPr lang="bn-BD" sz="44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উপরের লেখচিত্রের 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অক্ষের দিকে চাপ 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অক্ষের  দিকে     নিয়ে      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লেখচিত্র অঙ্কন করতে বলা হলে লেখচিত্রটি  কেমন হবে ব্যাখ্যা কর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ilora2\GW243H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6477000" y="1260596"/>
            <a:ext cx="2438400" cy="2222192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830456" y="4599212"/>
          <a:ext cx="457200" cy="546100"/>
        </p:xfrm>
        <a:graphic>
          <a:graphicData uri="http://schemas.openxmlformats.org/presentationml/2006/ole">
            <p:oleObj spid="_x0000_s1027" name="Equation" r:id="rId7" imgW="177480" imgH="393480" progId="Equation.3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920419"/>
            <a:ext cx="8915400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বয়েলের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সূত্রটি বিবৃত কর।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বয়েলের সূত্রটি কত খ্রীষ্টাব্দে আবিষ্কৃত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গ্যাস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সর্বনিম্ন কল্পনাযোগ্য তাপমাত্রা কত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57265"/>
            <a:ext cx="8915400" cy="53245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হ্রদের স্বচ্ছ পানির তলদেশ থেকে বায়ু বুদবুদ পানির উপরিতলে এসে বড় আকার ধারণ করে। পানির উপরিতলে বুদবুদটির আকার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Akaash" pitchFamily="2" charset="0"/>
                <a:cs typeface="Akaash" pitchFamily="2" charset="0"/>
              </a:rPr>
              <a:t>5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গুণ 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বায়ুমণ্ডলের চাপ ,</a:t>
            </a:r>
            <a:r>
              <a:rPr lang="en-US" sz="4000" dirty="0" smtClean="0">
                <a:solidFill>
                  <a:srgbClr val="0000CC"/>
                </a:solidFill>
                <a:latin typeface="Akaash" pitchFamily="2" charset="0"/>
                <a:cs typeface="Akaash" pitchFamily="2" charset="0"/>
              </a:rPr>
              <a:t>10</a:t>
            </a:r>
            <a:r>
              <a:rPr lang="en-US" sz="4000" baseline="30000" dirty="0" smtClean="0">
                <a:solidFill>
                  <a:srgbClr val="0000CC"/>
                </a:solidFill>
                <a:latin typeface="Akaash" pitchFamily="2" charset="0"/>
                <a:cs typeface="Akaash" pitchFamily="2" charset="0"/>
                <a:sym typeface="Symbol"/>
              </a:rPr>
              <a:t></a:t>
            </a:r>
            <a:r>
              <a:rPr lang="en-US" sz="3600" dirty="0" smtClean="0">
                <a:solidFill>
                  <a:srgbClr val="0000CC"/>
                </a:solidFill>
                <a:latin typeface="Akaash" pitchFamily="2" charset="0"/>
                <a:cs typeface="Akaash" pitchFamily="2" charset="0"/>
                <a:sym typeface="Symbol"/>
              </a:rPr>
              <a:t>Nm</a:t>
            </a:r>
            <a:r>
              <a:rPr lang="en-US" sz="3600" dirty="0" smtClean="0">
                <a:solidFill>
                  <a:srgbClr val="0000CC"/>
                </a:solidFill>
                <a:latin typeface="NikoshBAN"/>
                <a:cs typeface="NikoshBAN"/>
                <a:sym typeface="Symbol"/>
              </a:rPr>
              <a:t>®± </a:t>
            </a:r>
            <a:r>
              <a:rPr lang="bn-BD" sz="4000" dirty="0" smtClean="0">
                <a:solidFill>
                  <a:srgbClr val="0000CC"/>
                </a:solidFill>
                <a:latin typeface="NikoshBAN"/>
                <a:cs typeface="NikoshBAN"/>
                <a:sym typeface="Symbol"/>
              </a:rPr>
              <a:t>এবং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পানির  ঘনত্ব , 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  <a:sym typeface="Symbol"/>
              </a:rPr>
              <a:t>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600" dirty="0" smtClean="0">
                <a:solidFill>
                  <a:srgbClr val="0000CC"/>
                </a:solidFill>
                <a:latin typeface="Akaash" pitchFamily="2" charset="0"/>
                <a:cs typeface="Akaash" pitchFamily="2" charset="0"/>
                <a:sym typeface="Symbol"/>
              </a:rPr>
              <a:t>1000kgm</a:t>
            </a:r>
            <a:r>
              <a:rPr lang="en-US" sz="3600" dirty="0" smtClean="0">
                <a:solidFill>
                  <a:srgbClr val="0000CC"/>
                </a:solidFill>
                <a:latin typeface="NikoshBAN"/>
                <a:cs typeface="NikoshBAN"/>
                <a:sym typeface="Symbol"/>
              </a:rPr>
              <a:t>®² </a:t>
            </a:r>
            <a:r>
              <a:rPr lang="bn-BD" sz="3600" dirty="0" smtClean="0">
                <a:solidFill>
                  <a:srgbClr val="0000CC"/>
                </a:solidFill>
                <a:latin typeface="NikoshBAN"/>
                <a:cs typeface="NikoshBAN"/>
                <a:sym typeface="Symbol"/>
              </a:rPr>
              <a:t>হ্রদের গভীরতা নির্ণয় কর।  </a:t>
            </a:r>
          </a:p>
          <a:p>
            <a:endParaRPr lang="bn-BD" sz="2800" dirty="0" smtClean="0">
              <a:latin typeface="NikoshBAN"/>
              <a:cs typeface="NikoshBAN"/>
              <a:sym typeface="Symbol"/>
            </a:endParaRPr>
          </a:p>
          <a:p>
            <a:endParaRPr lang="bn-BD" sz="2800" dirty="0" smtClean="0">
              <a:latin typeface="NikoshBAN"/>
              <a:cs typeface="NikoshBAN"/>
              <a:sym typeface="Symbol"/>
            </a:endParaRPr>
          </a:p>
          <a:p>
            <a:endParaRPr lang="bn-BD" sz="2800" dirty="0" smtClean="0">
              <a:latin typeface="NikoshBAN"/>
              <a:cs typeface="NikoshBAN"/>
              <a:sym typeface="Symbol"/>
            </a:endParaRPr>
          </a:p>
          <a:p>
            <a:r>
              <a:rPr lang="bn-BD" sz="2800" dirty="0" smtClean="0">
                <a:latin typeface="NikoshBAN"/>
                <a:cs typeface="NikoshBAN"/>
                <a:sym typeface="Symbol"/>
              </a:rPr>
              <a:t>  </a:t>
            </a:r>
          </a:p>
          <a:p>
            <a:endParaRPr lang="bn-BD" sz="2800" dirty="0" smtClean="0">
              <a:latin typeface="NikoshBAN"/>
              <a:cs typeface="NikoshBAN"/>
              <a:sym typeface="Symbo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38600"/>
            <a:ext cx="9144000" cy="3154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3810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>
            <a:spLocks noGrp="1"/>
          </p:cNvSpPr>
          <p:nvPr/>
        </p:nvSpPr>
        <p:spPr>
          <a:xfrm>
            <a:off x="-152400" y="2590800"/>
            <a:ext cx="7721830" cy="404848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7800" b="1" dirty="0" smtClean="0">
              <a:solidFill>
                <a:srgbClr val="C0000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48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48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48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48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304800"/>
            <a:ext cx="7696200" cy="123825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1568"/>
              </a:avLst>
            </a:prstTxWarp>
            <a:spAutoFit/>
          </a:bodyPr>
          <a:lstStyle/>
          <a:p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76400"/>
            <a:ext cx="2740331" cy="3297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lora2\36992-figure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065">
            <a:off x="175453" y="2984345"/>
            <a:ext cx="4045755" cy="3071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Picture 2" descr="C:\Users\User\Desktop\ilora2\6d5eafb971daf1aee946d5ff9979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4504939" cy="4059742"/>
          </a:xfrm>
          <a:prstGeom prst="rect">
            <a:avLst/>
          </a:prstGeom>
          <a:noFill/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1143000"/>
          <a:ext cx="8610600" cy="969591"/>
        </p:xfrm>
        <a:graphic>
          <a:graphicData uri="http://schemas.openxmlformats.org/presentationml/2006/ole">
            <p:oleObj spid="_x0000_s29697" name="Packager Shell Object" showAsIcon="1" r:id="rId5" imgW="2593440" imgH="51444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897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wPÎ¸wj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onnyBanglaMJ" pitchFamily="2" charset="0"/>
              </a:rPr>
              <a:t>j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onnyBanglaMJ" pitchFamily="2" charset="0"/>
              </a:rPr>
              <a:t>¨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Ki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83475"/>
            <a:ext cx="8534400" cy="20313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পদার্থবিজ্ঞান ১ম পত্র</a:t>
            </a:r>
          </a:p>
          <a:p>
            <a:pPr algn="ctr"/>
            <a:r>
              <a:rPr lang="bn-BD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শ্রেণিঃএকাদশ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6764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            </a:t>
            </a:r>
          </a:p>
          <a:p>
            <a:r>
              <a:rPr lang="en-US" dirty="0" smtClean="0"/>
              <a:t>                    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bn-BD" dirty="0" smtClean="0"/>
              <a:t>   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267200"/>
            <a:ext cx="8763000" cy="212365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66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endParaRPr lang="bn-BD" sz="6600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66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গ্যাস ও গ্যাসের </a:t>
            </a:r>
            <a:r>
              <a:rPr lang="bn-BD" sz="66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গতিতত্ত্ব</a:t>
            </a:r>
            <a:endParaRPr lang="bn-BD" sz="6600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1200329"/>
          </a:xfrm>
          <a:prstGeom prst="rect">
            <a:avLst/>
          </a:prstGeom>
          <a:gradFill>
            <a:gsLst>
              <a:gs pos="82001">
                <a:srgbClr val="FBD49C"/>
              </a:gs>
              <a:gs pos="82001">
                <a:srgbClr val="FBD49C"/>
              </a:gs>
              <a:gs pos="82001">
                <a:srgbClr val="FBD49C"/>
              </a:gs>
              <a:gs pos="82001">
                <a:srgbClr val="FBD49C"/>
              </a:gs>
              <a:gs pos="82001">
                <a:srgbClr val="FBD49C"/>
              </a:gs>
              <a:gs pos="82001">
                <a:srgbClr val="FBD49C"/>
              </a:gs>
              <a:gs pos="82001">
                <a:srgbClr val="FBD49C"/>
              </a:gs>
              <a:gs pos="100000">
                <a:srgbClr val="FEE7F2"/>
              </a:gs>
            </a:gsLst>
            <a:lin ang="78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38033"/>
            <a:ext cx="8839200" cy="2800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আদর্শ গ্যাস কী লিখতে পারবে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বয়েলের সূত্র বর্ণনা ও ব্যাখ্যা করতে পারবে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চার্লসের সূত্র বর্ণনা ও ব্যাখ্যা করতে </a:t>
            </a:r>
            <a:r>
              <a:rPr lang="bn-BD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just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আদর্শ গ্যাস সমীকরণ বলতে পারবে। </a:t>
            </a:r>
            <a:endParaRPr lang="bn-BD" sz="3600" dirty="0" smtClean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5334000" cy="707886"/>
          </a:xfrm>
          <a:prstGeom prst="rect">
            <a:avLst/>
          </a:prstGeom>
          <a:gradFill flip="none" rotWithShape="1">
            <a:gsLst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91129"/>
            <a:ext cx="876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/>
          </a:p>
          <a:p>
            <a:pPr algn="ctr"/>
            <a:endParaRPr lang="bn-BD" sz="3200" dirty="0" smtClean="0"/>
          </a:p>
          <a:p>
            <a:pPr algn="ctr"/>
            <a:endParaRPr lang="bn-BD" sz="3200" dirty="0" smtClean="0"/>
          </a:p>
          <a:p>
            <a:pPr algn="ctr"/>
            <a:endParaRPr lang="bn-BD" sz="3200" dirty="0" smtClean="0"/>
          </a:p>
          <a:p>
            <a:pPr algn="ctr"/>
            <a:endParaRPr lang="bn-BD" sz="3200" dirty="0" smtClean="0"/>
          </a:p>
          <a:p>
            <a:pPr algn="ctr"/>
            <a:endParaRPr lang="bn-BD" sz="3200" dirty="0" smtClean="0"/>
          </a:p>
          <a:p>
            <a:pPr algn="just"/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গ্যাস বয়েল ও চার্লসের সূত্র মেনে চলে তা হল আদর্শ গ্যাস।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ilora2\gas la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22314"/>
            <a:ext cx="3614755" cy="3154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686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গ্যাস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 স্থির থাকলে ,কোন নির্দিষ্ট ভরের গ্যাসের আয়তন তার চাপের ব্যস্তানুপাতিক।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ilora2\201486-13151895-583-K2_act-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53465"/>
            <a:ext cx="3429000" cy="2265045"/>
          </a:xfrm>
          <a:prstGeom prst="rect">
            <a:avLst/>
          </a:prstGeom>
          <a:noFill/>
        </p:spPr>
      </p:pic>
      <p:pic>
        <p:nvPicPr>
          <p:cNvPr id="1033" name="Picture 9" descr="C:\Users\User\Desktop\ilora2\gas-laws-ppt-5-638.jpg"/>
          <p:cNvPicPr>
            <a:picLocks noChangeAspect="1" noChangeArrowheads="1"/>
          </p:cNvPicPr>
          <p:nvPr/>
        </p:nvPicPr>
        <p:blipFill>
          <a:blip r:embed="rId3" cstate="print"/>
          <a:srcRect t="6328" r="6452" b="27232"/>
          <a:stretch>
            <a:fillRect/>
          </a:stretch>
        </p:blipFill>
        <p:spPr bwMode="auto">
          <a:xfrm>
            <a:off x="4191000" y="3733800"/>
            <a:ext cx="4724401" cy="2978728"/>
          </a:xfrm>
          <a:prstGeom prst="rect">
            <a:avLst/>
          </a:prstGeom>
          <a:noFill/>
        </p:spPr>
      </p:pic>
      <p:pic>
        <p:nvPicPr>
          <p:cNvPr id="3" name="Picture 2" descr="C:\Users\User\Desktop\ilora2\F8305AD7-92E8-4AF8-9A00-F4A45CF22C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03300"/>
            <a:ext cx="2971800" cy="22859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19600"/>
            <a:ext cx="3390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4114"/>
            <a:ext cx="8610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বয়েলের সূত্রঃ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29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u="sng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 চাপে একটি নির্দিষ্ট ভরের কোন গ্যাসের আয়তন তার পরম তাপমাত্রার সমানুপাতিক।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         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ilora2\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115" y="762000"/>
            <a:ext cx="3996685" cy="2756488"/>
          </a:xfrm>
          <a:prstGeom prst="rect">
            <a:avLst/>
          </a:prstGeom>
          <a:noFill/>
        </p:spPr>
      </p:pic>
      <p:pic>
        <p:nvPicPr>
          <p:cNvPr id="3" name="Picture 2" descr="C:\Users\User\Desktop\ilora2\charles 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05400"/>
            <a:ext cx="1524000" cy="1371600"/>
          </a:xfrm>
          <a:prstGeom prst="rect">
            <a:avLst/>
          </a:prstGeom>
          <a:noFill/>
        </p:spPr>
      </p:pic>
      <p:pic>
        <p:nvPicPr>
          <p:cNvPr id="5" name="Picture 2" descr="C:\Users\User\Desktop\ilora2\CG11C5_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3124200" cy="2994022"/>
          </a:xfrm>
          <a:prstGeom prst="rect">
            <a:avLst/>
          </a:prstGeom>
          <a:noFill/>
        </p:spPr>
      </p:pic>
      <p:pic>
        <p:nvPicPr>
          <p:cNvPr id="4" name="Picture 2" descr="C:\Users\User\Desktop\ilora2\image_thumb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3276600" cy="26884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4419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T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8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চার্লসের সূত্রঃ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 গ্যাস সমীকরণঃ 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752600"/>
            <a:ext cx="3009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219200"/>
            <a:ext cx="2513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বয়েলের সূত্র হতে,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819400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চার্লসের সূত্র হতে, 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4290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</a:t>
            </a:r>
            <a:r>
              <a:rPr lang="en-US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</a:t>
            </a:r>
            <a:r>
              <a:rPr lang="en-US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T        ( constant  P) 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4267200"/>
            <a:ext cx="3009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66900" y="42672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790700" y="4419600"/>
            <a:ext cx="122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NikoshBAN" pitchFamily="2" charset="0"/>
                <a:cs typeface="NikoshBAN" pitchFamily="2" charset="0"/>
                <a:sym typeface="Symbol"/>
              </a:rPr>
              <a:t>T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24100" y="464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3886200"/>
            <a:ext cx="2690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mol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গ্যাসের জন্য, 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5410200"/>
            <a:ext cx="143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PV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=RT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240" y="5943600"/>
            <a:ext cx="2690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mol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গ্যাসের জন্য, 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5943600"/>
            <a:ext cx="29718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PV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nRT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5410200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গ্যাস ধ্রুবক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R</a:t>
            </a:r>
            <a:r>
              <a:rPr lang="bn-BD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8.31 jkg</a:t>
            </a:r>
            <a:r>
              <a:rPr lang="en-US" sz="28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800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bn-BD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  <p:bldP spid="6" grpId="0"/>
      <p:bldP spid="7" grpId="0"/>
      <p:bldP spid="10" grpId="0"/>
      <p:bldP spid="13" grpId="0"/>
      <p:bldP spid="14" grpId="0"/>
      <p:bldP spid="15" grpId="0"/>
      <p:bldP spid="18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875</TotalTime>
  <Words>293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Equity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Joyee</dc:creator>
  <cp:lastModifiedBy>One Tech</cp:lastModifiedBy>
  <cp:revision>302</cp:revision>
  <dcterms:created xsi:type="dcterms:W3CDTF">2006-08-16T00:00:00Z</dcterms:created>
  <dcterms:modified xsi:type="dcterms:W3CDTF">2020-03-07T18:16:31Z</dcterms:modified>
</cp:coreProperties>
</file>