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78" r:id="rId2"/>
    <p:sldId id="477" r:id="rId3"/>
    <p:sldId id="497" r:id="rId4"/>
    <p:sldId id="495" r:id="rId5"/>
    <p:sldId id="510" r:id="rId6"/>
    <p:sldId id="496" r:id="rId7"/>
    <p:sldId id="540" r:id="rId8"/>
    <p:sldId id="530" r:id="rId9"/>
    <p:sldId id="517" r:id="rId10"/>
    <p:sldId id="542" r:id="rId11"/>
    <p:sldId id="543" r:id="rId12"/>
    <p:sldId id="516" r:id="rId13"/>
    <p:sldId id="546" r:id="rId14"/>
    <p:sldId id="548" r:id="rId15"/>
    <p:sldId id="535" r:id="rId16"/>
    <p:sldId id="490" r:id="rId17"/>
    <p:sldId id="491" r:id="rId18"/>
    <p:sldId id="541" r:id="rId19"/>
    <p:sldId id="493" r:id="rId20"/>
    <p:sldId id="4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1F3"/>
    <a:srgbClr val="00CC00"/>
    <a:srgbClr val="50F828"/>
    <a:srgbClr val="48E040"/>
    <a:srgbClr val="3FEA3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6959" autoAdjust="0"/>
  </p:normalViewPr>
  <p:slideViewPr>
    <p:cSldViewPr snapToGrid="0">
      <p:cViewPr varScale="1">
        <p:scale>
          <a:sx n="69" d="100"/>
          <a:sy n="69" d="100"/>
        </p:scale>
        <p:origin x="92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30C9A-D357-4CA9-8D4C-F702CDD1A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86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20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98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5">
                <a:lumMod val="40000"/>
                <a:lumOff val="60000"/>
              </a:schemeClr>
            </a:gs>
            <a:gs pos="7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247650" y="273050"/>
            <a:ext cx="11696700" cy="6311900"/>
          </a:xfrm>
          <a:prstGeom prst="roundRect">
            <a:avLst>
              <a:gd name="adj" fmla="val 5198"/>
            </a:avLst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69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3.wdp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14.wdp"/><Relationship Id="rId18" Type="http://schemas.microsoft.com/office/2007/relationships/hdphoto" Target="../media/hdphoto15.wdp"/><Relationship Id="rId3" Type="http://schemas.openxmlformats.org/officeDocument/2006/relationships/image" Target="../media/image30.png"/><Relationship Id="rId7" Type="http://schemas.microsoft.com/office/2007/relationships/hdphoto" Target="../media/hdphoto11.wdp"/><Relationship Id="rId12" Type="http://schemas.openxmlformats.org/officeDocument/2006/relationships/image" Target="../media/image35.png"/><Relationship Id="rId17" Type="http://schemas.openxmlformats.org/officeDocument/2006/relationships/image" Target="../media/image38.png"/><Relationship Id="rId2" Type="http://schemas.openxmlformats.org/officeDocument/2006/relationships/image" Target="../media/image29.jpeg"/><Relationship Id="rId16" Type="http://schemas.openxmlformats.org/officeDocument/2006/relationships/image" Target="../media/image17.jpeg"/><Relationship Id="rId20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microsoft.com/office/2007/relationships/hdphoto" Target="../media/hdphoto13.wdp"/><Relationship Id="rId5" Type="http://schemas.openxmlformats.org/officeDocument/2006/relationships/image" Target="../media/image31.jpeg"/><Relationship Id="rId15" Type="http://schemas.openxmlformats.org/officeDocument/2006/relationships/image" Target="../media/image37.png"/><Relationship Id="rId10" Type="http://schemas.openxmlformats.org/officeDocument/2006/relationships/image" Target="../media/image34.png"/><Relationship Id="rId19" Type="http://schemas.openxmlformats.org/officeDocument/2006/relationships/image" Target="../media/image39.png"/><Relationship Id="rId4" Type="http://schemas.microsoft.com/office/2007/relationships/hdphoto" Target="../media/hdphoto10.wdp"/><Relationship Id="rId9" Type="http://schemas.microsoft.com/office/2007/relationships/hdphoto" Target="../media/hdphoto12.wdp"/><Relationship Id="rId1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5.wdp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5108" y="416983"/>
            <a:ext cx="93536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পাঠে </a:t>
            </a:r>
          </a:p>
          <a:p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সবাইকে স্বাগত </a:t>
            </a:r>
          </a:p>
          <a:p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          জানাচ্ছি।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Image result for umbrell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12787" r="11630" b="9900"/>
          <a:stretch/>
        </p:blipFill>
        <p:spPr bwMode="auto">
          <a:xfrm flipH="1">
            <a:off x="457200" y="3170536"/>
            <a:ext cx="2975030" cy="3117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" t="7710"/>
          <a:stretch/>
        </p:blipFill>
        <p:spPr bwMode="auto">
          <a:xfrm>
            <a:off x="7188946" y="2235200"/>
            <a:ext cx="4588817" cy="423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73" b="96456" l="10000" r="90000">
                        <a14:foregroundMark x1="25333" y1="12658" x2="57667" y2="12658"/>
                        <a14:foregroundMark x1="57667" y1="12658" x2="57667" y2="12658"/>
                        <a14:foregroundMark x1="58167" y1="15949" x2="64167" y2="15949"/>
                        <a14:foregroundMark x1="64167" y1="15949" x2="64167" y2="15949"/>
                        <a14:foregroundMark x1="64167" y1="15949" x2="64167" y2="15949"/>
                        <a14:foregroundMark x1="64667" y1="17215" x2="61667" y2="82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34" t="9145" r="19611" b="6793"/>
          <a:stretch/>
        </p:blipFill>
        <p:spPr bwMode="auto">
          <a:xfrm>
            <a:off x="5196302" y="4175167"/>
            <a:ext cx="2235200" cy="2149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chool ba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800" r="85600">
                        <a14:backgroundMark x1="24800" y1="98800" x2="72000" y2="98000"/>
                        <a14:backgroundMark x1="72000" y1="98000" x2="72000" y2="98000"/>
                        <a14:backgroundMark x1="72000" y1="98000" x2="72000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83" y="4175167"/>
            <a:ext cx="1952566" cy="1952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89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96537" y="5835176"/>
            <a:ext cx="4616785" cy="64633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বিদ্যুৎ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9776" y="5845623"/>
            <a:ext cx="4616785" cy="64633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কাচ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82375" y="355155"/>
            <a:ext cx="622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ছবিগুলোতে কি কি দেখতে পাচ্ছ?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54666" y="398038"/>
            <a:ext cx="622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এগুলো হচ্ছে মানবসৃষ্ট সম্পদ।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590692" y="1238658"/>
            <a:ext cx="5190646" cy="4466801"/>
          </a:xfrm>
          <a:prstGeom prst="frame">
            <a:avLst>
              <a:gd name="adj1" fmla="val 86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4" name="Picture 4" descr="Image result for curre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5205" y1="25833" x2="22831" y2="94405"/>
                        <a14:foregroundMark x1="42635" y1="92143" x2="43944" y2="93214"/>
                        <a14:foregroundMark x1="64075" y1="94405" x2="64812" y2="94405"/>
                        <a14:foregroundMark x1="61457" y1="74881" x2="61457" y2="74881"/>
                        <a14:foregroundMark x1="61457" y1="74881" x2="61457" y2="74881"/>
                        <a14:foregroundMark x1="47054" y1="55119" x2="47054" y2="55119"/>
                        <a14:foregroundMark x1="47300" y1="26667" x2="47300" y2="26667"/>
                        <a14:foregroundMark x1="33961" y1="12024" x2="33961" y2="12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1363208"/>
            <a:ext cx="56388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gla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29" y="1747950"/>
            <a:ext cx="4924171" cy="310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ame 10"/>
          <p:cNvSpPr/>
          <p:nvPr/>
        </p:nvSpPr>
        <p:spPr>
          <a:xfrm>
            <a:off x="6333311" y="1227194"/>
            <a:ext cx="5190646" cy="4460664"/>
          </a:xfrm>
          <a:prstGeom prst="frame">
            <a:avLst>
              <a:gd name="adj1" fmla="val 86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1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96537" y="5835176"/>
            <a:ext cx="4616785" cy="64633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 ও ব্যাগ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9776" y="5845623"/>
            <a:ext cx="4616785" cy="64633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ছাতা ও কলম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82375" y="355155"/>
            <a:ext cx="622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ছবিগুলোতে কি কি দেখতে পাচ্ছ?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54666" y="398038"/>
            <a:ext cx="622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এগুলো হচ্ছে মানবসৃষ্ট সম্পদ।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333311" y="1227194"/>
            <a:ext cx="5190646" cy="4460664"/>
          </a:xfrm>
          <a:prstGeom prst="frame">
            <a:avLst>
              <a:gd name="adj1" fmla="val 86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" name="Picture 10" descr="Image result for school b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800" r="85600">
                        <a14:backgroundMark x1="24800" y1="98800" x2="72000" y2="98000"/>
                        <a14:backgroundMark x1="72000" y1="98000" x2="72000" y2="98000"/>
                        <a14:backgroundMark x1="72000" y1="98000" x2="72000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634" y="2966436"/>
            <a:ext cx="2392944" cy="2392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3" b="96456" l="10000" r="90000">
                        <a14:foregroundMark x1="25333" y1="12658" x2="57667" y2="12658"/>
                        <a14:foregroundMark x1="57667" y1="12658" x2="57667" y2="12658"/>
                        <a14:foregroundMark x1="58167" y1="15949" x2="64167" y2="15949"/>
                        <a14:foregroundMark x1="64167" y1="15949" x2="64167" y2="15949"/>
                        <a14:foregroundMark x1="64167" y1="15949" x2="64167" y2="15949"/>
                        <a14:foregroundMark x1="64667" y1="17215" x2="61667" y2="82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34" t="9145" r="19611" b="6793"/>
          <a:stretch/>
        </p:blipFill>
        <p:spPr bwMode="auto">
          <a:xfrm>
            <a:off x="6796537" y="1483692"/>
            <a:ext cx="2474566" cy="2379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8362" y="3399671"/>
            <a:ext cx="2791271" cy="2373023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umbrell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12787" r="11630" b="9900"/>
          <a:stretch/>
        </p:blipFill>
        <p:spPr bwMode="auto">
          <a:xfrm flipH="1">
            <a:off x="745306" y="1261023"/>
            <a:ext cx="2628693" cy="2754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/>
          <p:cNvSpPr/>
          <p:nvPr/>
        </p:nvSpPr>
        <p:spPr>
          <a:xfrm>
            <a:off x="590692" y="1238658"/>
            <a:ext cx="5190646" cy="4466801"/>
          </a:xfrm>
          <a:prstGeom prst="frame">
            <a:avLst>
              <a:gd name="adj1" fmla="val 86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1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113234" y="206365"/>
            <a:ext cx="622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ছবিগুলো ভালভাবে পর্যবেক্ষণ করোঃ-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433583" y="2674898"/>
            <a:ext cx="2352292" cy="304698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ছবিতে কোনগুলো মানবসৃষ্ট সম্পদ তা খুঁজে বের করে একটি তালিকা তৈরি করো।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433584" y="1832479"/>
            <a:ext cx="2352292" cy="70788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13" y="323954"/>
            <a:ext cx="2272522" cy="13434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3" name="Group 22"/>
          <p:cNvGrpSpPr/>
          <p:nvPr/>
        </p:nvGrpSpPr>
        <p:grpSpPr>
          <a:xfrm>
            <a:off x="366670" y="820271"/>
            <a:ext cx="8925248" cy="5647764"/>
            <a:chOff x="366670" y="820271"/>
            <a:chExt cx="8925248" cy="5647764"/>
          </a:xfrm>
        </p:grpSpPr>
        <p:pic>
          <p:nvPicPr>
            <p:cNvPr id="4" name="Picture 6" descr="Image result for wood piec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28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176" y="852696"/>
              <a:ext cx="1884848" cy="18848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85" t="27925" r="23130" b="25634"/>
            <a:stretch/>
          </p:blipFill>
          <p:spPr bwMode="auto">
            <a:xfrm>
              <a:off x="2647179" y="955532"/>
              <a:ext cx="2328233" cy="1625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Related 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46563" y1="35083" x2="64250" y2="67083"/>
                          <a14:foregroundMark x1="39563" y1="51833" x2="51750" y2="68000"/>
                          <a14:foregroundMark x1="11563" y1="79333" x2="17438" y2="7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1516" y="955532"/>
              <a:ext cx="1902819" cy="1584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58" b="77632" l="0" r="98828">
                          <a14:foregroundMark x1="66016" y1="23026" x2="66016" y2="23026"/>
                          <a14:foregroundMark x1="70703" y1="15789" x2="84375" y2="9868"/>
                          <a14:foregroundMark x1="84375" y1="9868" x2="84375" y2="9868"/>
                          <a14:foregroundMark x1="88672" y1="13158" x2="92188" y2="15789"/>
                          <a14:foregroundMark x1="95313" y1="21053" x2="95313" y2="21053"/>
                          <a14:foregroundMark x1="94531" y1="26974" x2="89453" y2="32895"/>
                          <a14:foregroundMark x1="72656" y1="34868" x2="72656" y2="34868"/>
                          <a14:foregroundMark x1="75000" y1="32237" x2="75000" y2="32237"/>
                          <a14:foregroundMark x1="62500" y1="61842" x2="62500" y2="61842"/>
                          <a14:foregroundMark x1="67188" y1="69079" x2="67188" y2="69079"/>
                          <a14:foregroundMark x1="75781" y1="69079" x2="75781" y2="69079"/>
                          <a14:foregroundMark x1="83984" y1="65789" x2="83984" y2="65789"/>
                          <a14:foregroundMark x1="89844" y1="63816" x2="89844" y2="63816"/>
                          <a14:foregroundMark x1="96484" y1="57237" x2="67969" y2="50000"/>
                          <a14:foregroundMark x1="67969" y1="50000" x2="67969" y2="50000"/>
                          <a14:foregroundMark x1="67969" y1="51974" x2="58203" y2="65132"/>
                          <a14:foregroundMark x1="58203" y1="65132" x2="58203" y2="65132"/>
                          <a14:foregroundMark x1="64453" y1="67763" x2="75781" y2="69737"/>
                          <a14:foregroundMark x1="76172" y1="71053" x2="76172" y2="71053"/>
                          <a14:foregroundMark x1="75781" y1="69079" x2="75781" y2="69079"/>
                          <a14:foregroundMark x1="75000" y1="67763" x2="75000" y2="67763"/>
                          <a14:foregroundMark x1="66797" y1="23026" x2="78125" y2="9211"/>
                          <a14:foregroundMark x1="67969" y1="23684" x2="83984" y2="13158"/>
                          <a14:foregroundMark x1="83984" y1="13158" x2="82031" y2="9211"/>
                          <a14:foregroundMark x1="81641" y1="9211" x2="79688" y2="65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281"/>
            <a:stretch/>
          </p:blipFill>
          <p:spPr bwMode="auto">
            <a:xfrm>
              <a:off x="7216940" y="1048871"/>
              <a:ext cx="1941608" cy="1491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73600" l="8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72" b="23657"/>
            <a:stretch/>
          </p:blipFill>
          <p:spPr bwMode="auto">
            <a:xfrm>
              <a:off x="569241" y="3037453"/>
              <a:ext cx="1946328" cy="13795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2647178" y="2913694"/>
              <a:ext cx="2182115" cy="1503334"/>
              <a:chOff x="5836024" y="1925241"/>
              <a:chExt cx="4981575" cy="3876676"/>
            </a:xfrm>
          </p:grpSpPr>
          <p:pic>
            <p:nvPicPr>
              <p:cNvPr id="1030" name="Picture 6" descr="Related image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536" b="100000" l="1750" r="100000">
                            <a14:foregroundMark x1="96500" y1="26581" x2="66250" y2="48446"/>
                            <a14:foregroundMark x1="83000" y1="7181" x2="82417" y2="33548"/>
                            <a14:foregroundMark x1="34667" y1="15863" x2="32500" y2="27974"/>
                            <a14:foregroundMark x1="47917" y1="18542" x2="46250" y2="3001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6024" y="1925241"/>
                <a:ext cx="4981575" cy="387667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7673788" y="4555139"/>
                <a:ext cx="2003612" cy="662747"/>
              </a:xfrm>
              <a:prstGeom prst="rect">
                <a:avLst/>
              </a:prstGeom>
              <a:solidFill>
                <a:srgbClr val="50F8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32" name="Picture 8" descr="Related image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3" b="23017"/>
            <a:stretch/>
          </p:blipFill>
          <p:spPr bwMode="auto">
            <a:xfrm>
              <a:off x="5241629" y="2865157"/>
              <a:ext cx="1843047" cy="1551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515" y="2776028"/>
              <a:ext cx="1667913" cy="1641000"/>
            </a:xfrm>
            <a:prstGeom prst="rect">
              <a:avLst/>
            </a:prstGeom>
          </p:spPr>
        </p:pic>
        <p:pic>
          <p:nvPicPr>
            <p:cNvPr id="19" name="Picture 2" descr="Image result for glass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83" y="4804332"/>
              <a:ext cx="2046786" cy="1486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Image result for paper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7329" y="4619220"/>
              <a:ext cx="1991964" cy="1671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Image result for stone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7416" y="4804332"/>
              <a:ext cx="1804495" cy="148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Image result for brick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18" t="3531" r="22573" b="4682"/>
            <a:stretch/>
          </p:blipFill>
          <p:spPr bwMode="auto">
            <a:xfrm>
              <a:off x="7415515" y="4908176"/>
              <a:ext cx="1743033" cy="127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366670" y="820271"/>
              <a:ext cx="8925248" cy="5647764"/>
              <a:chOff x="366670" y="820271"/>
              <a:chExt cx="8925248" cy="564776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87706" y="820271"/>
                <a:ext cx="8904212" cy="5647764"/>
              </a:xfrm>
              <a:prstGeom prst="rect">
                <a:avLst/>
              </a:prstGeom>
              <a:noFill/>
              <a:ln w="317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V="1">
                <a:off x="366670" y="2674898"/>
                <a:ext cx="8925248" cy="53790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366670" y="4592324"/>
                <a:ext cx="8925248" cy="26896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094511" y="836483"/>
                <a:ext cx="65028" cy="5615339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7151911" y="836483"/>
                <a:ext cx="65028" cy="5615339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515569" y="821032"/>
                <a:ext cx="65028" cy="5615339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5439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2962" y="386253"/>
            <a:ext cx="7129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মানবসৃষ্ট সম্পদ আমাদের কি কি কাজে লাগে?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87865" y="3754067"/>
            <a:ext cx="2042287" cy="20170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695010">
            <a:off x="3836059" y="4965605"/>
            <a:ext cx="1610059" cy="2201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0179454">
            <a:off x="3600754" y="2621730"/>
            <a:ext cx="1882084" cy="22925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69327" y="5342668"/>
            <a:ext cx="3740067" cy="646331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   আয়না   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8609" y="4821369"/>
            <a:ext cx="3689675" cy="1649937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059948" y="1655887"/>
            <a:ext cx="3740067" cy="646331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  চশমা 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4567" y="1161467"/>
            <a:ext cx="3678642" cy="1603468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851298" y="3511583"/>
            <a:ext cx="3740067" cy="646331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    গ্লাস  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01593" y="1147789"/>
            <a:ext cx="3678643" cy="1603468"/>
          </a:xfrm>
          <a:prstGeom prst="ellipse">
            <a:avLst/>
          </a:prstGeom>
          <a:solidFill>
            <a:schemeClr val="tx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455023" y="4821369"/>
            <a:ext cx="3716845" cy="1623898"/>
          </a:xfrm>
          <a:prstGeom prst="ellipse">
            <a:avLst/>
          </a:prstGeom>
          <a:solidFill>
            <a:schemeClr val="tx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86852" y="5093286"/>
            <a:ext cx="755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কাচ</a:t>
            </a:r>
            <a:endParaRPr lang="en-US" sz="3600" dirty="0"/>
          </a:p>
        </p:txBody>
      </p:sp>
      <p:pic>
        <p:nvPicPr>
          <p:cNvPr id="2056" name="Picture 8" descr="Image result for glas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8" r="6618"/>
          <a:stretch/>
        </p:blipFill>
        <p:spPr bwMode="auto">
          <a:xfrm>
            <a:off x="535097" y="2608784"/>
            <a:ext cx="3255925" cy="221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132401" y="3053185"/>
            <a:ext cx="3678643" cy="1603468"/>
            <a:chOff x="8541751" y="1643791"/>
            <a:chExt cx="2407171" cy="1603468"/>
          </a:xfrm>
          <a:solidFill>
            <a:schemeClr val="tx1"/>
          </a:solidFill>
        </p:grpSpPr>
        <p:sp>
          <p:nvSpPr>
            <p:cNvPr id="15" name="Oval 14"/>
            <p:cNvSpPr/>
            <p:nvPr/>
          </p:nvSpPr>
          <p:spPr>
            <a:xfrm>
              <a:off x="8541751" y="1643791"/>
              <a:ext cx="2407171" cy="1603468"/>
            </a:xfrm>
            <a:prstGeom prst="ellipse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16" r="35000"/>
            <a:stretch/>
          </p:blipFill>
          <p:spPr bwMode="auto">
            <a:xfrm>
              <a:off x="9384701" y="1716243"/>
              <a:ext cx="546654" cy="149948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</p:pic>
      </p:grpSp>
      <p:sp>
        <p:nvSpPr>
          <p:cNvPr id="18" name="Oval 17"/>
          <p:cNvSpPr/>
          <p:nvPr/>
        </p:nvSpPr>
        <p:spPr>
          <a:xfrm>
            <a:off x="6119369" y="3073645"/>
            <a:ext cx="3678643" cy="1603468"/>
          </a:xfrm>
          <a:prstGeom prst="ellipse">
            <a:avLst/>
          </a:prstGeom>
          <a:solidFill>
            <a:schemeClr val="tx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5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7" grpId="0" animBg="1"/>
      <p:bldP spid="17" grpId="1" animBg="1"/>
      <p:bldP spid="19" grpId="0" animBg="1"/>
      <p:bldP spid="19" grpId="1" animBg="1"/>
      <p:bldP spid="18" grpId="0" animBg="1"/>
      <p:bldP spid="1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Image result for wood কাঠ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576" r="35480" b="-1"/>
          <a:stretch/>
        </p:blipFill>
        <p:spPr bwMode="auto">
          <a:xfrm>
            <a:off x="411893" y="1943755"/>
            <a:ext cx="3445976" cy="315056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2962" y="386253"/>
            <a:ext cx="7129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মানবসৃষ্ট সম্পদ আমাদের কি কি কাজে লাগে?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 rot="19722863">
            <a:off x="3989434" y="2479260"/>
            <a:ext cx="2147132" cy="40875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72304" y="1052830"/>
            <a:ext cx="2887663" cy="2115328"/>
          </a:xfrm>
          <a:prstGeom prst="rect">
            <a:avLst/>
          </a:prstGeom>
          <a:solidFill>
            <a:schemeClr val="tx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6070613" y="3724253"/>
            <a:ext cx="2887663" cy="2115328"/>
          </a:xfrm>
          <a:prstGeom prst="rect">
            <a:avLst/>
          </a:prstGeom>
          <a:solidFill>
            <a:schemeClr val="tx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/>
          </a:p>
        </p:txBody>
      </p:sp>
      <p:sp>
        <p:nvSpPr>
          <p:cNvPr id="14" name="Rectangle 13"/>
          <p:cNvSpPr/>
          <p:nvPr/>
        </p:nvSpPr>
        <p:spPr>
          <a:xfrm>
            <a:off x="6070614" y="3122131"/>
            <a:ext cx="2887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কাঠের আসবাবপত্র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74776" y="5802860"/>
            <a:ext cx="2887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 তৈরিতে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904241">
            <a:off x="3970324" y="4057356"/>
            <a:ext cx="2160624" cy="4006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12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4" r="16424"/>
          <a:stretch/>
        </p:blipFill>
        <p:spPr bwMode="auto">
          <a:xfrm>
            <a:off x="6070615" y="3745817"/>
            <a:ext cx="2887663" cy="20722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15" y="1052830"/>
            <a:ext cx="2887663" cy="211532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9162463" y="2274838"/>
            <a:ext cx="26818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এছাড়া আরো বিভিন্ন কাজে কাঠের ব্যবহার হয়।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86852" y="5193302"/>
            <a:ext cx="755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5267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4" grpId="0"/>
      <p:bldP spid="15" grpId="0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33109" y="360935"/>
            <a:ext cx="3125782" cy="70788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64596" y="3993634"/>
            <a:ext cx="9736800" cy="1779726"/>
            <a:chOff x="1771274" y="3993634"/>
            <a:chExt cx="9736800" cy="1779726"/>
          </a:xfrm>
        </p:grpSpPr>
        <p:sp>
          <p:nvSpPr>
            <p:cNvPr id="4" name="Rectangle 3"/>
            <p:cNvSpPr/>
            <p:nvPr/>
          </p:nvSpPr>
          <p:spPr>
            <a:xfrm>
              <a:off x="1771274" y="4019034"/>
              <a:ext cx="4143375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ক-চিত্রে প্রদর্শিত মানবসৃষ্ট সম্পদটির তিনটি ব্যবহার লিখ।</a:t>
              </a:r>
              <a:endParaRPr lang="en-US" sz="36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222905" y="3993634"/>
              <a:ext cx="428516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খ-চিত্রে প্রদর্শিত মানবসৃষ্ট সম্পদটির তিনটি ব্যবহার লিখ।</a:t>
              </a:r>
              <a:endParaRPr lang="en-US" sz="36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67655" y="1540048"/>
            <a:ext cx="10335610" cy="2247901"/>
            <a:chOff x="867655" y="1540048"/>
            <a:chExt cx="10335610" cy="2247901"/>
          </a:xfrm>
        </p:grpSpPr>
        <p:grpSp>
          <p:nvGrpSpPr>
            <p:cNvPr id="21" name="Group 20"/>
            <p:cNvGrpSpPr/>
            <p:nvPr/>
          </p:nvGrpSpPr>
          <p:grpSpPr>
            <a:xfrm>
              <a:off x="867655" y="2116416"/>
              <a:ext cx="10335610" cy="1233778"/>
              <a:chOff x="1249145" y="2064171"/>
              <a:chExt cx="10335610" cy="123377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249145" y="2097620"/>
                <a:ext cx="1562891" cy="1200329"/>
              </a:xfrm>
              <a:prstGeom prst="rect">
                <a:avLst/>
              </a:prstGeom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দল-১</a:t>
                </a:r>
              </a:p>
              <a:p>
                <a:pPr algn="ctr"/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চিত্র-ক</a:t>
                </a:r>
                <a:endPara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0021864" y="2064171"/>
                <a:ext cx="1562891" cy="1200329"/>
              </a:xfrm>
              <a:prstGeom prst="rect">
                <a:avLst/>
              </a:prstGeom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দল-১</a:t>
                </a:r>
              </a:p>
              <a:p>
                <a:pPr algn="ctr"/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চিত্র-খ</a:t>
                </a:r>
                <a:endPara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23" name="Picture 8" descr="Image result for glas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r="6618"/>
            <a:stretch/>
          </p:blipFill>
          <p:spPr bwMode="auto">
            <a:xfrm>
              <a:off x="2252046" y="1575364"/>
              <a:ext cx="3255925" cy="2212585"/>
            </a:xfrm>
            <a:prstGeom prst="round2Diag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Image result for wood কাঠ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576" r="35480" b="-1"/>
            <a:stretch/>
          </p:blipFill>
          <p:spPr bwMode="auto">
            <a:xfrm>
              <a:off x="6573331" y="1540048"/>
              <a:ext cx="3248755" cy="2212585"/>
            </a:xfrm>
            <a:prstGeom prst="round2DiagRect">
              <a:avLst>
                <a:gd name="adj1" fmla="val 0"/>
                <a:gd name="adj2" fmla="val 14014"/>
              </a:avLst>
            </a:prstGeom>
            <a:noFill/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38100" dir="162000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9" name="Straight Connector 28"/>
          <p:cNvCxnSpPr/>
          <p:nvPr/>
        </p:nvCxnSpPr>
        <p:spPr>
          <a:xfrm>
            <a:off x="5972175" y="1494913"/>
            <a:ext cx="14288" cy="465398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81712" y="1414463"/>
            <a:ext cx="14288" cy="481488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03156" y="1494913"/>
            <a:ext cx="35719" cy="465398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2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1679" r="6565" b="-1679"/>
          <a:stretch/>
        </p:blipFill>
        <p:spPr>
          <a:xfrm>
            <a:off x="6259349" y="391886"/>
            <a:ext cx="5069790" cy="629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61" y="2714807"/>
            <a:ext cx="3937739" cy="377307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54" y="464456"/>
            <a:ext cx="3637590" cy="419075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Pentagon 8"/>
          <p:cNvSpPr/>
          <p:nvPr/>
        </p:nvSpPr>
        <p:spPr>
          <a:xfrm flipH="1">
            <a:off x="862861" y="464456"/>
            <a:ext cx="3571991" cy="1944915"/>
          </a:xfrm>
          <a:prstGeom prst="homePlate">
            <a:avLst>
              <a:gd name="adj" fmla="val 0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৮৯ ও ৯০  নং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খোলে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1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7657" y="1814287"/>
            <a:ext cx="11074399" cy="1163306"/>
          </a:xfrm>
          <a:prstGeom prst="rect">
            <a:avLst/>
          </a:prstGeom>
          <a:noFill/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মানুষের তৈরি সম্পদই হলো মানবসৃষ্ট সম্পদ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মানবসৃষ্ট সম্পদের মূল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উৎস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96928" y="2977592"/>
            <a:ext cx="3746865" cy="4222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(খ) প্রকৃতি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69798" y="3492655"/>
            <a:ext cx="3829337" cy="46876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(ঘ) বাজার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37937" y="3518311"/>
            <a:ext cx="3760932" cy="46303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(গ) কারখানা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23870" y="2997673"/>
            <a:ext cx="3803549" cy="42225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(ক) দোকান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0509" y="877314"/>
            <a:ext cx="5430982" cy="7078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bn-IN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 উত্তরটি বোর্ডে লিখঃ-</a:t>
            </a:r>
            <a:endParaRPr lang="en-US" sz="40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7009" y="3882926"/>
            <a:ext cx="10378373" cy="1043834"/>
          </a:xfrm>
          <a:prstGeom prst="rect">
            <a:avLst/>
          </a:prstGeom>
          <a:noFill/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slop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২) নিচের কোনটি মানবসৃষ্ট সম্পদ?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737937" y="4822657"/>
            <a:ext cx="3803881" cy="42225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(ক) পাথর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737937" y="5336617"/>
            <a:ext cx="3844149" cy="4687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(গ) কাচ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610004" y="5342390"/>
            <a:ext cx="3817948" cy="46303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(ঘ) গাছপালা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610004" y="4827196"/>
            <a:ext cx="3860565" cy="42225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(খ) পশুপাখি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2188" y="895371"/>
            <a:ext cx="1930400" cy="520700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221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5B46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5B46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/>
      <p:bldP spid="7" grpId="0"/>
      <p:bldP spid="8" grpId="0"/>
      <p:bldP spid="9" grpId="0"/>
      <p:bldP spid="18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68213" y="502245"/>
            <a:ext cx="1930400" cy="520700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dirty="0"/>
          </a:p>
        </p:txBody>
      </p:sp>
      <p:pic>
        <p:nvPicPr>
          <p:cNvPr id="11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95" y="1269511"/>
            <a:ext cx="2481152" cy="178100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গ্লা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73" y="1269511"/>
            <a:ext cx="2481152" cy="178100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2484891" y="4009490"/>
            <a:ext cx="7222218" cy="1691223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১. চিত্রে ক ও খ দুইটি কোন ধরনের সম্পদ?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২. এদের মধ্যে মিল ও পার্থক্য কোথায়?</a:t>
            </a:r>
          </a:p>
          <a:p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004073" y="3107660"/>
            <a:ext cx="2481152" cy="46303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(খ)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8471" y="2996267"/>
            <a:ext cx="8322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ক)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350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0" y="2008640"/>
            <a:ext cx="573405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6560457" y="1407886"/>
            <a:ext cx="4760686" cy="4209143"/>
          </a:xfrm>
          <a:prstGeom prst="round2Diag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 সুন্দর বাড়ি তৈরি করতে তোমার কোন </a:t>
            </a:r>
            <a:r>
              <a:rPr lang="bn-IN" sz="4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 </a:t>
            </a:r>
            <a:r>
              <a:rPr lang="bn-IN" sz="40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মানবসৃষ্ট সম্পদ </a:t>
            </a:r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 হবে তার একটি তালিকা বাড়ি থেকে লিখে নিয়ে আসবে।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52957" y="1022887"/>
            <a:ext cx="10688289" cy="4765312"/>
            <a:chOff x="498960" y="1472821"/>
            <a:chExt cx="10688289" cy="4765312"/>
          </a:xfrm>
        </p:grpSpPr>
        <p:grpSp>
          <p:nvGrpSpPr>
            <p:cNvPr id="25" name="Group 24"/>
            <p:cNvGrpSpPr/>
            <p:nvPr/>
          </p:nvGrpSpPr>
          <p:grpSpPr>
            <a:xfrm>
              <a:off x="498960" y="1472821"/>
              <a:ext cx="10688289" cy="4765312"/>
              <a:chOff x="498960" y="1472821"/>
              <a:chExt cx="10688289" cy="4765312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98960" y="1472821"/>
                <a:ext cx="10688289" cy="4765312"/>
                <a:chOff x="498960" y="1253427"/>
                <a:chExt cx="10688289" cy="4765312"/>
              </a:xfrm>
            </p:grpSpPr>
            <p:sp>
              <p:nvSpPr>
                <p:cNvPr id="15" name="Frame 14"/>
                <p:cNvSpPr/>
                <p:nvPr/>
              </p:nvSpPr>
              <p:spPr>
                <a:xfrm>
                  <a:off x="498960" y="1253427"/>
                  <a:ext cx="5190646" cy="4756806"/>
                </a:xfrm>
                <a:prstGeom prst="frame">
                  <a:avLst>
                    <a:gd name="adj1" fmla="val 860"/>
                  </a:avLst>
                </a:prstGeom>
                <a:solidFill>
                  <a:schemeClr val="tx1">
                    <a:lumMod val="95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 smtClean="0">
                    <a:ln w="1016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endParaRPr lang="en-US" sz="3200" dirty="0">
                    <a:ln w="1016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endParaRPr lang="en-US" sz="3200" dirty="0" smtClean="0">
                    <a:ln w="1016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endParaRPr lang="en-US" sz="3200" dirty="0">
                    <a:ln w="1016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endParaRPr lang="en-US" sz="2400" dirty="0" smtClean="0">
                    <a:ln w="1016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bn-IN" sz="4000" dirty="0" smtClean="0">
                      <a:ln w="10160">
                        <a:solidFill>
                          <a:sysClr val="windowText" lastClr="000000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2000" dir="540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সুকেশ </a:t>
                  </a:r>
                  <a:r>
                    <a:rPr lang="bn-IN" sz="4000" dirty="0">
                      <a:ln w="10160">
                        <a:solidFill>
                          <a:sysClr val="windowText" lastClr="000000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2000" dir="540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সূত্রধর,</a:t>
                  </a:r>
                </a:p>
                <a:p>
                  <a:pPr algn="ctr"/>
                  <a:r>
                    <a:rPr lang="bn-IN" sz="3200" dirty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সহকারি শিক্ষক,</a:t>
                  </a:r>
                </a:p>
                <a:p>
                  <a:pPr algn="ctr"/>
                  <a:r>
                    <a:rPr lang="en-US" sz="3200" dirty="0" err="1" smtClean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গোকর্ণ</a:t>
                  </a:r>
                  <a:r>
                    <a:rPr lang="en-US" sz="3200" dirty="0" smtClean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dirty="0" err="1" smtClean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পূর্ব</a:t>
                  </a:r>
                  <a:r>
                    <a:rPr lang="bn-IN" sz="3200" dirty="0" smtClean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3200" dirty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সরকারি প্রাথমিক বিদ্যালয়,</a:t>
                  </a:r>
                </a:p>
                <a:p>
                  <a:pPr algn="ctr"/>
                  <a:r>
                    <a:rPr lang="bn-IN" sz="3200" dirty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নাসিরনগর, ব্রাহ্মণবাড়িয়া।</a:t>
                  </a:r>
                </a:p>
                <a:p>
                  <a:pPr algn="ctr"/>
                  <a:r>
                    <a:rPr lang="bn-IN" sz="2400" dirty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মোবাইল নং-০১৭২২ ২৬৯৪৬১</a:t>
                  </a:r>
                </a:p>
                <a:p>
                  <a:pPr algn="ctr"/>
                  <a:r>
                    <a:rPr lang="bn-IN" sz="2000" dirty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ইমেইলঃ 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sukeshbd@gmail.com</a:t>
                  </a:r>
                  <a:endParaRPr lang="en-US" sz="2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Frame 15"/>
                <p:cNvSpPr/>
                <p:nvPr/>
              </p:nvSpPr>
              <p:spPr>
                <a:xfrm>
                  <a:off x="5996603" y="1261933"/>
                  <a:ext cx="5190646" cy="4756806"/>
                </a:xfrm>
                <a:prstGeom prst="frame">
                  <a:avLst>
                    <a:gd name="adj1" fmla="val 860"/>
                  </a:avLst>
                </a:prstGeom>
                <a:solidFill>
                  <a:schemeClr val="tx1">
                    <a:lumMod val="95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 dirty="0" smtClean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endParaRPr lang="en-US" sz="6000" dirty="0" smtClean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en-US" sz="4000" dirty="0" smtClean="0">
                      <a:ln w="900" cmpd="sng">
                        <a:solidFill>
                          <a:sysClr val="windowText" lastClr="000000">
                            <a:alpha val="55000"/>
                          </a:sysClr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innerShdw blurRad="101600" dist="76200" dir="5400000">
                          <a:schemeClr val="accent1">
                            <a:satMod val="190000"/>
                            <a:tint val="100000"/>
                            <a:alpha val="74000"/>
                          </a:scheme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       </a:t>
                  </a:r>
                  <a:r>
                    <a:rPr lang="bn-IN" sz="4000" dirty="0" smtClean="0">
                      <a:ln w="900" cmpd="sng">
                        <a:solidFill>
                          <a:sysClr val="windowText" lastClr="000000">
                            <a:alpha val="55000"/>
                          </a:sysClr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innerShdw blurRad="101600" dist="76200" dir="5400000">
                          <a:schemeClr val="accent1">
                            <a:satMod val="190000"/>
                            <a:tint val="100000"/>
                            <a:alpha val="74000"/>
                          </a:scheme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শ্রেণি</a:t>
                  </a:r>
                  <a:r>
                    <a:rPr lang="en-US" sz="4000" dirty="0">
                      <a:ln w="900" cmpd="sng">
                        <a:solidFill>
                          <a:sysClr val="windowText" lastClr="000000">
                            <a:alpha val="55000"/>
                          </a:sysClr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innerShdw blurRad="101600" dist="76200" dir="5400000">
                          <a:schemeClr val="accent1">
                            <a:satMod val="190000"/>
                            <a:tint val="100000"/>
                            <a:alpha val="74000"/>
                          </a:scheme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-</a:t>
                  </a:r>
                  <a:r>
                    <a:rPr lang="bn-IN" sz="4000" dirty="0">
                      <a:ln w="900" cmpd="sng">
                        <a:solidFill>
                          <a:sysClr val="windowText" lastClr="000000">
                            <a:alpha val="55000"/>
                          </a:sysClr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innerShdw blurRad="101600" dist="76200" dir="5400000">
                          <a:schemeClr val="accent1">
                            <a:satMod val="190000"/>
                            <a:tint val="100000"/>
                            <a:alpha val="74000"/>
                          </a:scheme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পঞ্চম,</a:t>
                  </a:r>
                </a:p>
                <a:p>
                  <a:pPr algn="ctr"/>
                  <a:r>
                    <a:rPr lang="bn-IN" sz="4000" dirty="0">
                      <a:ln w="900" cmpd="sng">
                        <a:solidFill>
                          <a:sysClr val="windowText" lastClr="000000">
                            <a:alpha val="55000"/>
                          </a:sysClr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innerShdw blurRad="101600" dist="76200" dir="5400000">
                          <a:schemeClr val="accent1">
                            <a:satMod val="190000"/>
                            <a:tint val="100000"/>
                            <a:alpha val="74000"/>
                          </a:scheme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বিষয়-প্রাথমিক বিজ্ঞান</a:t>
                  </a:r>
                  <a:r>
                    <a:rPr lang="bn-IN" sz="4000" dirty="0" smtClean="0">
                      <a:ln w="900" cmpd="sng">
                        <a:solidFill>
                          <a:sysClr val="windowText" lastClr="000000">
                            <a:alpha val="55000"/>
                          </a:sysClr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innerShdw blurRad="101600" dist="76200" dir="5400000">
                          <a:schemeClr val="accent1">
                            <a:satMod val="190000"/>
                            <a:tint val="100000"/>
                            <a:alpha val="74000"/>
                          </a:scheme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,</a:t>
                  </a:r>
                  <a:endParaRPr lang="en-US" sz="4000" dirty="0" smtClean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bn-IN" sz="3200" dirty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অধ্যায়-</a:t>
                  </a:r>
                  <a:r>
                    <a:rPr lang="en-US" sz="3200" dirty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3200" dirty="0" smtClean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১</a:t>
                  </a:r>
                  <a:r>
                    <a:rPr lang="en-US" sz="3200" dirty="0" smtClean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৩</a:t>
                  </a:r>
                  <a:r>
                    <a:rPr lang="bn-IN" sz="3200" smtClean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,</a:t>
                  </a:r>
                  <a:endParaRPr lang="bn-IN" sz="3200" dirty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bn-IN" sz="3200" dirty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সময়ঃ ৪০ মিনিট,</a:t>
                  </a:r>
                </a:p>
                <a:p>
                  <a:r>
                    <a:rPr lang="en-US" sz="3200" dirty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            </a:t>
                  </a:r>
                  <a:r>
                    <a:rPr lang="en-US" sz="3200" dirty="0" smtClean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3200" dirty="0" smtClean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তারিখঃ</a:t>
                  </a:r>
                  <a:endParaRPr lang="en-US" sz="32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23" name="Picture 22" descr="Sukesh Sutradhar.jpg"/>
              <p:cNvPicPr>
                <a:picLocks noChangeAspect="1"/>
              </p:cNvPicPr>
              <p:nvPr/>
            </p:nvPicPr>
            <p:blipFill>
              <a:blip r:embed="rId2">
                <a:lum bright="-10000"/>
              </a:blip>
              <a:stretch>
                <a:fillRect/>
              </a:stretch>
            </p:blipFill>
            <p:spPr>
              <a:xfrm>
                <a:off x="2292471" y="1573101"/>
                <a:ext cx="1873989" cy="1852269"/>
              </a:xfrm>
              <a:prstGeom prst="ellips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softEdge rad="112500"/>
              </a:effectLst>
            </p:spPr>
          </p:pic>
          <p:pic>
            <p:nvPicPr>
              <p:cNvPr id="24" name="Picture 23" descr="Sukesh Sutradhar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244266" y="1645670"/>
                <a:ext cx="1655931" cy="2200613"/>
              </a:xfrm>
              <a:prstGeom prst="rect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p:spPr>
          </p:pic>
        </p:grpSp>
        <p:sp>
          <p:nvSpPr>
            <p:cNvPr id="19" name="Date Placeholder 12"/>
            <p:cNvSpPr txBox="1">
              <a:spLocks/>
            </p:cNvSpPr>
            <p:nvPr/>
          </p:nvSpPr>
          <p:spPr>
            <a:xfrm>
              <a:off x="8390221" y="5470546"/>
              <a:ext cx="2006236" cy="36512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32D36F3-FD69-42C7-808F-319CB334979E}" type="datetime8">
                <a:rPr lang="bn-BD" sz="280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pPr/>
                <a:t>09 মার্চ. 20</a:t>
              </a:fld>
              <a:endPara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62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2287" y="2828244"/>
            <a:ext cx="2467427" cy="135980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  <p:pic>
        <p:nvPicPr>
          <p:cNvPr id="4098" name="Picture 2" descr="Related 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53" y="2727324"/>
            <a:ext cx="3876675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lated 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43912" y="2727324"/>
            <a:ext cx="3298103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31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28768" y="239879"/>
            <a:ext cx="4134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 কি দেখতে </a:t>
            </a:r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পাচ্ছ?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7794173" y="927970"/>
            <a:ext cx="4034972" cy="2671478"/>
          </a:xfrm>
          <a:prstGeom prst="homePlate">
            <a:avLst>
              <a:gd name="adj" fmla="val 22131"/>
            </a:avLst>
          </a:prstGeom>
          <a:solidFill>
            <a:schemeClr val="tx1">
              <a:lumMod val="95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কলম</a:t>
            </a:r>
            <a:endParaRPr lang="en-US" sz="3600" dirty="0"/>
          </a:p>
        </p:txBody>
      </p:sp>
      <p:sp>
        <p:nvSpPr>
          <p:cNvPr id="28" name="Pentagon 27"/>
          <p:cNvSpPr/>
          <p:nvPr/>
        </p:nvSpPr>
        <p:spPr>
          <a:xfrm>
            <a:off x="7794178" y="3801801"/>
            <a:ext cx="4034972" cy="2611633"/>
          </a:xfrm>
          <a:prstGeom prst="homePlate">
            <a:avLst>
              <a:gd name="adj" fmla="val 22131"/>
            </a:avLst>
          </a:prstGeom>
          <a:solidFill>
            <a:schemeClr val="tx1">
              <a:lumMod val="95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স্কুল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Pentagon 28"/>
          <p:cNvSpPr/>
          <p:nvPr/>
        </p:nvSpPr>
        <p:spPr>
          <a:xfrm flipH="1">
            <a:off x="377364" y="915238"/>
            <a:ext cx="3541486" cy="2683368"/>
          </a:xfrm>
          <a:prstGeom prst="homePlate">
            <a:avLst>
              <a:gd name="adj" fmla="val 22131"/>
            </a:avLst>
          </a:prstGeom>
          <a:solidFill>
            <a:schemeClr val="tx1">
              <a:lumMod val="95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চেয়ার</a:t>
            </a:r>
            <a:endParaRPr lang="en-US" sz="3600" dirty="0"/>
          </a:p>
        </p:txBody>
      </p:sp>
      <p:sp>
        <p:nvSpPr>
          <p:cNvPr id="30" name="Pentagon 29"/>
          <p:cNvSpPr/>
          <p:nvPr/>
        </p:nvSpPr>
        <p:spPr>
          <a:xfrm flipH="1">
            <a:off x="442678" y="3801801"/>
            <a:ext cx="3541486" cy="2596149"/>
          </a:xfrm>
          <a:prstGeom prst="homePlate">
            <a:avLst>
              <a:gd name="adj" fmla="val 22131"/>
            </a:avLst>
          </a:prstGeom>
          <a:solidFill>
            <a:schemeClr val="tx1">
              <a:lumMod val="95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ঘর</a:t>
            </a:r>
            <a:endParaRPr lang="en-US" sz="3600" dirty="0"/>
          </a:p>
        </p:txBody>
      </p:sp>
      <p:sp>
        <p:nvSpPr>
          <p:cNvPr id="31" name="Rectangle 30"/>
          <p:cNvSpPr/>
          <p:nvPr/>
        </p:nvSpPr>
        <p:spPr>
          <a:xfrm>
            <a:off x="3024486" y="250225"/>
            <a:ext cx="6143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কী আমাদের কোন উপকারে আসে?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54279" y="256016"/>
            <a:ext cx="5083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এগুলোকে আমরা কী বলতে পারি?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54205" y="924310"/>
            <a:ext cx="8988395" cy="5489124"/>
            <a:chOff x="1654205" y="924310"/>
            <a:chExt cx="8988395" cy="5489124"/>
          </a:xfrm>
        </p:grpSpPr>
        <p:grpSp>
          <p:nvGrpSpPr>
            <p:cNvPr id="6" name="Group 5"/>
            <p:cNvGrpSpPr/>
            <p:nvPr/>
          </p:nvGrpSpPr>
          <p:grpSpPr>
            <a:xfrm>
              <a:off x="1654205" y="924310"/>
              <a:ext cx="8988395" cy="5489124"/>
              <a:chOff x="2147266" y="895281"/>
              <a:chExt cx="8988395" cy="5489124"/>
            </a:xfrm>
          </p:grpSpPr>
          <p:pic>
            <p:nvPicPr>
              <p:cNvPr id="16" name="Picture 6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07" r="12887"/>
              <a:stretch/>
            </p:blipFill>
            <p:spPr bwMode="auto">
              <a:xfrm>
                <a:off x="2147266" y="895281"/>
                <a:ext cx="4064928" cy="2675138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748301" y="898940"/>
                <a:ext cx="4387360" cy="2670632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748301" y="3787287"/>
                <a:ext cx="4387360" cy="2597118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54205" y="3816316"/>
              <a:ext cx="4064928" cy="2581634"/>
            </a:xfrm>
            <a:prstGeom prst="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964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28" grpId="0" animBg="1"/>
      <p:bldP spid="29" grpId="0" animBg="1"/>
      <p:bldP spid="30" grpId="0" animBg="1"/>
      <p:bldP spid="31" grpId="0"/>
      <p:bldP spid="31" grpId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541734" y="3587057"/>
            <a:ext cx="3268641" cy="12516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মানবসৃষ্ট সম্পদ</a:t>
            </a:r>
            <a:endParaRPr lang="bn-IN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858963"/>
            <a:ext cx="5819775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-1706563"/>
            <a:ext cx="5819775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653242" y="2054226"/>
            <a:ext cx="2949015" cy="59558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bn-IN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7975" y="351805"/>
            <a:ext cx="4156077" cy="3876676"/>
            <a:chOff x="1279523" y="1647205"/>
            <a:chExt cx="4156077" cy="3876676"/>
          </a:xfrm>
        </p:grpSpPr>
        <p:pic>
          <p:nvPicPr>
            <p:cNvPr id="1026" name="Picture 2" descr="Image result for man made object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68" b="100000" l="339" r="97458">
                          <a14:foregroundMark x1="18475" y1="7966" x2="43729" y2="51864"/>
                          <a14:foregroundMark x1="19661" y1="8305" x2="51864" y2="10000"/>
                          <a14:foregroundMark x1="61695" y1="16441" x2="83220" y2="17119"/>
                          <a14:foregroundMark x1="49153" y1="89831" x2="85593" y2="82034"/>
                          <a14:foregroundMark x1="88814" y1="82373" x2="93729" y2="84576"/>
                          <a14:foregroundMark x1="29492" y1="55085" x2="23390" y2="94407"/>
                          <a14:foregroundMark x1="16441" y1="67966" x2="24068" y2="67966"/>
                          <a14:foregroundMark x1="86610" y1="88475" x2="72542" y2="90169"/>
                          <a14:foregroundMark x1="22373" y1="89153" x2="27288" y2="72203"/>
                          <a14:foregroundMark x1="63559" y1="84576" x2="74746" y2="76102"/>
                          <a14:foregroundMark x1="4746" y1="27627" x2="17119" y2="11186"/>
                          <a14:foregroundMark x1="62373" y1="33559" x2="74746" y2="30847"/>
                          <a14:foregroundMark x1="75424" y1="31186" x2="85593" y2="35424"/>
                          <a14:foregroundMark x1="66949" y1="34746" x2="83559" y2="42373"/>
                          <a14:foregroundMark x1="60000" y1="38475" x2="56441" y2="51525"/>
                          <a14:foregroundMark x1="63559" y1="36780" x2="69153" y2="56441"/>
                          <a14:foregroundMark x1="18814" y1="12881" x2="17119" y2="27966"/>
                          <a14:foregroundMark x1="65932" y1="30508" x2="75763" y2="29322"/>
                          <a14:foregroundMark x1="76102" y1="28305" x2="80339" y2="29831"/>
                          <a14:backgroundMark x1="53729" y1="74407" x2="80678" y2="79661"/>
                          <a14:backgroundMark x1="90169" y1="84576" x2="87627" y2="95085"/>
                          <a14:backgroundMark x1="46610" y1="87288" x2="76102" y2="88475"/>
                          <a14:backgroundMark x1="49153" y1="89153" x2="59661" y2="93729"/>
                          <a14:backgroundMark x1="63051" y1="78644" x2="86610" y2="88305"/>
                          <a14:backgroundMark x1="62034" y1="81356" x2="73220" y2="85932"/>
                          <a14:backgroundMark x1="80000" y1="90847" x2="82712" y2="92542"/>
                          <a14:backgroundMark x1="62373" y1="84915" x2="93051" y2="98305"/>
                          <a14:backgroundMark x1="48644" y1="93729" x2="94746" y2="72203"/>
                          <a14:backgroundMark x1="69492" y1="71186" x2="93051" y2="89492"/>
                          <a14:backgroundMark x1="89831" y1="76102" x2="88475" y2="90847"/>
                          <a14:backgroundMark x1="89492" y1="70508" x2="88475" y2="76102"/>
                          <a14:backgroundMark x1="84237" y1="72881" x2="80000" y2="92881"/>
                          <a14:backgroundMark x1="78305" y1="72203" x2="87797" y2="97119"/>
                          <a14:backgroundMark x1="61695" y1="67627" x2="90169" y2="93729"/>
                          <a14:backgroundMark x1="81017" y1="69153" x2="54068" y2="95763"/>
                          <a14:backgroundMark x1="56780" y1="72881" x2="85254" y2="97966"/>
                          <a14:backgroundMark x1="96102" y1="66271" x2="76441" y2="93220"/>
                          <a14:backgroundMark x1="57119" y1="68305" x2="85932" y2="98983"/>
                          <a14:backgroundMark x1="48814" y1="70508" x2="90847" y2="925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523" y="1647205"/>
              <a:ext cx="3876675" cy="38766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065462" y="4483100"/>
              <a:ext cx="2370138" cy="104078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51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64210" y="1093265"/>
            <a:ext cx="3063580" cy="59558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25207" y="2338140"/>
            <a:ext cx="10741587" cy="3064733"/>
            <a:chOff x="419861" y="2773560"/>
            <a:chExt cx="10741587" cy="3064733"/>
          </a:xfrm>
        </p:grpSpPr>
        <p:grpSp>
          <p:nvGrpSpPr>
            <p:cNvPr id="5" name="Group 4"/>
            <p:cNvGrpSpPr/>
            <p:nvPr/>
          </p:nvGrpSpPr>
          <p:grpSpPr>
            <a:xfrm>
              <a:off x="1029449" y="3584610"/>
              <a:ext cx="8840253" cy="595585"/>
              <a:chOff x="1106998" y="3080078"/>
              <a:chExt cx="9754530" cy="595585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1106998" y="3080078"/>
                <a:ext cx="9754530" cy="595585"/>
              </a:xfrm>
              <a:prstGeom prst="roundRect">
                <a:avLst/>
              </a:prstGeom>
              <a:no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মানবসৃষ্ট সম্পদ 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কী তা বলতে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1108651" y="3203698"/>
                <a:ext cx="429217" cy="348343"/>
              </a:xfrm>
              <a:prstGeom prst="star5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419861" y="2773560"/>
              <a:ext cx="8840253" cy="608253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এই পাঠশেষে শিক্ষার্থীরা</a:t>
              </a:r>
              <a:r>
                <a:rPr lang="bn-IN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...</a:t>
              </a:r>
              <a:endPara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321195" y="5242708"/>
              <a:ext cx="8840253" cy="595585"/>
              <a:chOff x="3793893" y="2412421"/>
              <a:chExt cx="9754530" cy="595585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3793893" y="2412421"/>
                <a:ext cx="9754530" cy="595585"/>
              </a:xfrm>
              <a:prstGeom prst="roundRect">
                <a:avLst/>
              </a:prstGeom>
              <a:no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মানবসৃষ্ট সম্পদের  ব্যবহার লিখতে পারবে।</a:t>
                </a:r>
                <a:endParaRPr lang="bn-IN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4" name="5-Point Star 23"/>
              <p:cNvSpPr/>
              <p:nvPr/>
            </p:nvSpPr>
            <p:spPr>
              <a:xfrm>
                <a:off x="3865118" y="2521524"/>
                <a:ext cx="429217" cy="348343"/>
              </a:xfrm>
              <a:prstGeom prst="star5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639037" y="4400872"/>
              <a:ext cx="8840253" cy="595585"/>
              <a:chOff x="1495673" y="3225221"/>
              <a:chExt cx="9754530" cy="595585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1495673" y="3225221"/>
                <a:ext cx="9754530" cy="595585"/>
              </a:xfrm>
              <a:prstGeom prst="roundRect">
                <a:avLst/>
              </a:prstGeom>
              <a:no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 মানবসৃষ্ট সম্পদগুলোর তালিকা তৈরি করতে পারবে</a:t>
                </a:r>
                <a:r>
                  <a:rPr lang="bn-IN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</a:p>
            </p:txBody>
          </p:sp>
          <p:sp>
            <p:nvSpPr>
              <p:cNvPr id="27" name="5-Point Star 26"/>
              <p:cNvSpPr/>
              <p:nvPr/>
            </p:nvSpPr>
            <p:spPr>
              <a:xfrm>
                <a:off x="1620286" y="3334327"/>
                <a:ext cx="429217" cy="348343"/>
              </a:xfrm>
              <a:prstGeom prst="star5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93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94122" y="662067"/>
            <a:ext cx="4134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 কি </a:t>
            </a:r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 পাচ্ছ?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7965" y="1694303"/>
            <a:ext cx="6457950" cy="4544600"/>
            <a:chOff x="505199" y="1977223"/>
            <a:chExt cx="6457950" cy="4544600"/>
          </a:xfrm>
        </p:grpSpPr>
        <p:pic>
          <p:nvPicPr>
            <p:cNvPr id="2058" name="Picture 10" descr="Image result for tabl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5"/>
            <a:stretch/>
          </p:blipFill>
          <p:spPr bwMode="auto">
            <a:xfrm>
              <a:off x="505199" y="2904321"/>
              <a:ext cx="6457950" cy="3617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Image result for lapto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528" y1="93450" x2="98153" y2="93450"/>
                          <a14:foregroundMark x1="12216" y1="59389" x2="98580" y2="96943"/>
                          <a14:foregroundMark x1="98580" y1="96943" x2="98580" y2="96943"/>
                          <a14:foregroundMark x1="13210" y1="3930" x2="84943" y2="2183"/>
                          <a14:backgroundMark x1="710" y1="98035" x2="1278" y2="98908"/>
                          <a14:backgroundMark x1="98438" y1="98253" x2="98438" y2="982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661" y="1977223"/>
              <a:ext cx="3080513" cy="2002827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Image result for projecto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5539" y="2980101"/>
              <a:ext cx="2022226" cy="1029331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Image result for table lamp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10000" r="90000">
                          <a14:foregroundMark x1="60877" y1="35478" x2="67368" y2="34893"/>
                          <a14:foregroundMark x1="67368" y1="34893" x2="67368" y2="348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55" r="14495"/>
            <a:stretch/>
          </p:blipFill>
          <p:spPr bwMode="auto">
            <a:xfrm flipH="1">
              <a:off x="5187982" y="2088694"/>
              <a:ext cx="1522002" cy="1779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Rectangle 33"/>
          <p:cNvSpPr/>
          <p:nvPr/>
        </p:nvSpPr>
        <p:spPr>
          <a:xfrm>
            <a:off x="1598097" y="5048716"/>
            <a:ext cx="4080944" cy="1230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ল্যাপটপ, প্রজেক্টর, বৈদ্যুতিক বাতি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 টেবিল।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24197" y="716126"/>
            <a:ext cx="39549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কে তৈরি করেছেন?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837596" y="3097095"/>
            <a:ext cx="681415" cy="658005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647708" y="2204536"/>
            <a:ext cx="4073235" cy="3043952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68" name="Picture 20" descr="Image result for laptop engineeri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08" y="2204536"/>
            <a:ext cx="4073235" cy="304395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3143481" y="684292"/>
            <a:ext cx="67040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মানুষের তৈরি সম্পদই হলো 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মানবসৃষ্ট সম্পদ।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183269" y="5363868"/>
            <a:ext cx="952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4" grpId="0"/>
      <p:bldP spid="36" grpId="0"/>
      <p:bldP spid="36" grpId="1"/>
      <p:bldP spid="19" grpId="0" animBg="1"/>
      <p:bldP spid="20" grpId="0" animBg="1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Image result for g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56" y="1455248"/>
            <a:ext cx="2481152" cy="178100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83" y="1455248"/>
            <a:ext cx="2481152" cy="178100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গ্লা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225" y="1491907"/>
            <a:ext cx="2481152" cy="178100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wood কাঠ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2" r="38479"/>
          <a:stretch/>
        </p:blipFill>
        <p:spPr bwMode="auto">
          <a:xfrm>
            <a:off x="4573690" y="4131216"/>
            <a:ext cx="2498485" cy="178100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83" y="4137174"/>
            <a:ext cx="2481152" cy="178100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lated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4" r="16424"/>
          <a:stretch/>
        </p:blipFill>
        <p:spPr bwMode="auto">
          <a:xfrm>
            <a:off x="8584800" y="4117765"/>
            <a:ext cx="2512640" cy="178100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98384" y="314818"/>
            <a:ext cx="7129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 ছবিগুলো ভালভাবে লক্ষ করোঃ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4482" y="5901221"/>
            <a:ext cx="2481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গাছ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75982" y="3826534"/>
            <a:ext cx="11040036" cy="0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3486150" y="2128838"/>
            <a:ext cx="814388" cy="40005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7557248" y="2145725"/>
            <a:ext cx="814388" cy="40005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7557248" y="4855698"/>
            <a:ext cx="814388" cy="40005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486150" y="4855698"/>
            <a:ext cx="814388" cy="40005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73689" y="5918178"/>
            <a:ext cx="2481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কাঠ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584800" y="5901221"/>
            <a:ext cx="2481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616288" y="3236252"/>
            <a:ext cx="2481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গ্লাস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3688" y="3177308"/>
            <a:ext cx="2481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কাচ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7010" y="3236252"/>
            <a:ext cx="2481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বালু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31093" y="329593"/>
            <a:ext cx="7129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ছবিগুলো দেখে কী বুঝতে পারলে?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31093" y="284995"/>
            <a:ext cx="7129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মানব সৃষ্ট সম্পদও প্রকৃতি থেকে আসে।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3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4" grpId="0"/>
      <p:bldP spid="25" grpId="0"/>
      <p:bldP spid="26" grpId="0"/>
      <p:bldP spid="27" grpId="0"/>
      <p:bldP spid="28" grpId="0"/>
      <p:bldP spid="29" grpId="0"/>
      <p:bldP spid="29" grpId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91357" y="1266602"/>
            <a:ext cx="3274200" cy="80721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bn-IN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761" y="693905"/>
            <a:ext cx="2575554" cy="19316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7579242" y="1279394"/>
            <a:ext cx="3274200" cy="80721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সময়ঃ৪মিনিট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 Same Side Corner Rectangle 1"/>
          <p:cNvSpPr/>
          <p:nvPr/>
        </p:nvSpPr>
        <p:spPr>
          <a:xfrm>
            <a:off x="2082800" y="3644900"/>
            <a:ext cx="8051800" cy="91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মানবসৃষ্ট </a:t>
            </a:r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সম্পদ বলতে কী বোঝ?</a:t>
            </a:r>
          </a:p>
        </p:txBody>
      </p:sp>
    </p:spTree>
    <p:extLst>
      <p:ext uri="{BB962C8B-B14F-4D97-AF65-F5344CB8AC3E}">
        <p14:creationId xmlns:p14="http://schemas.microsoft.com/office/powerpoint/2010/main" val="48830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96537" y="5835176"/>
            <a:ext cx="4616785" cy="64633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প্লাস্টিক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9776" y="5845623"/>
            <a:ext cx="4616785" cy="64633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কাগজ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82375" y="355155"/>
            <a:ext cx="622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ছবিগুলোতে কি কি দেখতে পাচ্ছ?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54666" y="398038"/>
            <a:ext cx="622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এগুলো হচ্ছে মানবসৃষ্ট সম্পদ।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4" descr="Image result for pap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4" y="1273388"/>
            <a:ext cx="5081989" cy="445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/>
          <p:cNvSpPr/>
          <p:nvPr/>
        </p:nvSpPr>
        <p:spPr>
          <a:xfrm>
            <a:off x="590692" y="1238658"/>
            <a:ext cx="5190646" cy="4466801"/>
          </a:xfrm>
          <a:prstGeom prst="frame">
            <a:avLst>
              <a:gd name="adj1" fmla="val 86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6" name="Picture 2" descr="Image result for plast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" r="4566" b="5407"/>
          <a:stretch/>
        </p:blipFill>
        <p:spPr bwMode="auto">
          <a:xfrm>
            <a:off x="6387099" y="1322682"/>
            <a:ext cx="5083070" cy="424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ame 10"/>
          <p:cNvSpPr/>
          <p:nvPr/>
        </p:nvSpPr>
        <p:spPr>
          <a:xfrm>
            <a:off x="6333311" y="1227194"/>
            <a:ext cx="5190646" cy="4460664"/>
          </a:xfrm>
          <a:prstGeom prst="frame">
            <a:avLst>
              <a:gd name="adj1" fmla="val 86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2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7200" b="1" spc="300" dirty="0" smtClean="0">
            <a:ln w="11430" cmpd="sng">
              <a:solidFill>
                <a:schemeClr val="accent1">
                  <a:tint val="10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83000"/>
                    <a:shade val="100000"/>
                    <a:satMod val="200000"/>
                  </a:schemeClr>
                </a:gs>
                <a:gs pos="75000">
                  <a:schemeClr val="accent1">
                    <a:tint val="100000"/>
                    <a:shade val="50000"/>
                    <a:satMod val="150000"/>
                  </a:schemeClr>
                </a:gs>
              </a:gsLst>
              <a:lin ang="5400000"/>
            </a:gradFill>
            <a:effectLst>
              <a:glow rad="45500">
                <a:schemeClr val="accent1">
                  <a:satMod val="220000"/>
                  <a:alpha val="35000"/>
                </a:schemeClr>
              </a:glow>
            </a:effectLst>
            <a:latin typeface="NikoshBAN" pitchFamily="2" charset="0"/>
            <a:cs typeface="NikoshBAN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 pract</Template>
  <TotalTime>7577</TotalTime>
  <Words>431</Words>
  <Application>Microsoft Office PowerPoint</Application>
  <PresentationFormat>Widescreen</PresentationFormat>
  <Paragraphs>119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Sukesh Sutradhar</cp:lastModifiedBy>
  <cp:revision>2892</cp:revision>
  <dcterms:created xsi:type="dcterms:W3CDTF">2017-07-12T02:49:00Z</dcterms:created>
  <dcterms:modified xsi:type="dcterms:W3CDTF">2020-03-09T16:53:18Z</dcterms:modified>
</cp:coreProperties>
</file>