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84" r:id="rId4"/>
    <p:sldId id="257" r:id="rId5"/>
    <p:sldId id="279" r:id="rId6"/>
    <p:sldId id="259" r:id="rId7"/>
    <p:sldId id="258" r:id="rId8"/>
    <p:sldId id="274" r:id="rId9"/>
    <p:sldId id="280" r:id="rId10"/>
    <p:sldId id="260" r:id="rId11"/>
    <p:sldId id="275" r:id="rId12"/>
    <p:sldId id="285" r:id="rId13"/>
    <p:sldId id="281" r:id="rId14"/>
    <p:sldId id="286" r:id="rId15"/>
    <p:sldId id="287" r:id="rId16"/>
    <p:sldId id="288" r:id="rId17"/>
    <p:sldId id="290" r:id="rId18"/>
    <p:sldId id="28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B61FD7-C7C8-4B92-A6E1-058E2E949AB3}" type="datetimeFigureOut">
              <a:rPr lang="en-US" smtClean="0"/>
              <a:t>09-Mar-20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BCA311-494B-4773-A0C8-505DFBBCB67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936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1FD7-C7C8-4B92-A6E1-058E2E949AB3}" type="datetimeFigureOut">
              <a:rPr lang="en-US" smtClean="0"/>
              <a:t>09-Mar-20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A311-494B-4773-A0C8-505DFBBC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9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1FD7-C7C8-4B92-A6E1-058E2E949AB3}" type="datetimeFigureOut">
              <a:rPr lang="en-US" smtClean="0"/>
              <a:t>09-Mar-20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A311-494B-4773-A0C8-505DFBBC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60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1FD7-C7C8-4B92-A6E1-058E2E949AB3}" type="datetimeFigureOut">
              <a:rPr lang="en-US" smtClean="0"/>
              <a:t>09-Mar-20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A311-494B-4773-A0C8-505DFBBC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4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1FD7-C7C8-4B92-A6E1-058E2E949AB3}" type="datetimeFigureOut">
              <a:rPr lang="en-US" smtClean="0"/>
              <a:t>09-Mar-20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A311-494B-4773-A0C8-505DFBBCB67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703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1FD7-C7C8-4B92-A6E1-058E2E949AB3}" type="datetimeFigureOut">
              <a:rPr lang="en-US" smtClean="0"/>
              <a:t>09-Mar-20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A311-494B-4773-A0C8-505DFBBC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1FD7-C7C8-4B92-A6E1-058E2E949AB3}" type="datetimeFigureOut">
              <a:rPr lang="en-US" smtClean="0"/>
              <a:t>09-Mar-20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A311-494B-4773-A0C8-505DFBBC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73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1FD7-C7C8-4B92-A6E1-058E2E949AB3}" type="datetimeFigureOut">
              <a:rPr lang="en-US" smtClean="0"/>
              <a:t>09-Mar-20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A311-494B-4773-A0C8-505DFBBC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4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1FD7-C7C8-4B92-A6E1-058E2E949AB3}" type="datetimeFigureOut">
              <a:rPr lang="en-US" smtClean="0"/>
              <a:t>09-Mar-20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A311-494B-4773-A0C8-505DFBBC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8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1FD7-C7C8-4B92-A6E1-058E2E949AB3}" type="datetimeFigureOut">
              <a:rPr lang="en-US" smtClean="0"/>
              <a:t>09-Mar-20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A311-494B-4773-A0C8-505DFBBC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3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1FD7-C7C8-4B92-A6E1-058E2E949AB3}" type="datetimeFigureOut">
              <a:rPr lang="en-US" smtClean="0"/>
              <a:t>09-Mar-20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A311-494B-4773-A0C8-505DFBBC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67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3B61FD7-C7C8-4B92-A6E1-058E2E949AB3}" type="datetimeFigureOut">
              <a:rPr lang="en-US" smtClean="0"/>
              <a:t>09-Mar-20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FBCA311-494B-4773-A0C8-505DFBBC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8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5B9B77-14C9-44D8-9480-C80C1E54EF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400">
            <a:off x="3828311" y="1374932"/>
            <a:ext cx="4331830" cy="48509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8A18BB-2B30-4224-9BCE-73D9AD649AEA}"/>
              </a:ext>
            </a:extLst>
          </p:cNvPr>
          <p:cNvSpPr txBox="1"/>
          <p:nvPr/>
        </p:nvSpPr>
        <p:spPr>
          <a:xfrm>
            <a:off x="1631359" y="274320"/>
            <a:ext cx="919920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57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BEB3FF-3E8E-475B-A0DC-18FAAA0F9461}"/>
              </a:ext>
            </a:extLst>
          </p:cNvPr>
          <p:cNvSpPr txBox="1"/>
          <p:nvPr/>
        </p:nvSpPr>
        <p:spPr>
          <a:xfrm>
            <a:off x="2705492" y="555804"/>
            <a:ext cx="366702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C89642-61B8-4143-BF7E-18611249A682}"/>
              </a:ext>
            </a:extLst>
          </p:cNvPr>
          <p:cNvSpPr txBox="1"/>
          <p:nvPr/>
        </p:nvSpPr>
        <p:spPr>
          <a:xfrm>
            <a:off x="1112363" y="2799761"/>
            <a:ext cx="4458878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পাঠ্যবইয়ের ৩৯ পৃষ্ঠার এই জায়গা বের করো এবং দেখো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703460F-F7ED-426E-9ECA-FF13351132F3}"/>
              </a:ext>
            </a:extLst>
          </p:cNvPr>
          <p:cNvSpPr/>
          <p:nvPr/>
        </p:nvSpPr>
        <p:spPr>
          <a:xfrm>
            <a:off x="5998971" y="3054285"/>
            <a:ext cx="1539711" cy="8309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89811D-0A74-45AB-81CE-DAEE6AD74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450" y="1078911"/>
            <a:ext cx="3828532" cy="470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90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0918" y="2593863"/>
            <a:ext cx="7467600" cy="3048000"/>
          </a:xfrm>
          <a:prstGeom prst="rect">
            <a:avLst/>
          </a:prstGeom>
          <a:ln w="76200">
            <a:solidFill>
              <a:schemeClr val="bg2">
                <a:lumMod val="90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3868" y="615972"/>
            <a:ext cx="6404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৫টা ইলিশ ছিল। একটা ইলিশ চলে গেল। ৪টা ইলিশ রইল। এটা আমরা এভাবে লিখব...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0961" y="3664061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spc="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৫-১=৪</a:t>
            </a:r>
            <a:endParaRPr lang="en-US" sz="4400" spc="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53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CC6695-1D1B-4889-BB6A-966184A64F75}"/>
              </a:ext>
            </a:extLst>
          </p:cNvPr>
          <p:cNvSpPr txBox="1"/>
          <p:nvPr/>
        </p:nvSpPr>
        <p:spPr>
          <a:xfrm>
            <a:off x="4114800" y="733052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অথবা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এভাবেও লিখতে পারি...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C6FDB1-6984-4725-9214-4F4FBA4A7FEB}"/>
              </a:ext>
            </a:extLst>
          </p:cNvPr>
          <p:cNvSpPr/>
          <p:nvPr/>
        </p:nvSpPr>
        <p:spPr>
          <a:xfrm>
            <a:off x="1112365" y="1775623"/>
            <a:ext cx="10341204" cy="3953085"/>
          </a:xfrm>
          <a:prstGeom prst="rect">
            <a:avLst/>
          </a:prstGeom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n>
                  <a:solidFill>
                    <a:srgbClr val="C00000"/>
                  </a:solidFill>
                </a:ln>
              </a:rPr>
              <a:t>৫</a:t>
            </a:r>
          </a:p>
          <a:p>
            <a:pPr algn="ctr"/>
            <a:r>
              <a:rPr lang="bn-IN" sz="6000" dirty="0">
                <a:ln>
                  <a:solidFill>
                    <a:srgbClr val="C00000"/>
                  </a:solidFill>
                </a:ln>
              </a:rPr>
              <a:t>-১</a:t>
            </a:r>
          </a:p>
          <a:p>
            <a:pPr algn="ctr"/>
            <a:r>
              <a:rPr lang="bn-IN" sz="6000" dirty="0">
                <a:ln>
                  <a:solidFill>
                    <a:srgbClr val="C00000"/>
                  </a:solidFill>
                </a:ln>
              </a:rPr>
              <a:t>৪</a:t>
            </a:r>
          </a:p>
          <a:p>
            <a:pPr algn="ctr"/>
            <a:endParaRPr lang="en-US" sz="6000" dirty="0">
              <a:ln>
                <a:solidFill>
                  <a:srgbClr val="C00000"/>
                </a:solidFill>
              </a:ln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5547C9-0EE6-4A96-84AE-E96CAD0E253D}"/>
              </a:ext>
            </a:extLst>
          </p:cNvPr>
          <p:cNvCxnSpPr/>
          <p:nvPr/>
        </p:nvCxnSpPr>
        <p:spPr>
          <a:xfrm>
            <a:off x="5120640" y="3637280"/>
            <a:ext cx="25603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21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2470761"/>
            <a:ext cx="7467600" cy="3048000"/>
          </a:xfrm>
          <a:prstGeom prst="rect">
            <a:avLst/>
          </a:prstGeom>
          <a:ln w="76200">
            <a:solidFill>
              <a:schemeClr val="bg2">
                <a:lumMod val="90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8900" y="1424718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খালি ঘরে কত হবে লিখ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58239" y="3497743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spc="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en-US" sz="4400" spc="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4400" spc="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৬=</a:t>
            </a:r>
            <a:endParaRPr lang="en-US" sz="4400" spc="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6377" y="3602994"/>
            <a:ext cx="762000" cy="6001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86F5A9-97F6-4C31-8293-0C7424A9FB58}"/>
              </a:ext>
            </a:extLst>
          </p:cNvPr>
          <p:cNvSpPr txBox="1"/>
          <p:nvPr/>
        </p:nvSpPr>
        <p:spPr>
          <a:xfrm>
            <a:off x="4477732" y="324789"/>
            <a:ext cx="3742511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EA85C-C5A4-473C-8699-60F68732F4B6}"/>
              </a:ext>
            </a:extLst>
          </p:cNvPr>
          <p:cNvSpPr txBox="1"/>
          <p:nvPr/>
        </p:nvSpPr>
        <p:spPr>
          <a:xfrm>
            <a:off x="6942280" y="3518355"/>
            <a:ext cx="490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0614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1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  <p:bldP spid="7" grpId="0" animBg="1"/>
      <p:bldP spid="3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662B6537-6BD3-447F-AB1A-FBF519B15ADF}"/>
              </a:ext>
            </a:extLst>
          </p:cNvPr>
          <p:cNvSpPr/>
          <p:nvPr/>
        </p:nvSpPr>
        <p:spPr>
          <a:xfrm>
            <a:off x="4033520" y="387826"/>
            <a:ext cx="4124960" cy="1738689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4DAFBB-117F-429B-9544-D57A88FCB444}"/>
              </a:ext>
            </a:extLst>
          </p:cNvPr>
          <p:cNvSpPr txBox="1"/>
          <p:nvPr/>
        </p:nvSpPr>
        <p:spPr>
          <a:xfrm>
            <a:off x="558800" y="3481526"/>
            <a:ext cx="4368800" cy="258532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৭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- ২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82C6C0-6881-4119-A98A-EEDC1A583450}"/>
              </a:ext>
            </a:extLst>
          </p:cNvPr>
          <p:cNvCxnSpPr>
            <a:cxnSpLocks/>
          </p:cNvCxnSpPr>
          <p:nvPr/>
        </p:nvCxnSpPr>
        <p:spPr>
          <a:xfrm>
            <a:off x="1828800" y="515366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EB5DDDA-8F60-4765-8F9F-703A3ECB5F57}"/>
              </a:ext>
            </a:extLst>
          </p:cNvPr>
          <p:cNvSpPr txBox="1"/>
          <p:nvPr/>
        </p:nvSpPr>
        <p:spPr>
          <a:xfrm>
            <a:off x="4653280" y="795505"/>
            <a:ext cx="2885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EB6BBC-0FB0-4417-8C9E-EFD3F47E253E}"/>
              </a:ext>
            </a:extLst>
          </p:cNvPr>
          <p:cNvSpPr txBox="1"/>
          <p:nvPr/>
        </p:nvSpPr>
        <p:spPr>
          <a:xfrm>
            <a:off x="7101840" y="310896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৮-৩=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FF2638-A80A-4848-A48C-37DEA3B461A9}"/>
              </a:ext>
            </a:extLst>
          </p:cNvPr>
          <p:cNvSpPr txBox="1"/>
          <p:nvPr/>
        </p:nvSpPr>
        <p:spPr>
          <a:xfrm>
            <a:off x="8778240" y="3063855"/>
            <a:ext cx="125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A9B29B-B4BD-4E9A-888F-FA3FCD0CA05C}"/>
              </a:ext>
            </a:extLst>
          </p:cNvPr>
          <p:cNvSpPr/>
          <p:nvPr/>
        </p:nvSpPr>
        <p:spPr>
          <a:xfrm>
            <a:off x="6451600" y="2733040"/>
            <a:ext cx="3820160" cy="215392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2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076DAA-FCBE-4027-AAE3-02225A045D39}"/>
              </a:ext>
            </a:extLst>
          </p:cNvPr>
          <p:cNvSpPr txBox="1"/>
          <p:nvPr/>
        </p:nvSpPr>
        <p:spPr>
          <a:xfrm>
            <a:off x="2570480" y="640854"/>
            <a:ext cx="621792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4E2CC0-2650-40A2-8911-13F8D8F1326A}"/>
              </a:ext>
            </a:extLst>
          </p:cNvPr>
          <p:cNvSpPr txBox="1"/>
          <p:nvPr/>
        </p:nvSpPr>
        <p:spPr>
          <a:xfrm>
            <a:off x="1844040" y="4578926"/>
            <a:ext cx="347980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৮-৪=?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3CF2C0-F723-4426-9A33-91819A0AE46F}"/>
              </a:ext>
            </a:extLst>
          </p:cNvPr>
          <p:cNvSpPr txBox="1"/>
          <p:nvPr/>
        </p:nvSpPr>
        <p:spPr>
          <a:xfrm>
            <a:off x="6096000" y="4578926"/>
            <a:ext cx="364744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৫-২=?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877D3C-DE37-4A40-AC87-3D9D06853FE0}"/>
              </a:ext>
            </a:extLst>
          </p:cNvPr>
          <p:cNvSpPr txBox="1"/>
          <p:nvPr/>
        </p:nvSpPr>
        <p:spPr>
          <a:xfrm>
            <a:off x="1188720" y="2148225"/>
            <a:ext cx="898144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সমস্যা দুটি সমাধান করো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164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F4F92C-6D6D-41F5-84A4-15DEB13F0F8D}"/>
              </a:ext>
            </a:extLst>
          </p:cNvPr>
          <p:cNvSpPr txBox="1"/>
          <p:nvPr/>
        </p:nvSpPr>
        <p:spPr>
          <a:xfrm>
            <a:off x="844910" y="1571580"/>
            <a:ext cx="373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৫ – ১ = ৪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FA197D5-BABB-44D2-963C-594E5C882F5C}"/>
              </a:ext>
            </a:extLst>
          </p:cNvPr>
          <p:cNvCxnSpPr/>
          <p:nvPr/>
        </p:nvCxnSpPr>
        <p:spPr>
          <a:xfrm>
            <a:off x="2377440" y="236728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row: Down 4">
            <a:extLst>
              <a:ext uri="{FF2B5EF4-FFF2-40B4-BE49-F238E27FC236}">
                <a16:creationId xmlns:a16="http://schemas.microsoft.com/office/drawing/2014/main" id="{C41772CE-A6F3-478E-9E52-D870853F35C4}"/>
              </a:ext>
            </a:extLst>
          </p:cNvPr>
          <p:cNvSpPr/>
          <p:nvPr/>
        </p:nvSpPr>
        <p:spPr>
          <a:xfrm rot="1196194">
            <a:off x="2342967" y="1022163"/>
            <a:ext cx="264539" cy="6731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CF0927-AC63-4FB8-8B97-41D41938510F}"/>
              </a:ext>
            </a:extLst>
          </p:cNvPr>
          <p:cNvSpPr txBox="1"/>
          <p:nvPr/>
        </p:nvSpPr>
        <p:spPr>
          <a:xfrm>
            <a:off x="5323840" y="914797"/>
            <a:ext cx="233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</a:p>
          <a:p>
            <a:pPr algn="l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-১</a:t>
            </a:r>
          </a:p>
          <a:p>
            <a:pPr algn="l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671E75-EF59-4ACD-A15F-27CFDE379ACE}"/>
              </a:ext>
            </a:extLst>
          </p:cNvPr>
          <p:cNvCxnSpPr>
            <a:cxnSpLocks/>
          </p:cNvCxnSpPr>
          <p:nvPr/>
        </p:nvCxnSpPr>
        <p:spPr>
          <a:xfrm>
            <a:off x="4968240" y="2627750"/>
            <a:ext cx="1666240" cy="2401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row: Down 13">
            <a:extLst>
              <a:ext uri="{FF2B5EF4-FFF2-40B4-BE49-F238E27FC236}">
                <a16:creationId xmlns:a16="http://schemas.microsoft.com/office/drawing/2014/main" id="{008A7150-BFE3-49AF-A7F0-4A42EC722958}"/>
              </a:ext>
            </a:extLst>
          </p:cNvPr>
          <p:cNvSpPr/>
          <p:nvPr/>
        </p:nvSpPr>
        <p:spPr>
          <a:xfrm rot="16557685" flipH="1">
            <a:off x="4642729" y="1716930"/>
            <a:ext cx="234561" cy="9662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30EAD5-8A6E-4A47-8A94-D646D05D9AA9}"/>
              </a:ext>
            </a:extLst>
          </p:cNvPr>
          <p:cNvSpPr txBox="1"/>
          <p:nvPr/>
        </p:nvSpPr>
        <p:spPr>
          <a:xfrm>
            <a:off x="1330960" y="3870960"/>
            <a:ext cx="9276080" cy="92333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বিয়োগ চিহ্নটি চিহ্নিত করো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760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F261B2-E6F6-413A-8A61-575A3958796F}"/>
              </a:ext>
            </a:extLst>
          </p:cNvPr>
          <p:cNvSpPr txBox="1"/>
          <p:nvPr/>
        </p:nvSpPr>
        <p:spPr>
          <a:xfrm>
            <a:off x="1971040" y="1320800"/>
            <a:ext cx="568960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12D439-F774-43D9-99F9-48454C4A117C}"/>
              </a:ext>
            </a:extLst>
          </p:cNvPr>
          <p:cNvSpPr txBox="1"/>
          <p:nvPr/>
        </p:nvSpPr>
        <p:spPr>
          <a:xfrm>
            <a:off x="1996440" y="2824480"/>
            <a:ext cx="8199120" cy="34163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১/ ২-১=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২/ ৭-৪=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৩/ ৮-৩=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৪/ ৯-২=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42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EAF7FB-8998-4C3D-9264-293FC77D7941}"/>
              </a:ext>
            </a:extLst>
          </p:cNvPr>
          <p:cNvSpPr txBox="1"/>
          <p:nvPr/>
        </p:nvSpPr>
        <p:spPr>
          <a:xfrm>
            <a:off x="2743200" y="457200"/>
            <a:ext cx="620776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608F1C-4F53-4F36-A44A-44AC47D9B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880" y="1962488"/>
            <a:ext cx="3972560" cy="48955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A9AC28-9A33-4920-83F1-F382E00AF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640" y="2649370"/>
            <a:ext cx="3444240" cy="352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8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3904" y="506315"/>
            <a:ext cx="5020677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kern="0" dirty="0" err="1">
                <a:ln/>
                <a:solidFill>
                  <a:srgbClr val="4472C4">
                    <a:lumMod val="75000"/>
                  </a:srgbClr>
                </a:solidFill>
                <a:latin typeface="NikoshBAN"/>
                <a:cs typeface="NikoshBAN"/>
              </a:rPr>
              <a:t>শি</a:t>
            </a:r>
            <a:r>
              <a:rPr kumimoji="0" lang="en-US" sz="6600" b="1" i="0" u="none" strike="noStrike" kern="0" cap="none" spc="0" normalizeH="0" baseline="0" noProof="0" dirty="0" err="1">
                <a:ln/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ক্ষক</a:t>
            </a:r>
            <a:r>
              <a:rPr kumimoji="0" lang="en-US" sz="6600" b="1" i="0" u="none" strike="noStrike" kern="0" cap="none" spc="0" normalizeH="0" noProof="0" dirty="0">
                <a:ln/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en-US" sz="6600" b="1" i="0" u="none" strike="noStrike" kern="0" cap="none" spc="0" normalizeH="0" baseline="0" noProof="0" dirty="0" err="1">
                <a:ln/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পরিচিতি</a:t>
            </a:r>
            <a:r>
              <a:rPr kumimoji="0" lang="bn-BD" sz="6600" b="1" i="0" u="none" strike="noStrike" kern="0" cap="none" spc="0" normalizeH="0" baseline="0" noProof="0" dirty="0">
                <a:ln/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endParaRPr kumimoji="0" lang="en-US" sz="6600" b="1" i="0" u="none" strike="noStrike" kern="0" cap="none" spc="0" normalizeH="0" baseline="0" noProof="0" dirty="0">
              <a:ln/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0448" y="2382942"/>
            <a:ext cx="7671972" cy="33547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noProof="0" dirty="0" err="1">
                <a:ln/>
                <a:solidFill>
                  <a:srgbClr val="5B9BD5">
                    <a:lumMod val="75000"/>
                  </a:srgbClr>
                </a:solidFill>
                <a:latin typeface="NikoshBAN"/>
                <a:cs typeface="NikoshBAN"/>
              </a:rPr>
              <a:t>নিশাদ</a:t>
            </a:r>
            <a:r>
              <a:rPr lang="en-US" sz="4400" b="1" kern="0" noProof="0" dirty="0">
                <a:ln/>
                <a:solidFill>
                  <a:srgbClr val="5B9BD5">
                    <a:lumMod val="75000"/>
                  </a:srgbClr>
                </a:solidFill>
                <a:latin typeface="NikoshBAN"/>
                <a:cs typeface="NikoshBAN"/>
              </a:rPr>
              <a:t> </a:t>
            </a:r>
            <a:r>
              <a:rPr lang="en-US" sz="4400" b="1" kern="0" noProof="0" dirty="0" err="1">
                <a:ln/>
                <a:solidFill>
                  <a:srgbClr val="5B9BD5">
                    <a:lumMod val="75000"/>
                  </a:srgbClr>
                </a:solidFill>
                <a:latin typeface="NikoshBAN"/>
                <a:cs typeface="NikoshBAN"/>
              </a:rPr>
              <a:t>জাহান</a:t>
            </a:r>
            <a:endParaRPr lang="en-US" sz="4400" b="1" kern="0" dirty="0">
              <a:ln/>
              <a:solidFill>
                <a:srgbClr val="5B9BD5">
                  <a:lumMod val="75000"/>
                </a:srgbClr>
              </a:solidFill>
              <a:latin typeface="NikoshBAN"/>
              <a:cs typeface="NikoshB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none" spc="0" normalizeH="0" baseline="0" noProof="0" dirty="0">
                <a:ln/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সহকারি শিক্ষক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err="1">
                <a:ln/>
                <a:solidFill>
                  <a:srgbClr val="5B9BD5">
                    <a:lumMod val="75000"/>
                  </a:srgbClr>
                </a:solidFill>
                <a:latin typeface="NikoshBAN"/>
                <a:cs typeface="NikoshBAN"/>
              </a:rPr>
              <a:t>ডোবরা</a:t>
            </a:r>
            <a:r>
              <a:rPr lang="en-US" sz="4000" b="1" kern="0" dirty="0">
                <a:ln/>
                <a:solidFill>
                  <a:srgbClr val="5B9BD5">
                    <a:lumMod val="75000"/>
                  </a:srgbClr>
                </a:solidFill>
                <a:latin typeface="NikoshBAN"/>
                <a:cs typeface="NikoshBAN"/>
              </a:rPr>
              <a:t> </a:t>
            </a:r>
            <a:r>
              <a:rPr lang="en-US" sz="4000" b="1" kern="0" dirty="0" err="1">
                <a:ln/>
                <a:solidFill>
                  <a:srgbClr val="5B9BD5">
                    <a:lumMod val="75000"/>
                  </a:srgbClr>
                </a:solidFill>
                <a:latin typeface="NikoshBAN"/>
                <a:cs typeface="NikoshBAN"/>
              </a:rPr>
              <a:t>সরকারি</a:t>
            </a:r>
            <a:r>
              <a:rPr lang="en-US" sz="4000" b="1" kern="0" dirty="0">
                <a:ln/>
                <a:solidFill>
                  <a:srgbClr val="5B9BD5">
                    <a:lumMod val="75000"/>
                  </a:srgbClr>
                </a:solidFill>
                <a:latin typeface="NikoshBAN"/>
                <a:cs typeface="NikoshBAN"/>
              </a:rPr>
              <a:t> </a:t>
            </a:r>
            <a:r>
              <a:rPr lang="en-US" sz="4000" b="1" kern="0" dirty="0" err="1">
                <a:ln/>
                <a:solidFill>
                  <a:srgbClr val="5B9BD5">
                    <a:lumMod val="75000"/>
                  </a:srgbClr>
                </a:solidFill>
                <a:latin typeface="NikoshBAN"/>
                <a:cs typeface="NikoshBAN"/>
              </a:rPr>
              <a:t>প্রাথমিক</a:t>
            </a:r>
            <a:r>
              <a:rPr lang="en-US" sz="4000" b="1" kern="0" dirty="0">
                <a:ln/>
                <a:solidFill>
                  <a:srgbClr val="5B9BD5">
                    <a:lumMod val="75000"/>
                  </a:srgbClr>
                </a:solidFill>
                <a:latin typeface="NikoshBAN"/>
                <a:cs typeface="NikoshBAN"/>
              </a:rPr>
              <a:t> </a:t>
            </a:r>
            <a:r>
              <a:rPr lang="en-US" sz="4000" b="1" kern="0" dirty="0" err="1">
                <a:ln/>
                <a:solidFill>
                  <a:srgbClr val="5B9BD5">
                    <a:lumMod val="75000"/>
                  </a:srgbClr>
                </a:solidFill>
                <a:latin typeface="NikoshBAN"/>
                <a:cs typeface="NikoshBAN"/>
              </a:rPr>
              <a:t>বিদ্যালয়</a:t>
            </a:r>
            <a:r>
              <a:rPr lang="en-US" sz="4000" b="1" kern="0" dirty="0">
                <a:ln/>
                <a:solidFill>
                  <a:srgbClr val="5B9BD5">
                    <a:lumMod val="75000"/>
                  </a:srgbClr>
                </a:solidFill>
                <a:latin typeface="NikoshBAN"/>
                <a:cs typeface="NikoshBAN"/>
              </a:rPr>
              <a:t>।</a:t>
            </a:r>
            <a:endParaRPr kumimoji="0" lang="en-US" sz="4000" b="1" i="0" u="none" strike="noStrike" kern="0" cap="none" spc="0" normalizeH="0" baseline="0" noProof="0" dirty="0">
              <a:ln/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NikoshBAN"/>
              <a:cs typeface="NikoshB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err="1">
                <a:ln/>
                <a:solidFill>
                  <a:srgbClr val="5B9BD5">
                    <a:lumMod val="75000"/>
                  </a:srgbClr>
                </a:solidFill>
                <a:latin typeface="NikoshBAN"/>
                <a:cs typeface="NikoshBAN"/>
              </a:rPr>
              <a:t>বোয়ালমারি</a:t>
            </a:r>
            <a:r>
              <a:rPr lang="en-US" sz="4400" b="1" kern="0" dirty="0">
                <a:ln/>
                <a:solidFill>
                  <a:srgbClr val="5B9BD5">
                    <a:lumMod val="75000"/>
                  </a:srgbClr>
                </a:solidFill>
                <a:latin typeface="NikoshBAN"/>
                <a:cs typeface="NikoshBAN"/>
              </a:rPr>
              <a:t>, </a:t>
            </a:r>
            <a:r>
              <a:rPr lang="en-US" sz="4400" b="1" kern="0" dirty="0" err="1">
                <a:ln/>
                <a:solidFill>
                  <a:srgbClr val="5B9BD5">
                    <a:lumMod val="75000"/>
                  </a:srgbClr>
                </a:solidFill>
                <a:latin typeface="NikoshBAN"/>
                <a:cs typeface="NikoshBAN"/>
              </a:rPr>
              <a:t>ফরিদপুর</a:t>
            </a:r>
            <a:r>
              <a:rPr lang="en-US" sz="4400" b="1" kern="0" dirty="0">
                <a:ln/>
                <a:solidFill>
                  <a:srgbClr val="5B9BD5">
                    <a:lumMod val="75000"/>
                  </a:srgbClr>
                </a:solidFill>
                <a:latin typeface="NikoshBAN"/>
                <a:cs typeface="NikoshBAN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/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 flipH="1">
            <a:off x="1734829" y="1444628"/>
            <a:ext cx="6786718" cy="0"/>
          </a:xfrm>
          <a:prstGeom prst="line">
            <a:avLst/>
          </a:prstGeom>
          <a:ln w="57150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2083904" y="1616638"/>
            <a:ext cx="7399460" cy="0"/>
          </a:xfrm>
          <a:prstGeom prst="line">
            <a:avLst/>
          </a:prstGeom>
          <a:ln w="57150">
            <a:solidFill>
              <a:srgbClr val="00206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4A574F7-D0F3-466C-95D5-C19091D415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6356" y="1788648"/>
            <a:ext cx="1907633" cy="188811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31967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1DAE98-66DD-4209-B56C-5401CD50FB4C}"/>
              </a:ext>
            </a:extLst>
          </p:cNvPr>
          <p:cNvSpPr txBox="1"/>
          <p:nvPr/>
        </p:nvSpPr>
        <p:spPr>
          <a:xfrm>
            <a:off x="1226212" y="2575123"/>
            <a:ext cx="5928361" cy="36933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শ্রেণি</a:t>
            </a:r>
            <a:r>
              <a:rPr lang="bn-IN" sz="4400" b="1" kern="0" dirty="0">
                <a:ln/>
                <a:solidFill>
                  <a:srgbClr val="FF0000"/>
                </a:solidFill>
                <a:latin typeface="NikoshBAN"/>
                <a:cs typeface="NikoshBAN"/>
              </a:rPr>
              <a:t>:১ম</a:t>
            </a:r>
            <a:endParaRPr kumimoji="0" lang="bn-BD" sz="4400" b="1" i="0" u="none" strike="noStrike" kern="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বিষয়</a:t>
            </a:r>
            <a:r>
              <a:rPr lang="bn-IN" sz="4400" b="1" kern="0" noProof="0" dirty="0">
                <a:ln/>
                <a:solidFill>
                  <a:srgbClr val="FF0000"/>
                </a:solidFill>
                <a:latin typeface="NikoshBAN"/>
                <a:cs typeface="NikoshBAN"/>
              </a:rPr>
              <a:t>:</a:t>
            </a:r>
            <a:r>
              <a:rPr kumimoji="0" lang="en-US" sz="4400" b="1" i="0" u="none" strike="noStrike" kern="0" cap="none" spc="0" normalizeH="0" noProof="0" dirty="0">
                <a:ln/>
                <a:solidFill>
                  <a:srgbClr val="FF0000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lang="bn-IN" sz="4400" b="1" kern="0" dirty="0">
                <a:ln/>
                <a:solidFill>
                  <a:srgbClr val="FF0000"/>
                </a:solidFill>
                <a:latin typeface="NikoshBAN"/>
                <a:cs typeface="NikoshBAN"/>
              </a:rPr>
              <a:t>গণিত</a:t>
            </a:r>
            <a:endParaRPr kumimoji="0" lang="bn-BD" sz="4400" b="1" i="0" u="none" strike="noStrike" kern="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NikoshBAN"/>
                <a:cs typeface="NikoshBAN"/>
              </a:rPr>
              <a:t>পাঠ শিরোনাম</a:t>
            </a:r>
            <a:r>
              <a:rPr lang="bn-IN" sz="4400" b="1" kern="0" dirty="0">
                <a:ln/>
                <a:solidFill>
                  <a:srgbClr val="FF0000"/>
                </a:solidFill>
                <a:latin typeface="NikoshBAN"/>
                <a:cs typeface="NikoshBAN"/>
              </a:rPr>
              <a:t>: বিয়োগের ধারণা</a:t>
            </a:r>
            <a:endParaRPr lang="en-US" sz="4400" b="1" kern="0" dirty="0">
              <a:ln/>
              <a:solidFill>
                <a:srgbClr val="FF0000"/>
              </a:solidFill>
              <a:latin typeface="NikoshBAN"/>
              <a:cs typeface="NikoshB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err="1">
                <a:ln/>
                <a:solidFill>
                  <a:srgbClr val="FF0000"/>
                </a:solidFill>
                <a:latin typeface="NikoshBAN"/>
                <a:cs typeface="NikoshBAN"/>
              </a:rPr>
              <a:t>সময়</a:t>
            </a:r>
            <a:r>
              <a:rPr lang="en-US" sz="4400" b="1" kern="0" dirty="0">
                <a:ln/>
                <a:solidFill>
                  <a:srgbClr val="FF0000"/>
                </a:solidFill>
                <a:latin typeface="NikoshBAN"/>
                <a:cs typeface="NikoshBAN"/>
              </a:rPr>
              <a:t>: ৪০ </a:t>
            </a:r>
            <a:r>
              <a:rPr lang="en-US" sz="4400" b="1" kern="0" dirty="0" err="1">
                <a:ln/>
                <a:solidFill>
                  <a:srgbClr val="FF0000"/>
                </a:solidFill>
                <a:latin typeface="NikoshBAN"/>
                <a:cs typeface="NikoshBAN"/>
              </a:rPr>
              <a:t>মিনিট</a:t>
            </a:r>
            <a:endParaRPr lang="bn-IN" sz="4400" b="1" kern="0" dirty="0">
              <a:ln/>
              <a:solidFill>
                <a:srgbClr val="FF0000"/>
              </a:solidFill>
              <a:latin typeface="NikoshBAN"/>
              <a:cs typeface="NikoshB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000" b="1" i="0" u="none" strike="noStrike" kern="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NikoshBAN"/>
              <a:cs typeface="NikoshB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/>
              <a:solidFill>
                <a:srgbClr val="A5A5A5"/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16D24F-B33B-423B-B7A3-9022C7B7B96C}"/>
              </a:ext>
            </a:extLst>
          </p:cNvPr>
          <p:cNvSpPr txBox="1"/>
          <p:nvPr/>
        </p:nvSpPr>
        <p:spPr>
          <a:xfrm>
            <a:off x="3261360" y="609600"/>
            <a:ext cx="5029200" cy="92333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8DB8B-6318-4C9D-A8FC-647DE9EFB5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/>
          <a:stretch/>
        </p:blipFill>
        <p:spPr>
          <a:xfrm>
            <a:off x="7650480" y="1755574"/>
            <a:ext cx="3223868" cy="42473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53889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D05ACC-7F53-4F30-A742-E9E9578A2BBA}"/>
              </a:ext>
            </a:extLst>
          </p:cNvPr>
          <p:cNvSpPr txBox="1"/>
          <p:nvPr/>
        </p:nvSpPr>
        <p:spPr>
          <a:xfrm>
            <a:off x="3771507" y="517208"/>
            <a:ext cx="4648986" cy="92333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lang="bn-IN" sz="5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13BFC2-1480-45F7-8FCB-EB530A43FC65}"/>
              </a:ext>
            </a:extLst>
          </p:cNvPr>
          <p:cNvSpPr txBox="1"/>
          <p:nvPr/>
        </p:nvSpPr>
        <p:spPr>
          <a:xfrm>
            <a:off x="4260915" y="2079985"/>
            <a:ext cx="6490355" cy="1241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উপকরণের সাহায্য বিয়োগ করে প্রতীকের সাহায্যে প্রকাশ করতে পারবে।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4B66F1-8BA9-403D-A80E-8CF1094B5D55}"/>
              </a:ext>
            </a:extLst>
          </p:cNvPr>
          <p:cNvSpPr txBox="1"/>
          <p:nvPr/>
        </p:nvSpPr>
        <p:spPr>
          <a:xfrm>
            <a:off x="2743200" y="2218343"/>
            <a:ext cx="12954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১০.১.৩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226077-D7CC-4632-B628-54E94FF30538}"/>
              </a:ext>
            </a:extLst>
          </p:cNvPr>
          <p:cNvSpPr txBox="1"/>
          <p:nvPr/>
        </p:nvSpPr>
        <p:spPr>
          <a:xfrm>
            <a:off x="2814686" y="4143568"/>
            <a:ext cx="12954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১০.১.৪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8EFCB8-4354-49BF-8553-19B12072CD50}"/>
              </a:ext>
            </a:extLst>
          </p:cNvPr>
          <p:cNvSpPr txBox="1"/>
          <p:nvPr/>
        </p:nvSpPr>
        <p:spPr>
          <a:xfrm>
            <a:off x="4110086" y="4143568"/>
            <a:ext cx="6480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“-” বিয়োগ চিহ্নটি চিনে বলতে পারবে।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35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kjkd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E3AC"/>
              </a:clrFrom>
              <a:clrTo>
                <a:srgbClr val="FEE3A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2704" y="879476"/>
            <a:ext cx="5419393" cy="318135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736865" y="271005"/>
            <a:ext cx="1752600" cy="1676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108465" y="949876"/>
            <a:ext cx="1752600" cy="1676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00706" y="890403"/>
            <a:ext cx="1752600" cy="1676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76101" y="1145630"/>
            <a:ext cx="1752600" cy="1676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5449" y="4942929"/>
            <a:ext cx="6667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ঝুড়িতে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কয়টা বল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A5B8C4-B8F5-4541-B383-5103B4060F6B}"/>
              </a:ext>
            </a:extLst>
          </p:cNvPr>
          <p:cNvSpPr txBox="1"/>
          <p:nvPr/>
        </p:nvSpPr>
        <p:spPr>
          <a:xfrm>
            <a:off x="5109199" y="4392701"/>
            <a:ext cx="5593080" cy="77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ঝুড়িতে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কয়টা বল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9" grpId="1" animBg="1"/>
      <p:bldP spid="9" grpId="2" animBg="1"/>
      <p:bldP spid="10" grpId="0" animBg="1"/>
      <p:bldP spid="12" grpId="0" animBg="1"/>
      <p:bldP spid="12" grpId="1" animBg="1"/>
      <p:bldP spid="13" grpId="0"/>
      <p:bldP spid="13" grpId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9B8CF9-4795-485F-BDB8-8187F8100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166" y="1618948"/>
            <a:ext cx="5515953" cy="45414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0270FD-37CC-4D2C-AA9C-3E717503179D}"/>
              </a:ext>
            </a:extLst>
          </p:cNvPr>
          <p:cNvSpPr txBox="1"/>
          <p:nvPr/>
        </p:nvSpPr>
        <p:spPr>
          <a:xfrm>
            <a:off x="829559" y="1310326"/>
            <a:ext cx="5863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শিখবো...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EBCDB5-FA32-4E2D-B267-72A96D53C16E}"/>
              </a:ext>
            </a:extLst>
          </p:cNvPr>
          <p:cNvSpPr txBox="1"/>
          <p:nvPr/>
        </p:nvSpPr>
        <p:spPr>
          <a:xfrm>
            <a:off x="5707929" y="4371575"/>
            <a:ext cx="3223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বিয়োগ  ও  “-”চিহ্ন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59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CA8EE6-453F-4FF2-AC49-A0268B54B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41" y="1225093"/>
            <a:ext cx="1297636" cy="3124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E1926B-3B18-4AF2-98DE-4B9EF26DE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55" y="1247806"/>
            <a:ext cx="1335160" cy="32145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A56EA1-4D22-4626-AD55-7FC9CA028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761" y="1247805"/>
            <a:ext cx="1263576" cy="32914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4F71B7-1645-4943-92DA-5200495F5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015" y="1179922"/>
            <a:ext cx="1335160" cy="32145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918164-49D1-40EF-ADEB-E4E77C67932A}"/>
              </a:ext>
            </a:extLst>
          </p:cNvPr>
          <p:cNvSpPr txBox="1"/>
          <p:nvPr/>
        </p:nvSpPr>
        <p:spPr>
          <a:xfrm>
            <a:off x="3831658" y="5252909"/>
            <a:ext cx="5976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8024DB-E7CE-4A8C-986C-1FCB46E966AA}"/>
              </a:ext>
            </a:extLst>
          </p:cNvPr>
          <p:cNvSpPr txBox="1"/>
          <p:nvPr/>
        </p:nvSpPr>
        <p:spPr>
          <a:xfrm>
            <a:off x="4269645" y="4549650"/>
            <a:ext cx="5415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এখন কয়টি বেলুন আছে?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99EC36-18A2-47D8-9508-DEDFA8C09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038" y="1247805"/>
            <a:ext cx="1335160" cy="321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8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85670" y="2026810"/>
            <a:ext cx="6934200" cy="212365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কিছুকে বাদ দেওয়া, আলাদা করা, ফেলে দেওয়া, রেখে দেওয়া ইত্যাদিকে বিয়োগ বলে।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873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60470" y="3927061"/>
            <a:ext cx="5787209" cy="92333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কয়টা ইলিশ মাছ আছে?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mages (3)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86172" y="1224632"/>
            <a:ext cx="2693670" cy="10403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80790" y="4850391"/>
            <a:ext cx="6081301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২টা ইলিশ দূরে চলে গেল। এখন কয়টা রইল?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images (3).jpg">
            <a:extLst>
              <a:ext uri="{FF2B5EF4-FFF2-40B4-BE49-F238E27FC236}">
                <a16:creationId xmlns:a16="http://schemas.microsoft.com/office/drawing/2014/main" id="{6A375B8C-B9CD-47BE-84EC-A3B05BBC6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86172" y="2153079"/>
            <a:ext cx="2693670" cy="1040363"/>
          </a:xfrm>
          <a:prstGeom prst="rect">
            <a:avLst/>
          </a:prstGeom>
        </p:spPr>
      </p:pic>
      <p:pic>
        <p:nvPicPr>
          <p:cNvPr id="16" name="Picture 15" descr="images (3).jpg">
            <a:extLst>
              <a:ext uri="{FF2B5EF4-FFF2-40B4-BE49-F238E27FC236}">
                <a16:creationId xmlns:a16="http://schemas.microsoft.com/office/drawing/2014/main" id="{A3C18265-A7C2-495E-AA62-26D0B8EC1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87772" y="5379688"/>
            <a:ext cx="2693670" cy="1040363"/>
          </a:xfrm>
          <a:prstGeom prst="rect">
            <a:avLst/>
          </a:prstGeom>
        </p:spPr>
      </p:pic>
      <p:pic>
        <p:nvPicPr>
          <p:cNvPr id="19" name="Picture 18" descr="images (3).jpg">
            <a:extLst>
              <a:ext uri="{FF2B5EF4-FFF2-40B4-BE49-F238E27FC236}">
                <a16:creationId xmlns:a16="http://schemas.microsoft.com/office/drawing/2014/main" id="{ACA844F2-AB84-420F-9953-978E0947B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86172" y="4150227"/>
            <a:ext cx="2693670" cy="1040363"/>
          </a:xfrm>
          <a:prstGeom prst="rect">
            <a:avLst/>
          </a:prstGeom>
        </p:spPr>
      </p:pic>
      <p:pic>
        <p:nvPicPr>
          <p:cNvPr id="20" name="Picture 19" descr="images (3).jpg">
            <a:extLst>
              <a:ext uri="{FF2B5EF4-FFF2-40B4-BE49-F238E27FC236}">
                <a16:creationId xmlns:a16="http://schemas.microsoft.com/office/drawing/2014/main" id="{5715948D-E7F0-434A-AEAA-5A825520F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86172" y="3081526"/>
            <a:ext cx="2693670" cy="1040363"/>
          </a:xfrm>
          <a:prstGeom prst="rect">
            <a:avLst/>
          </a:prstGeom>
        </p:spPr>
      </p:pic>
      <p:pic>
        <p:nvPicPr>
          <p:cNvPr id="21" name="Picture 20" descr="images (3).jpg">
            <a:extLst>
              <a:ext uri="{FF2B5EF4-FFF2-40B4-BE49-F238E27FC236}">
                <a16:creationId xmlns:a16="http://schemas.microsoft.com/office/drawing/2014/main" id="{36523CCD-A381-47B6-8DE1-B47E5F724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00758" y="298485"/>
            <a:ext cx="2693670" cy="1040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96296E-6 L 0.6125 0.0127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25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4 -0.08449 L 0.65846 -0.0967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1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Basis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ustom 2">
      <a:majorFont>
        <a:latin typeface="NikoshBAN"/>
        <a:ea typeface=""/>
        <a:cs typeface="Vrinda"/>
      </a:majorFont>
      <a:minorFont>
        <a:latin typeface="NikoshBAN"/>
        <a:ea typeface=""/>
        <a:cs typeface="Vrinda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54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289</TotalTime>
  <Words>239</Words>
  <Application>Microsoft Office PowerPoint</Application>
  <PresentationFormat>Widescreen</PresentationFormat>
  <Paragraphs>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43</cp:revision>
  <dcterms:created xsi:type="dcterms:W3CDTF">2020-02-15T11:43:49Z</dcterms:created>
  <dcterms:modified xsi:type="dcterms:W3CDTF">2020-03-09T09:17:20Z</dcterms:modified>
</cp:coreProperties>
</file>