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8" r:id="rId3"/>
    <p:sldId id="289" r:id="rId4"/>
    <p:sldId id="262" r:id="rId5"/>
    <p:sldId id="274" r:id="rId6"/>
    <p:sldId id="257" r:id="rId7"/>
    <p:sldId id="259" r:id="rId8"/>
    <p:sldId id="291" r:id="rId9"/>
    <p:sldId id="292" r:id="rId10"/>
    <p:sldId id="293" r:id="rId11"/>
    <p:sldId id="279" r:id="rId12"/>
    <p:sldId id="296" r:id="rId13"/>
    <p:sldId id="286" r:id="rId14"/>
    <p:sldId id="277" r:id="rId15"/>
    <p:sldId id="269" r:id="rId16"/>
    <p:sldId id="299" r:id="rId17"/>
    <p:sldId id="270" r:id="rId18"/>
    <p:sldId id="295" r:id="rId19"/>
    <p:sldId id="276" r:id="rId20"/>
    <p:sldId id="281" r:id="rId21"/>
    <p:sldId id="282" r:id="rId22"/>
    <p:sldId id="283" r:id="rId23"/>
  </p:sldIdLst>
  <p:sldSz cx="1040288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393" autoAdjust="0"/>
    <p:restoredTop sz="94660"/>
  </p:normalViewPr>
  <p:slideViewPr>
    <p:cSldViewPr>
      <p:cViewPr varScale="1">
        <p:scale>
          <a:sx n="67" d="100"/>
          <a:sy n="67" d="100"/>
        </p:scale>
        <p:origin x="-102" y="-882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1DC1B-3457-4A05-B374-815739FE61B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97BDF4-3B42-4687-B1A5-50E603239696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রিসালাত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48B443F-485F-42E9-BABD-638C89F822B7}" type="parTrans" cxnId="{6AEEBFA3-2A7A-4D36-B219-E91CA8FB3390}">
      <dgm:prSet/>
      <dgm:spPr/>
      <dgm:t>
        <a:bodyPr/>
        <a:lstStyle/>
        <a:p>
          <a:endParaRPr lang="en-US"/>
        </a:p>
      </dgm:t>
    </dgm:pt>
    <dgm:pt modelId="{69A6FDD8-B5A6-40EF-A8D4-1531D7E6165F}" type="sibTrans" cxnId="{6AEEBFA3-2A7A-4D36-B219-E91CA8FB3390}">
      <dgm:prSet/>
      <dgm:spPr/>
      <dgm:t>
        <a:bodyPr/>
        <a:lstStyle/>
        <a:p>
          <a:endParaRPr lang="en-US"/>
        </a:p>
      </dgm:t>
    </dgm:pt>
    <dgm:pt modelId="{C5C8C211-C5C9-4753-A036-E1B8E8B9355B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বার্তা বহন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53A9DDA-D51F-42C2-A036-0D8AFB693AC6}" type="parTrans" cxnId="{5713EE1C-03AB-4FCB-899B-79CD6C4E9D3D}">
      <dgm:prSet/>
      <dgm:spPr/>
      <dgm:t>
        <a:bodyPr/>
        <a:lstStyle/>
        <a:p>
          <a:endParaRPr lang="en-US"/>
        </a:p>
      </dgm:t>
    </dgm:pt>
    <dgm:pt modelId="{69318378-FB72-44EC-9150-C0FA82893E06}" type="sibTrans" cxnId="{5713EE1C-03AB-4FCB-899B-79CD6C4E9D3D}">
      <dgm:prSet/>
      <dgm:spPr/>
      <dgm:t>
        <a:bodyPr/>
        <a:lstStyle/>
        <a:p>
          <a:endParaRPr lang="en-US"/>
        </a:p>
      </dgm:t>
    </dgm:pt>
    <dgm:pt modelId="{B7ACD34E-3AA7-44F6-ABBB-0B8480100AC4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খবর পৌছানো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0B96095-EBD4-4AFE-9602-F96F252527E5}" type="parTrans" cxnId="{37323D14-DE18-4554-9BE0-091476BA9FA6}">
      <dgm:prSet/>
      <dgm:spPr/>
      <dgm:t>
        <a:bodyPr/>
        <a:lstStyle/>
        <a:p>
          <a:endParaRPr lang="en-US"/>
        </a:p>
      </dgm:t>
    </dgm:pt>
    <dgm:pt modelId="{0556AB66-0FA7-41BB-9828-A217C18C0314}" type="sibTrans" cxnId="{37323D14-DE18-4554-9BE0-091476BA9FA6}">
      <dgm:prSet/>
      <dgm:spPr/>
      <dgm:t>
        <a:bodyPr/>
        <a:lstStyle/>
        <a:p>
          <a:endParaRPr lang="en-US"/>
        </a:p>
      </dgm:t>
    </dgm:pt>
    <dgm:pt modelId="{F739AAEF-082A-4F30-B452-A075DCFCCC97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সংবাদ বহন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C116695-3AEE-4807-980E-646813311EFD}" type="parTrans" cxnId="{0F25B6FC-53CF-45AE-9912-BC9026C7F5C6}">
      <dgm:prSet/>
      <dgm:spPr/>
      <dgm:t>
        <a:bodyPr/>
        <a:lstStyle/>
        <a:p>
          <a:endParaRPr lang="en-US"/>
        </a:p>
      </dgm:t>
    </dgm:pt>
    <dgm:pt modelId="{AEE582E4-865C-448F-949D-1FF761A926C3}" type="sibTrans" cxnId="{0F25B6FC-53CF-45AE-9912-BC9026C7F5C6}">
      <dgm:prSet/>
      <dgm:spPr/>
      <dgm:t>
        <a:bodyPr/>
        <a:lstStyle/>
        <a:p>
          <a:endParaRPr lang="en-US"/>
        </a:p>
      </dgm:t>
    </dgm:pt>
    <dgm:pt modelId="{2AD02B23-95B4-487B-B297-F1DFE145CB5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চিঠি প্রেরণ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3CA31F6-C7CC-4EEA-8DB8-520AAAC955EA}" type="parTrans" cxnId="{7A4011E9-9D90-42F5-BC81-55F53061FF3E}">
      <dgm:prSet/>
      <dgm:spPr/>
      <dgm:t>
        <a:bodyPr/>
        <a:lstStyle/>
        <a:p>
          <a:endParaRPr lang="en-US"/>
        </a:p>
      </dgm:t>
    </dgm:pt>
    <dgm:pt modelId="{E8952E78-627B-4732-A056-1A32869A88E9}" type="sibTrans" cxnId="{7A4011E9-9D90-42F5-BC81-55F53061FF3E}">
      <dgm:prSet/>
      <dgm:spPr/>
      <dgm:t>
        <a:bodyPr/>
        <a:lstStyle/>
        <a:p>
          <a:endParaRPr lang="en-US"/>
        </a:p>
      </dgm:t>
    </dgm:pt>
    <dgm:pt modelId="{2A8E1713-3A29-427F-946D-60C03D07E809}" type="pres">
      <dgm:prSet presAssocID="{A881DC1B-3457-4A05-B374-815739FE61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58E2EF-C797-4D53-8C18-B3F4F02C83F4}" type="pres">
      <dgm:prSet presAssocID="{B697BDF4-3B42-4687-B1A5-50E603239696}" presName="centerShape" presStyleLbl="node0" presStyleIdx="0" presStyleCnt="1" custScaleX="145841" custScaleY="125010"/>
      <dgm:spPr/>
      <dgm:t>
        <a:bodyPr/>
        <a:lstStyle/>
        <a:p>
          <a:endParaRPr lang="en-US"/>
        </a:p>
      </dgm:t>
    </dgm:pt>
    <dgm:pt modelId="{A184F4D4-580C-4639-B851-52B8EEA08685}" type="pres">
      <dgm:prSet presAssocID="{A53A9DDA-D51F-42C2-A036-0D8AFB693AC6}" presName="parTrans" presStyleLbl="sibTrans2D1" presStyleIdx="0" presStyleCnt="4"/>
      <dgm:spPr/>
      <dgm:t>
        <a:bodyPr/>
        <a:lstStyle/>
        <a:p>
          <a:endParaRPr lang="en-US"/>
        </a:p>
      </dgm:t>
    </dgm:pt>
    <dgm:pt modelId="{68E1495F-9F2B-45D9-8C4C-3CFC5A345FB1}" type="pres">
      <dgm:prSet presAssocID="{A53A9DDA-D51F-42C2-A036-0D8AFB693AC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7861A4F-EEEE-457D-853C-9F063D434E1C}" type="pres">
      <dgm:prSet presAssocID="{C5C8C211-C5C9-4753-A036-E1B8E8B9355B}" presName="node" presStyleLbl="node1" presStyleIdx="0" presStyleCnt="4" custScaleX="250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4F865-9C97-4C84-B7CE-374EEF6AFD03}" type="pres">
      <dgm:prSet presAssocID="{A0B96095-EBD4-4AFE-9602-F96F252527E5}" presName="parTrans" presStyleLbl="sibTrans2D1" presStyleIdx="1" presStyleCnt="4"/>
      <dgm:spPr/>
      <dgm:t>
        <a:bodyPr/>
        <a:lstStyle/>
        <a:p>
          <a:endParaRPr lang="en-US"/>
        </a:p>
      </dgm:t>
    </dgm:pt>
    <dgm:pt modelId="{62558F6D-3EEF-4AE1-BB8F-2FDF81657C68}" type="pres">
      <dgm:prSet presAssocID="{A0B96095-EBD4-4AFE-9602-F96F252527E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A015F93-954C-494F-824D-1255E940E283}" type="pres">
      <dgm:prSet presAssocID="{B7ACD34E-3AA7-44F6-ABBB-0B8480100AC4}" presName="node" presStyleLbl="node1" presStyleIdx="1" presStyleCnt="4" custScaleX="163100" custScaleY="125486" custRadScaleRad="127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1A86A-045D-4798-8159-DAA3FE9A9C4E}" type="pres">
      <dgm:prSet presAssocID="{0C116695-3AEE-4807-980E-646813311EF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7B4CF580-A36B-4E96-98B4-1E19626E4483}" type="pres">
      <dgm:prSet presAssocID="{0C116695-3AEE-4807-980E-646813311EF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F847DFB-68D2-4263-92B9-0F4D3C3752B6}" type="pres">
      <dgm:prSet presAssocID="{F739AAEF-082A-4F30-B452-A075DCFCCC97}" presName="node" presStyleLbl="node1" presStyleIdx="2" presStyleCnt="4" custScaleX="231227" custScaleY="90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B8BBF-6188-4F60-A9A2-0AAADC532D09}" type="pres">
      <dgm:prSet presAssocID="{E3CA31F6-C7CC-4EEA-8DB8-520AAAC955EA}" presName="parTrans" presStyleLbl="sibTrans2D1" presStyleIdx="3" presStyleCnt="4"/>
      <dgm:spPr/>
      <dgm:t>
        <a:bodyPr/>
        <a:lstStyle/>
        <a:p>
          <a:endParaRPr lang="en-US"/>
        </a:p>
      </dgm:t>
    </dgm:pt>
    <dgm:pt modelId="{019BC921-6F38-42C7-BEC0-6A0CE6D11A0D}" type="pres">
      <dgm:prSet presAssocID="{E3CA31F6-C7CC-4EEA-8DB8-520AAAC955E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C0A93B7-8558-4437-B3AD-796179D23938}" type="pres">
      <dgm:prSet presAssocID="{2AD02B23-95B4-487B-B297-F1DFE145CB5B}" presName="node" presStyleLbl="node1" presStyleIdx="3" presStyleCnt="4" custScaleX="179722" custScaleY="105741" custRadScaleRad="127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9E5CBA-F811-4E0B-B59E-1288ADF2F134}" type="presOf" srcId="{B7ACD34E-3AA7-44F6-ABBB-0B8480100AC4}" destId="{BA015F93-954C-494F-824D-1255E940E283}" srcOrd="0" destOrd="0" presId="urn:microsoft.com/office/officeart/2005/8/layout/radial5"/>
    <dgm:cxn modelId="{5713EE1C-03AB-4FCB-899B-79CD6C4E9D3D}" srcId="{B697BDF4-3B42-4687-B1A5-50E603239696}" destId="{C5C8C211-C5C9-4753-A036-E1B8E8B9355B}" srcOrd="0" destOrd="0" parTransId="{A53A9DDA-D51F-42C2-A036-0D8AFB693AC6}" sibTransId="{69318378-FB72-44EC-9150-C0FA82893E06}"/>
    <dgm:cxn modelId="{87D2E493-5E6D-4899-9AED-AAAC36499023}" type="presOf" srcId="{F739AAEF-082A-4F30-B452-A075DCFCCC97}" destId="{3F847DFB-68D2-4263-92B9-0F4D3C3752B6}" srcOrd="0" destOrd="0" presId="urn:microsoft.com/office/officeart/2005/8/layout/radial5"/>
    <dgm:cxn modelId="{75BA0305-157A-483B-977F-AFDE62E8CF6B}" type="presOf" srcId="{0C116695-3AEE-4807-980E-646813311EFD}" destId="{7B4CF580-A36B-4E96-98B4-1E19626E4483}" srcOrd="1" destOrd="0" presId="urn:microsoft.com/office/officeart/2005/8/layout/radial5"/>
    <dgm:cxn modelId="{FD8260D0-47A0-4283-8171-331D6A7BC512}" type="presOf" srcId="{E3CA31F6-C7CC-4EEA-8DB8-520AAAC955EA}" destId="{A94B8BBF-6188-4F60-A9A2-0AAADC532D09}" srcOrd="0" destOrd="0" presId="urn:microsoft.com/office/officeart/2005/8/layout/radial5"/>
    <dgm:cxn modelId="{611A16E9-2973-40F4-BB90-80F8F0BF8F71}" type="presOf" srcId="{2AD02B23-95B4-487B-B297-F1DFE145CB5B}" destId="{7C0A93B7-8558-4437-B3AD-796179D23938}" srcOrd="0" destOrd="0" presId="urn:microsoft.com/office/officeart/2005/8/layout/radial5"/>
    <dgm:cxn modelId="{4535E9DB-3298-493C-BF64-B3AF36DF706A}" type="presOf" srcId="{A53A9DDA-D51F-42C2-A036-0D8AFB693AC6}" destId="{68E1495F-9F2B-45D9-8C4C-3CFC5A345FB1}" srcOrd="1" destOrd="0" presId="urn:microsoft.com/office/officeart/2005/8/layout/radial5"/>
    <dgm:cxn modelId="{6AEEBFA3-2A7A-4D36-B219-E91CA8FB3390}" srcId="{A881DC1B-3457-4A05-B374-815739FE61B0}" destId="{B697BDF4-3B42-4687-B1A5-50E603239696}" srcOrd="0" destOrd="0" parTransId="{B48B443F-485F-42E9-BABD-638C89F822B7}" sibTransId="{69A6FDD8-B5A6-40EF-A8D4-1531D7E6165F}"/>
    <dgm:cxn modelId="{3FC6A3D6-748B-493F-A784-6BA09564D058}" type="presOf" srcId="{A0B96095-EBD4-4AFE-9602-F96F252527E5}" destId="{62558F6D-3EEF-4AE1-BB8F-2FDF81657C68}" srcOrd="1" destOrd="0" presId="urn:microsoft.com/office/officeart/2005/8/layout/radial5"/>
    <dgm:cxn modelId="{7A4011E9-9D90-42F5-BC81-55F53061FF3E}" srcId="{B697BDF4-3B42-4687-B1A5-50E603239696}" destId="{2AD02B23-95B4-487B-B297-F1DFE145CB5B}" srcOrd="3" destOrd="0" parTransId="{E3CA31F6-C7CC-4EEA-8DB8-520AAAC955EA}" sibTransId="{E8952E78-627B-4732-A056-1A32869A88E9}"/>
    <dgm:cxn modelId="{0F25B6FC-53CF-45AE-9912-BC9026C7F5C6}" srcId="{B697BDF4-3B42-4687-B1A5-50E603239696}" destId="{F739AAEF-082A-4F30-B452-A075DCFCCC97}" srcOrd="2" destOrd="0" parTransId="{0C116695-3AEE-4807-980E-646813311EFD}" sibTransId="{AEE582E4-865C-448F-949D-1FF761A926C3}"/>
    <dgm:cxn modelId="{A5F53E98-148A-409C-8F81-3EDE571197C5}" type="presOf" srcId="{A53A9DDA-D51F-42C2-A036-0D8AFB693AC6}" destId="{A184F4D4-580C-4639-B851-52B8EEA08685}" srcOrd="0" destOrd="0" presId="urn:microsoft.com/office/officeart/2005/8/layout/radial5"/>
    <dgm:cxn modelId="{37323D14-DE18-4554-9BE0-091476BA9FA6}" srcId="{B697BDF4-3B42-4687-B1A5-50E603239696}" destId="{B7ACD34E-3AA7-44F6-ABBB-0B8480100AC4}" srcOrd="1" destOrd="0" parTransId="{A0B96095-EBD4-4AFE-9602-F96F252527E5}" sibTransId="{0556AB66-0FA7-41BB-9828-A217C18C0314}"/>
    <dgm:cxn modelId="{EA7FEA6E-45BA-411C-AEC0-AEA7B5E60692}" type="presOf" srcId="{C5C8C211-C5C9-4753-A036-E1B8E8B9355B}" destId="{A7861A4F-EEEE-457D-853C-9F063D434E1C}" srcOrd="0" destOrd="0" presId="urn:microsoft.com/office/officeart/2005/8/layout/radial5"/>
    <dgm:cxn modelId="{8F040CDB-0C14-401A-95C6-C3326954C2A1}" type="presOf" srcId="{E3CA31F6-C7CC-4EEA-8DB8-520AAAC955EA}" destId="{019BC921-6F38-42C7-BEC0-6A0CE6D11A0D}" srcOrd="1" destOrd="0" presId="urn:microsoft.com/office/officeart/2005/8/layout/radial5"/>
    <dgm:cxn modelId="{C9847A98-2B78-4791-93F8-93ACDBD763F5}" type="presOf" srcId="{A881DC1B-3457-4A05-B374-815739FE61B0}" destId="{2A8E1713-3A29-427F-946D-60C03D07E809}" srcOrd="0" destOrd="0" presId="urn:microsoft.com/office/officeart/2005/8/layout/radial5"/>
    <dgm:cxn modelId="{403CE827-90E3-48EA-AD24-A4CC8AA108B4}" type="presOf" srcId="{A0B96095-EBD4-4AFE-9602-F96F252527E5}" destId="{2AD4F865-9C97-4C84-B7CE-374EEF6AFD03}" srcOrd="0" destOrd="0" presId="urn:microsoft.com/office/officeart/2005/8/layout/radial5"/>
    <dgm:cxn modelId="{4FF4EF45-399E-4EC4-B2C9-7DAF1DA8EC40}" type="presOf" srcId="{0C116695-3AEE-4807-980E-646813311EFD}" destId="{B721A86A-045D-4798-8159-DAA3FE9A9C4E}" srcOrd="0" destOrd="0" presId="urn:microsoft.com/office/officeart/2005/8/layout/radial5"/>
    <dgm:cxn modelId="{9C022345-6342-40F8-AAD4-73858949E537}" type="presOf" srcId="{B697BDF4-3B42-4687-B1A5-50E603239696}" destId="{E758E2EF-C797-4D53-8C18-B3F4F02C83F4}" srcOrd="0" destOrd="0" presId="urn:microsoft.com/office/officeart/2005/8/layout/radial5"/>
    <dgm:cxn modelId="{FA94EB03-9C4C-43BA-BCED-E633DBF1C55B}" type="presParOf" srcId="{2A8E1713-3A29-427F-946D-60C03D07E809}" destId="{E758E2EF-C797-4D53-8C18-B3F4F02C83F4}" srcOrd="0" destOrd="0" presId="urn:microsoft.com/office/officeart/2005/8/layout/radial5"/>
    <dgm:cxn modelId="{209D16C1-C3C3-4BDA-A8A2-A78BEC9C0814}" type="presParOf" srcId="{2A8E1713-3A29-427F-946D-60C03D07E809}" destId="{A184F4D4-580C-4639-B851-52B8EEA08685}" srcOrd="1" destOrd="0" presId="urn:microsoft.com/office/officeart/2005/8/layout/radial5"/>
    <dgm:cxn modelId="{2344C7DB-A07B-4A73-ACB2-2D4B636480B2}" type="presParOf" srcId="{A184F4D4-580C-4639-B851-52B8EEA08685}" destId="{68E1495F-9F2B-45D9-8C4C-3CFC5A345FB1}" srcOrd="0" destOrd="0" presId="urn:microsoft.com/office/officeart/2005/8/layout/radial5"/>
    <dgm:cxn modelId="{DE3F08C1-B385-4100-85FC-0493E620A9B5}" type="presParOf" srcId="{2A8E1713-3A29-427F-946D-60C03D07E809}" destId="{A7861A4F-EEEE-457D-853C-9F063D434E1C}" srcOrd="2" destOrd="0" presId="urn:microsoft.com/office/officeart/2005/8/layout/radial5"/>
    <dgm:cxn modelId="{5F662F86-40B0-4733-86D1-BEE1949CF0D1}" type="presParOf" srcId="{2A8E1713-3A29-427F-946D-60C03D07E809}" destId="{2AD4F865-9C97-4C84-B7CE-374EEF6AFD03}" srcOrd="3" destOrd="0" presId="urn:microsoft.com/office/officeart/2005/8/layout/radial5"/>
    <dgm:cxn modelId="{488A85FC-0858-4E78-8E9A-85751CE90980}" type="presParOf" srcId="{2AD4F865-9C97-4C84-B7CE-374EEF6AFD03}" destId="{62558F6D-3EEF-4AE1-BB8F-2FDF81657C68}" srcOrd="0" destOrd="0" presId="urn:microsoft.com/office/officeart/2005/8/layout/radial5"/>
    <dgm:cxn modelId="{3D0A150F-BE7C-49B5-8A58-E6346B402446}" type="presParOf" srcId="{2A8E1713-3A29-427F-946D-60C03D07E809}" destId="{BA015F93-954C-494F-824D-1255E940E283}" srcOrd="4" destOrd="0" presId="urn:microsoft.com/office/officeart/2005/8/layout/radial5"/>
    <dgm:cxn modelId="{BFDDCDAF-7320-4A1D-82A5-6566A1F1A430}" type="presParOf" srcId="{2A8E1713-3A29-427F-946D-60C03D07E809}" destId="{B721A86A-045D-4798-8159-DAA3FE9A9C4E}" srcOrd="5" destOrd="0" presId="urn:microsoft.com/office/officeart/2005/8/layout/radial5"/>
    <dgm:cxn modelId="{062BC163-9B8D-48A1-9C53-3E7643CDA507}" type="presParOf" srcId="{B721A86A-045D-4798-8159-DAA3FE9A9C4E}" destId="{7B4CF580-A36B-4E96-98B4-1E19626E4483}" srcOrd="0" destOrd="0" presId="urn:microsoft.com/office/officeart/2005/8/layout/radial5"/>
    <dgm:cxn modelId="{B6CB4545-03F3-4E01-9676-BFD43FA8DCB2}" type="presParOf" srcId="{2A8E1713-3A29-427F-946D-60C03D07E809}" destId="{3F847DFB-68D2-4263-92B9-0F4D3C3752B6}" srcOrd="6" destOrd="0" presId="urn:microsoft.com/office/officeart/2005/8/layout/radial5"/>
    <dgm:cxn modelId="{52EA4949-DE0C-4E4A-9A4F-2466F325CBFC}" type="presParOf" srcId="{2A8E1713-3A29-427F-946D-60C03D07E809}" destId="{A94B8BBF-6188-4F60-A9A2-0AAADC532D09}" srcOrd="7" destOrd="0" presId="urn:microsoft.com/office/officeart/2005/8/layout/radial5"/>
    <dgm:cxn modelId="{33AFA2C0-4E22-47B1-8CBC-D2B2D0F259EE}" type="presParOf" srcId="{A94B8BBF-6188-4F60-A9A2-0AAADC532D09}" destId="{019BC921-6F38-42C7-BEC0-6A0CE6D11A0D}" srcOrd="0" destOrd="0" presId="urn:microsoft.com/office/officeart/2005/8/layout/radial5"/>
    <dgm:cxn modelId="{22C55141-88B6-4D65-A189-088A8A4630AA}" type="presParOf" srcId="{2A8E1713-3A29-427F-946D-60C03D07E809}" destId="{7C0A93B7-8558-4437-B3AD-796179D23938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33A3B-B0AC-4E8A-885D-DFAE29120660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3090A-5D7D-4ACA-96B4-8FEB0C518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00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5187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1106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7985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1088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8423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0696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5373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3563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0798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0225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4890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2833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2675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0397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7877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9327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8154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3023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8825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1529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357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8" y="2272455"/>
            <a:ext cx="8842455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0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9"/>
            <a:ext cx="234065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9"/>
            <a:ext cx="6848568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6" y="4700695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756" y="3100496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1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3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0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0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136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6" y="1637455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168" indent="0">
              <a:buNone/>
              <a:defRPr sz="2200" b="1"/>
            </a:lvl2pPr>
            <a:lvl3pPr marL="1012335" indent="0">
              <a:buNone/>
              <a:defRPr sz="2000" b="1"/>
            </a:lvl3pPr>
            <a:lvl4pPr marL="1518503" indent="0">
              <a:buNone/>
              <a:defRPr sz="1800" b="1"/>
            </a:lvl4pPr>
            <a:lvl5pPr marL="2024669" indent="0">
              <a:buNone/>
              <a:defRPr sz="1800" b="1"/>
            </a:lvl5pPr>
            <a:lvl6pPr marL="2530837" indent="0">
              <a:buNone/>
              <a:defRPr sz="1800" b="1"/>
            </a:lvl6pPr>
            <a:lvl7pPr marL="3037004" indent="0">
              <a:buNone/>
              <a:defRPr sz="1800" b="1"/>
            </a:lvl7pPr>
            <a:lvl8pPr marL="3543172" indent="0">
              <a:buNone/>
              <a:defRPr sz="1800" b="1"/>
            </a:lvl8pPr>
            <a:lvl9pPr marL="404934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146" y="2319868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524" y="1637455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168" indent="0">
              <a:buNone/>
              <a:defRPr sz="2200" b="1"/>
            </a:lvl2pPr>
            <a:lvl3pPr marL="1012335" indent="0">
              <a:buNone/>
              <a:defRPr sz="2000" b="1"/>
            </a:lvl3pPr>
            <a:lvl4pPr marL="1518503" indent="0">
              <a:buNone/>
              <a:defRPr sz="1800" b="1"/>
            </a:lvl4pPr>
            <a:lvl5pPr marL="2024669" indent="0">
              <a:buNone/>
              <a:defRPr sz="1800" b="1"/>
            </a:lvl5pPr>
            <a:lvl6pPr marL="2530837" indent="0">
              <a:buNone/>
              <a:defRPr sz="1800" b="1"/>
            </a:lvl6pPr>
            <a:lvl7pPr marL="3037004" indent="0">
              <a:buNone/>
              <a:defRPr sz="1800" b="1"/>
            </a:lvl7pPr>
            <a:lvl8pPr marL="3543172" indent="0">
              <a:buNone/>
              <a:defRPr sz="1800" b="1"/>
            </a:lvl8pPr>
            <a:lvl9pPr marL="404934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4" y="2319868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02888" cy="73152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0402888" cy="7315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5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5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168" indent="0">
              <a:buNone/>
              <a:defRPr sz="1300"/>
            </a:lvl2pPr>
            <a:lvl3pPr marL="1012335" indent="0">
              <a:buNone/>
              <a:defRPr sz="1100"/>
            </a:lvl3pPr>
            <a:lvl4pPr marL="1518503" indent="0">
              <a:buNone/>
              <a:defRPr sz="1000"/>
            </a:lvl4pPr>
            <a:lvl5pPr marL="2024669" indent="0">
              <a:buNone/>
              <a:defRPr sz="1000"/>
            </a:lvl5pPr>
            <a:lvl6pPr marL="2530837" indent="0">
              <a:buNone/>
              <a:defRPr sz="1000"/>
            </a:lvl6pPr>
            <a:lvl7pPr marL="3037004" indent="0">
              <a:buNone/>
              <a:defRPr sz="1000"/>
            </a:lvl7pPr>
            <a:lvl8pPr marL="3543172" indent="0">
              <a:buNone/>
              <a:defRPr sz="1000"/>
            </a:lvl8pPr>
            <a:lvl9pPr marL="404934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40" y="5120641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40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168" indent="0">
              <a:buNone/>
              <a:defRPr sz="3100"/>
            </a:lvl2pPr>
            <a:lvl3pPr marL="1012335" indent="0">
              <a:buNone/>
              <a:defRPr sz="2700"/>
            </a:lvl3pPr>
            <a:lvl4pPr marL="1518503" indent="0">
              <a:buNone/>
              <a:defRPr sz="2200"/>
            </a:lvl4pPr>
            <a:lvl5pPr marL="2024669" indent="0">
              <a:buNone/>
              <a:defRPr sz="2200"/>
            </a:lvl5pPr>
            <a:lvl6pPr marL="2530837" indent="0">
              <a:buNone/>
              <a:defRPr sz="2200"/>
            </a:lvl6pPr>
            <a:lvl7pPr marL="3037004" indent="0">
              <a:buNone/>
              <a:defRPr sz="2200"/>
            </a:lvl7pPr>
            <a:lvl8pPr marL="3543172" indent="0">
              <a:buNone/>
              <a:defRPr sz="2200"/>
            </a:lvl8pPr>
            <a:lvl9pPr marL="404934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40" y="5725162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168" indent="0">
              <a:buNone/>
              <a:defRPr sz="1300"/>
            </a:lvl2pPr>
            <a:lvl3pPr marL="1012335" indent="0">
              <a:buNone/>
              <a:defRPr sz="1100"/>
            </a:lvl3pPr>
            <a:lvl4pPr marL="1518503" indent="0">
              <a:buNone/>
              <a:defRPr sz="1000"/>
            </a:lvl4pPr>
            <a:lvl5pPr marL="2024669" indent="0">
              <a:buNone/>
              <a:defRPr sz="1000"/>
            </a:lvl5pPr>
            <a:lvl6pPr marL="2530837" indent="0">
              <a:buNone/>
              <a:defRPr sz="1000"/>
            </a:lvl6pPr>
            <a:lvl7pPr marL="3037004" indent="0">
              <a:buNone/>
              <a:defRPr sz="1000"/>
            </a:lvl7pPr>
            <a:lvl8pPr marL="3543172" indent="0">
              <a:buNone/>
              <a:defRPr sz="1000"/>
            </a:lvl8pPr>
            <a:lvl9pPr marL="404934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6" y="292947"/>
            <a:ext cx="9362599" cy="1219200"/>
          </a:xfrm>
          <a:prstGeom prst="rect">
            <a:avLst/>
          </a:prstGeom>
        </p:spPr>
        <p:txBody>
          <a:bodyPr vert="horz" lIns="101234" tIns="50617" rIns="101234" bIns="506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6" y="1706880"/>
            <a:ext cx="9362599" cy="4827694"/>
          </a:xfrm>
          <a:prstGeom prst="rect">
            <a:avLst/>
          </a:prstGeom>
        </p:spPr>
        <p:txBody>
          <a:bodyPr vert="horz" lIns="101234" tIns="50617" rIns="101234" bIns="506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8"/>
            <a:ext cx="2427341" cy="389467"/>
          </a:xfrm>
          <a:prstGeom prst="rect">
            <a:avLst/>
          </a:prstGeom>
        </p:spPr>
        <p:txBody>
          <a:bodyPr vert="horz" lIns="101234" tIns="50617" rIns="101234" bIns="5061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8"/>
            <a:ext cx="3294248" cy="389467"/>
          </a:xfrm>
          <a:prstGeom prst="rect">
            <a:avLst/>
          </a:prstGeom>
        </p:spPr>
        <p:txBody>
          <a:bodyPr vert="horz" lIns="101234" tIns="50617" rIns="101234" bIns="5061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4" y="6780108"/>
            <a:ext cx="2427341" cy="389467"/>
          </a:xfrm>
          <a:prstGeom prst="rect">
            <a:avLst/>
          </a:prstGeom>
        </p:spPr>
        <p:txBody>
          <a:bodyPr vert="horz" lIns="101234" tIns="50617" rIns="101234" bIns="5061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0123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26" indent="-379626" algn="l" defTabSz="10123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22" indent="-316355" algn="l" defTabSz="10123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419" indent="-253084" algn="l" defTabSz="101233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585" indent="-253084" algn="l" defTabSz="10123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753" indent="-253084" algn="l" defTabSz="10123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3920" indent="-253084" algn="l" defTabSz="10123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088" indent="-253084" algn="l" defTabSz="10123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257" indent="-253084" algn="l" defTabSz="10123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424" indent="-253084" algn="l" defTabSz="10123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168" algn="l" defTabSz="1012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335" algn="l" defTabSz="1012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503" algn="l" defTabSz="1012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669" algn="l" defTabSz="1012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0837" algn="l" defTabSz="1012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004" algn="l" defTabSz="1012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172" algn="l" defTabSz="1012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340" algn="l" defTabSz="1012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nd lett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249444" cy="731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73244" y="1"/>
            <a:ext cx="2229644" cy="7304202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07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107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07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07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07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07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07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bn-BD" sz="107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091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ge Border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402888" cy="731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10844" y="2209800"/>
            <a:ext cx="5257800" cy="1733446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/>
            <a:r>
              <a:rPr lang="bn-BD" sz="5300" b="1" spc="55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 নবুয়তের দায়িত্ব পালন করেন।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134644" y="4438754"/>
            <a:ext cx="5257800" cy="1733446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/>
            <a:r>
              <a:rPr lang="bn-BD" sz="5300" b="1" spc="55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 </a:t>
            </a:r>
            <a:r>
              <a:rPr lang="bn-BD" sz="5300" b="1" spc="55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রিসালাতের</a:t>
            </a:r>
            <a:r>
              <a:rPr lang="en-US" sz="5300" b="1" spc="55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300" b="1" spc="55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 </a:t>
            </a:r>
            <a:r>
              <a:rPr lang="bn-BD" sz="5300" b="1" spc="55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 করেন।</a:t>
            </a:r>
          </a:p>
        </p:txBody>
      </p:sp>
      <p:sp>
        <p:nvSpPr>
          <p:cNvPr id="6" name="Plaque 5"/>
          <p:cNvSpPr/>
          <p:nvPr/>
        </p:nvSpPr>
        <p:spPr>
          <a:xfrm>
            <a:off x="1086644" y="2209800"/>
            <a:ext cx="2057400" cy="1905000"/>
          </a:xfrm>
          <a:prstGeom prst="plaqu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নবী 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1086644" y="4343400"/>
            <a:ext cx="2057400" cy="1981200"/>
          </a:xfrm>
          <a:prstGeom prst="plaqu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রাসুল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220244" y="2895600"/>
            <a:ext cx="762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220244" y="4953000"/>
            <a:ext cx="762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Ribbon 11"/>
          <p:cNvSpPr/>
          <p:nvPr/>
        </p:nvSpPr>
        <p:spPr>
          <a:xfrm>
            <a:off x="1086644" y="762000"/>
            <a:ext cx="8077200" cy="12192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নবী-রাসুলগণের পরিচয়</a:t>
            </a:r>
            <a:endParaRPr lang="en-US" sz="40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925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age Border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0512"/>
            <a:ext cx="10402888" cy="7405712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>
            <a:off x="2077244" y="1828800"/>
            <a:ext cx="6248400" cy="1529080"/>
          </a:xfrm>
          <a:prstGeom prst="round2Same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143000" indent="-1143000" algn="ctr"/>
            <a:r>
              <a:rPr lang="en-US" sz="66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66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 </a:t>
            </a:r>
            <a:r>
              <a:rPr lang="en-US" sz="66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 কী?</a:t>
            </a:r>
          </a:p>
        </p:txBody>
      </p:sp>
      <p:sp>
        <p:nvSpPr>
          <p:cNvPr id="12" name="Round Same Side Corner Rectangle 11"/>
          <p:cNvSpPr/>
          <p:nvPr/>
        </p:nvSpPr>
        <p:spPr>
          <a:xfrm>
            <a:off x="2153444" y="3429000"/>
            <a:ext cx="6172200" cy="1529080"/>
          </a:xfrm>
          <a:prstGeom prst="round2Same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143000" indent="-1143000"/>
            <a:r>
              <a:rPr lang="en-US" sz="66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নবী কারা?</a:t>
            </a:r>
          </a:p>
        </p:txBody>
      </p:sp>
      <p:sp>
        <p:nvSpPr>
          <p:cNvPr id="13" name="Round Same Side Corner Rectangle 12"/>
          <p:cNvSpPr/>
          <p:nvPr/>
        </p:nvSpPr>
        <p:spPr>
          <a:xfrm>
            <a:off x="2153444" y="5100320"/>
            <a:ext cx="6172200" cy="1529080"/>
          </a:xfrm>
          <a:prstGeom prst="round2Same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143000" indent="-1143000"/>
            <a:r>
              <a:rPr lang="en-US" sz="66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রাসূল কারা?  </a:t>
            </a:r>
            <a:endParaRPr lang="en-US" sz="66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3067844" y="457200"/>
            <a:ext cx="4343400" cy="12192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2523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age Bor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402888" cy="7315200"/>
          </a:xfrm>
          <a:prstGeom prst="rect">
            <a:avLst/>
          </a:prstGeom>
        </p:spPr>
      </p:pic>
      <p:sp>
        <p:nvSpPr>
          <p:cNvPr id="12" name="Flowchart: Punched Tape 11"/>
          <p:cNvSpPr/>
          <p:nvPr/>
        </p:nvSpPr>
        <p:spPr>
          <a:xfrm>
            <a:off x="1391444" y="533400"/>
            <a:ext cx="8077200" cy="175260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নবী-রাসুলগণের দায়িত্ব</a:t>
            </a:r>
            <a:endParaRPr lang="en-US" sz="88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1467644" y="2590800"/>
            <a:ext cx="8001000" cy="1676400"/>
          </a:xfrm>
          <a:prstGeom prst="downArrowCallout">
            <a:avLst>
              <a:gd name="adj1" fmla="val 0"/>
              <a:gd name="adj2" fmla="val 0"/>
              <a:gd name="adj3" fmla="val 65"/>
              <a:gd name="adj4" fmla="val 649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সত্য দ্বীন প্রচার করা।</a:t>
            </a:r>
            <a:endParaRPr lang="en-US" sz="7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1543844" y="4114800"/>
            <a:ext cx="8001000" cy="1447800"/>
          </a:xfrm>
          <a:prstGeom prst="downArrowCallout">
            <a:avLst>
              <a:gd name="adj1" fmla="val 0"/>
              <a:gd name="adj2" fmla="val 0"/>
              <a:gd name="adj3" fmla="val 15977"/>
              <a:gd name="adj4" fmla="val 649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আল্লাহর বাণী পৌঁছে দেওয়া।</a:t>
            </a:r>
            <a:endParaRPr lang="en-US" sz="66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43844" y="5486400"/>
            <a:ext cx="80772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মানুষকে আল্লাহর দিকে আহবান করা।</a:t>
            </a:r>
            <a:endParaRPr lang="en-US" sz="54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1295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ge Border2.png"/>
          <p:cNvPicPr>
            <a:picLocks noChangeAspect="1"/>
          </p:cNvPicPr>
          <p:nvPr/>
        </p:nvPicPr>
        <p:blipFill>
          <a:blip r:embed="rId3"/>
          <a:srcRect l="17120" t="3125" r="16123" b="4167"/>
          <a:stretch>
            <a:fillRect/>
          </a:stretch>
        </p:blipFill>
        <p:spPr>
          <a:xfrm rot="5400000">
            <a:off x="1543844" y="-1543844"/>
            <a:ext cx="7315200" cy="10402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8044" y="5867400"/>
            <a:ext cx="8686799" cy="71778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itchFamily="2" charset="2"/>
              <a:buChar char="Ø"/>
            </a:pPr>
            <a:r>
              <a:rPr lang="bn-BD" sz="40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নিকট আল্লাহর পরিচয় তুলে </a:t>
            </a:r>
            <a:r>
              <a:rPr lang="bn-BD" sz="4000" b="1" spc="55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ধরতেন। </a:t>
            </a:r>
            <a:endParaRPr lang="bn-BD" sz="40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858044" y="711200"/>
            <a:ext cx="8458200" cy="81280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নবী-রাসুল প্রেরণের প্রয়োজনীয়তা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8044" y="5867400"/>
            <a:ext cx="8686800" cy="77933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32765" indent="-632765">
              <a:buFont typeface="Wingdings" pitchFamily="2" charset="2"/>
              <a:buChar char="Ø"/>
            </a:pPr>
            <a:r>
              <a:rPr lang="bn-BD" sz="44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মানুষকে আল্লাহর দিকে দাওয়াত দিতেন।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858044" y="5715000"/>
            <a:ext cx="8686800" cy="84089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itchFamily="2" charset="2"/>
              <a:buChar char="Ø"/>
            </a:pPr>
            <a:r>
              <a:rPr lang="bn-BD" sz="48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মানুষকে সত্য ও ন্যায়ের শিক্ষা দিতেন।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8044" y="5882327"/>
            <a:ext cx="8686800" cy="59467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itchFamily="2" charset="2"/>
              <a:buChar char="Ø"/>
            </a:pPr>
            <a:r>
              <a:rPr lang="bn-BD" sz="28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আদেশ-নিষেধ মেনে </a:t>
            </a:r>
            <a:r>
              <a:rPr lang="bn-BD" sz="32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bn-BD" sz="28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হাতে কলমে শিক্ষা দিতেন।</a:t>
            </a:r>
          </a:p>
        </p:txBody>
      </p:sp>
      <p:pic>
        <p:nvPicPr>
          <p:cNvPr id="12" name="Picture 11" descr="new-islamic-bangla-waz-mahfil-maulana-khaled-sifullah-ayubi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44" y="1676399"/>
            <a:ext cx="8534400" cy="4114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0920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6" grpId="0" animBg="1"/>
      <p:bldP spid="6" grpId="1" animBg="1"/>
      <p:bldP spid="8" grpId="0" animBg="1"/>
      <p:bldP spid="8" grpId="1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age Border10.png"/>
          <p:cNvPicPr>
            <a:picLocks noChangeAspect="1"/>
          </p:cNvPicPr>
          <p:nvPr/>
        </p:nvPicPr>
        <p:blipFill>
          <a:blip r:embed="rId3"/>
          <a:srcRect l="22683" t="8095" r="21707" b="8095"/>
          <a:stretch>
            <a:fillRect/>
          </a:stretch>
        </p:blipFill>
        <p:spPr>
          <a:xfrm>
            <a:off x="0" y="-18716"/>
            <a:ext cx="10402888" cy="7333916"/>
          </a:xfrm>
          <a:prstGeom prst="rect">
            <a:avLst/>
          </a:prstGeom>
        </p:spPr>
      </p:pic>
      <p:sp>
        <p:nvSpPr>
          <p:cNvPr id="3" name="Round Same Side Corner Rectangle 2"/>
          <p:cNvSpPr/>
          <p:nvPr/>
        </p:nvSpPr>
        <p:spPr>
          <a:xfrm>
            <a:off x="2514030" y="1143000"/>
            <a:ext cx="5354746" cy="15240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20044" y="2819400"/>
            <a:ext cx="701040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 ও রাসুল প্রেরণের প্রয়োজন কেন? তা উল্লেখ কর।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371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ge Bord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67644" y="-1567645"/>
            <a:ext cx="7267597" cy="10402888"/>
          </a:xfrm>
          <a:prstGeom prst="rect">
            <a:avLst/>
          </a:prstGeom>
        </p:spPr>
      </p:pic>
      <p:sp>
        <p:nvSpPr>
          <p:cNvPr id="2" name="Round Same Side Corner Rectangle 1"/>
          <p:cNvSpPr/>
          <p:nvPr/>
        </p:nvSpPr>
        <p:spPr>
          <a:xfrm>
            <a:off x="1447801" y="838200"/>
            <a:ext cx="8097043" cy="990600"/>
          </a:xfrm>
          <a:prstGeom prst="round2Same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 ও রাসুলগণের মধ্যে পার্থক্যঃ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3637070" y="2001520"/>
            <a:ext cx="3207557" cy="97028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রাসুল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1844" y="2971800"/>
            <a:ext cx="8305800" cy="779339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/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যাঁদের নিকট আসমানি কিতাব এসেছিল।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3601244" y="3810000"/>
            <a:ext cx="3207557" cy="11430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নবী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6644" y="5011861"/>
            <a:ext cx="8001000" cy="779339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/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যাঁদের নিকট আসমানি কিতাব </a:t>
            </a:r>
            <a:r>
              <a:rPr lang="bn-BD" sz="44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 নি</a:t>
            </a:r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6644" y="5791200"/>
            <a:ext cx="8305800" cy="640840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/>
            <a:r>
              <a:rPr lang="bn-BD" sz="35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নবীগণ পূর্ববর্তী রাসুলের প্রচারিত দ্বীন (ধর্ম) প্রচার করতেন।</a:t>
            </a:r>
          </a:p>
        </p:txBody>
      </p:sp>
    </p:spTree>
    <p:extLst>
      <p:ext uri="{BB962C8B-B14F-4D97-AF65-F5344CB8AC3E}">
        <p14:creationId xmlns="" xmlns:p14="http://schemas.microsoft.com/office/powerpoint/2010/main" val="272754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ge Border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966"/>
            <a:ext cx="10402888" cy="7355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243" y="838200"/>
            <a:ext cx="8534401" cy="8382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 ও রাসুলগণের মধ্যে পার্থক্যঃ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443" y="1908387"/>
            <a:ext cx="1828801" cy="682413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রাসুল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4244" y="2700869"/>
            <a:ext cx="4182317" cy="3852331"/>
          </a:xfrm>
        </p:spPr>
        <p:txBody>
          <a:bodyPr/>
          <a:lstStyle/>
          <a:p>
            <a:r>
              <a:rPr lang="bn-BD" sz="3600" b="1" spc="55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যাঁদের নিকট আসমানি কিতাব এসেছিল।</a:t>
            </a:r>
            <a:endParaRPr lang="en-US" sz="3600" b="1" spc="55" dirty="0" smtClean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spc="55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আল্লাহ প্রদত্ত্ব নতুন দ্বীন প্রচার করতেন।</a:t>
            </a:r>
            <a:endParaRPr lang="bn-BD" sz="3600" b="1" spc="55" dirty="0" smtClean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8245" y="1794931"/>
            <a:ext cx="1905000" cy="795869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নবী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5" y="2700869"/>
            <a:ext cx="4260320" cy="3623731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bn-BD" sz="3600" b="1" spc="55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যাঁদের নিকট আসমানি কিতাব আসে নি।</a:t>
            </a:r>
          </a:p>
          <a:p>
            <a:r>
              <a:rPr lang="bn-BD" sz="3600" b="1" spc="55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নবীগণ পূর্ববর্তী রাসুলের প্রচারিত দ্বীন (ধর্ম) প্রচার করতেন।</a:t>
            </a: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/>
      <p:bldP spid="5" grpId="0" build="p" animBg="1"/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age Bor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19720" y="-1539704"/>
            <a:ext cx="7335183" cy="10374624"/>
          </a:xfrm>
          <a:prstGeom prst="rect">
            <a:avLst/>
          </a:prstGeom>
        </p:spPr>
      </p:pic>
      <p:sp>
        <p:nvSpPr>
          <p:cNvPr id="2" name="Round Same Side Corner Rectangle 1"/>
          <p:cNvSpPr/>
          <p:nvPr/>
        </p:nvSpPr>
        <p:spPr>
          <a:xfrm>
            <a:off x="1315244" y="609600"/>
            <a:ext cx="7772400" cy="162560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 ও রাসুলের সংখ্যা</a:t>
            </a:r>
            <a:endParaRPr lang="en-US" sz="8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1244" y="2514600"/>
            <a:ext cx="6400800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265530" lvl="1" indent="-759318"/>
            <a:r>
              <a:rPr lang="bn-BD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bn-BD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b="1" spc="55" dirty="0" smtClean="0">
                <a:ln w="11430"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১,২৪,০০০</a:t>
            </a:r>
            <a:r>
              <a:rPr lang="en-US" sz="5300" b="1" spc="55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জন।</a:t>
            </a:r>
            <a:endParaRPr lang="en-US" sz="53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6044" y="3505200"/>
            <a:ext cx="6172200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lvl="1" indent="-759318"/>
            <a:r>
              <a:rPr lang="en-US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 মতে</a:t>
            </a:r>
            <a:r>
              <a:rPr lang="en-US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300" b="1" spc="55" dirty="0" smtClean="0">
                <a:ln w="11430"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১,২৪,০০০</a:t>
            </a:r>
            <a:r>
              <a:rPr lang="en-US" sz="5300" b="1" spc="55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জন।</a:t>
            </a:r>
            <a:r>
              <a:rPr lang="bn-BD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3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6044" y="5181600"/>
            <a:ext cx="6096000" cy="840894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/>
            <a:r>
              <a:rPr lang="bn-BD" sz="48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 ছিলেন মাত্র - </a:t>
            </a:r>
            <a:r>
              <a:rPr lang="bn-BD" sz="4800" b="1" spc="55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৩১৩ জন।</a:t>
            </a:r>
          </a:p>
        </p:txBody>
      </p:sp>
      <p:sp>
        <p:nvSpPr>
          <p:cNvPr id="6" name="Cloud 5"/>
          <p:cNvSpPr/>
          <p:nvPr/>
        </p:nvSpPr>
        <p:spPr>
          <a:xfrm>
            <a:off x="553244" y="2590800"/>
            <a:ext cx="2590800" cy="2057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</a:t>
            </a:r>
            <a:endParaRPr lang="en-US" sz="8800" dirty="0"/>
          </a:p>
        </p:txBody>
      </p:sp>
      <p:sp>
        <p:nvSpPr>
          <p:cNvPr id="7" name="Explosion 1 6"/>
          <p:cNvSpPr/>
          <p:nvPr/>
        </p:nvSpPr>
        <p:spPr>
          <a:xfrm>
            <a:off x="324644" y="4495800"/>
            <a:ext cx="3561556" cy="2438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রাসুল</a:t>
            </a:r>
            <a:endParaRPr lang="en-US" sz="7200" dirty="0"/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3141885" y="3124200"/>
            <a:ext cx="840359" cy="4953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67844" y="3733800"/>
            <a:ext cx="990600" cy="1524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5" idx="1"/>
          </p:cNvCxnSpPr>
          <p:nvPr/>
        </p:nvCxnSpPr>
        <p:spPr>
          <a:xfrm flipV="1">
            <a:off x="3220244" y="5602047"/>
            <a:ext cx="685800" cy="11295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19280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isal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402888" cy="7315199"/>
          </a:xfrm>
          <a:prstGeom prst="rect">
            <a:avLst/>
          </a:prstGeom>
        </p:spPr>
      </p:pic>
      <p:sp>
        <p:nvSpPr>
          <p:cNvPr id="3" name="Round Same Side Corner Rectangle 2"/>
          <p:cNvSpPr/>
          <p:nvPr/>
        </p:nvSpPr>
        <p:spPr>
          <a:xfrm>
            <a:off x="2549495" y="76200"/>
            <a:ext cx="4886205" cy="1219200"/>
          </a:xfrm>
          <a:prstGeom prst="round2Same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3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তাহলে, বলা যায়- 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97361"/>
            <a:ext cx="9677400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itchFamily="2" charset="2"/>
              <a:buChar char="Ø"/>
            </a:pPr>
            <a:r>
              <a:rPr lang="bn-BD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 রাসুলই নবী ছিলেন।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296444" y="6397361"/>
            <a:ext cx="3987774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itchFamily="2" charset="2"/>
              <a:buChar char="ü"/>
            </a:pPr>
            <a:r>
              <a:rPr lang="bn-BD" sz="5300" b="1" spc="55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0444" y="6397361"/>
            <a:ext cx="8294654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itchFamily="2" charset="2"/>
              <a:buChar char="Ø"/>
            </a:pPr>
            <a:r>
              <a:rPr lang="bn-BD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 নবী রাসুল ছিলেন না।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97361"/>
            <a:ext cx="9969434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itchFamily="2" charset="2"/>
              <a:buChar char="Ø"/>
            </a:pPr>
            <a:r>
              <a:rPr lang="bn-BD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 নবী ছিলেন হযরত আদম (আঃ</a:t>
            </a:r>
            <a:r>
              <a:rPr lang="bn-BD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endParaRPr lang="bn-BD" sz="53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844" y="6658971"/>
            <a:ext cx="9086765" cy="656229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itchFamily="2" charset="2"/>
              <a:buChar char="Ø"/>
            </a:pPr>
            <a:r>
              <a:rPr lang="bn-BD" sz="36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সর্বশেষ ও সর্বশ্রেষ্ঠ নবী ছিলেন হযরত মুহাম্মদ (সাঃ)।</a:t>
            </a:r>
          </a:p>
        </p:txBody>
      </p:sp>
    </p:spTree>
    <p:extLst>
      <p:ext uri="{BB962C8B-B14F-4D97-AF65-F5344CB8AC3E}">
        <p14:creationId xmlns="" xmlns:p14="http://schemas.microsoft.com/office/powerpoint/2010/main" val="668033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1" build="allAtOnce"/>
      <p:bldP spid="6" grpId="0"/>
      <p:bldP spid="6" grpId="1"/>
      <p:bldP spid="7" grpId="1" build="allAtOnce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age Border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21410" y="-1566274"/>
            <a:ext cx="7360063" cy="10402890"/>
          </a:xfrm>
          <a:prstGeom prst="rect">
            <a:avLst/>
          </a:prstGeom>
        </p:spPr>
      </p:pic>
      <p:sp>
        <p:nvSpPr>
          <p:cNvPr id="3" name="Round Same Side Corner Rectangle 2"/>
          <p:cNvSpPr/>
          <p:nvPr/>
        </p:nvSpPr>
        <p:spPr>
          <a:xfrm>
            <a:off x="2514030" y="868680"/>
            <a:ext cx="5354746" cy="73152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848644" y="4876800"/>
            <a:ext cx="7086600" cy="1371600"/>
          </a:xfrm>
          <a:prstGeom prst="round2SameRect">
            <a:avLst>
              <a:gd name="adj1" fmla="val 0"/>
              <a:gd name="adj2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নবী ও রাসুলের মধ্যে পার্থক্য নির্ণয় </a:t>
            </a:r>
            <a:r>
              <a:rPr lang="bn-BD" sz="44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44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তাঁদের সংখ্যা উল্লেখ কর।</a:t>
            </a:r>
            <a:endParaRPr lang="en-US" sz="44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untitled-11_2734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644" y="1676400"/>
            <a:ext cx="7086600" cy="312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5371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ge Border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4" y="-1"/>
            <a:ext cx="10374624" cy="7335183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44" y="849108"/>
            <a:ext cx="4573664" cy="555169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644" y="838200"/>
            <a:ext cx="2895600" cy="3048000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/>
        </p:nvSpPr>
        <p:spPr>
          <a:xfrm>
            <a:off x="934244" y="3981450"/>
            <a:ext cx="3886200" cy="2495550"/>
          </a:xfrm>
          <a:prstGeom prst="round2SameRect">
            <a:avLst>
              <a:gd name="adj1" fmla="val 16667"/>
              <a:gd name="adj2" fmla="val 2133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579" tIns="41290" rIns="82579" bIns="41290"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মিজানুর রহমান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নারিকেলী উচ্চ বিদ্যালয়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জামালপুর সদর, জামালপুর।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মোবাইলঃ ০১৯২২-৩৪৯০২৫</a:t>
            </a:r>
          </a:p>
        </p:txBody>
      </p:sp>
    </p:spTree>
    <p:extLst>
      <p:ext uri="{BB962C8B-B14F-4D97-AF65-F5344CB8AC3E}">
        <p14:creationId xmlns="" xmlns:p14="http://schemas.microsoft.com/office/powerpoint/2010/main" val="4172436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age Border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402888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332" y="2241872"/>
            <a:ext cx="8273312" cy="3549328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 শব্দের অর্থ কী</a:t>
            </a:r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নবী-রাসুলগণ কেমন ছিলেন?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 রাসুলের সংখ্যা কত?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নবী-রাসুলগণ কী কী দায়িত্ব পালন করতেন?</a:t>
            </a:r>
          </a:p>
        </p:txBody>
      </p:sp>
      <p:sp>
        <p:nvSpPr>
          <p:cNvPr id="2" name="Round Diagonal Corner Rectangle 1"/>
          <p:cNvSpPr/>
          <p:nvPr/>
        </p:nvSpPr>
        <p:spPr>
          <a:xfrm>
            <a:off x="3144044" y="914400"/>
            <a:ext cx="4567288" cy="1056640"/>
          </a:xfrm>
          <a:prstGeom prst="round2DiagRect">
            <a:avLst/>
          </a:prstGeom>
          <a:noFill/>
          <a:ln w="12700"/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580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age Border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20042" y="-1467645"/>
            <a:ext cx="7239000" cy="10326689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2860794" y="1295400"/>
            <a:ext cx="4681300" cy="126901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3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3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1772444" y="2194560"/>
            <a:ext cx="7162800" cy="4282440"/>
          </a:xfrm>
          <a:prstGeom prst="horizontalScrol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just"/>
            <a:r>
              <a:rPr lang="bn-BD" sz="5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আলোকে জীবন পরিচালনা ও পরকালীন মুক্তির প্রত্যাশায় রিসালাতে </a:t>
            </a:r>
            <a:r>
              <a:rPr lang="bn-BD" sz="5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5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গুরুত্বপূর্ণ?</a:t>
            </a:r>
            <a:endParaRPr lang="en-US" sz="53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0332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590898-goodbye-word-nature-on-blue-sky-inside-love-heart-cloud-for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402888" cy="731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4045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age Border3.jpg"/>
          <p:cNvPicPr>
            <a:picLocks noChangeAspect="1"/>
          </p:cNvPicPr>
          <p:nvPr/>
        </p:nvPicPr>
        <p:blipFill>
          <a:blip r:embed="rId3"/>
          <a:srcRect l="10881" r="11399"/>
          <a:stretch>
            <a:fillRect/>
          </a:stretch>
        </p:blipFill>
        <p:spPr>
          <a:xfrm>
            <a:off x="0" y="38100"/>
            <a:ext cx="10402888" cy="7277100"/>
          </a:xfrm>
          <a:prstGeom prst="rect">
            <a:avLst/>
          </a:prstGeom>
        </p:spPr>
      </p:pic>
      <p:pic>
        <p:nvPicPr>
          <p:cNvPr id="10" name="Picture 9" descr="Let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244" y="1066800"/>
            <a:ext cx="4105799" cy="502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34444" y="3124200"/>
            <a:ext cx="1828801" cy="77933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চিঠি</a:t>
            </a:r>
            <a:endParaRPr lang="en-US" sz="4400" b="1" spc="50" dirty="0">
              <a:ln w="11430"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Send letter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044" y="1295400"/>
            <a:ext cx="3124200" cy="464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3844" y="5638800"/>
            <a:ext cx="2667000" cy="76944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চিঠি পৌছানো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568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ge Bor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402887" cy="731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96444" y="152400"/>
            <a:ext cx="4114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Risal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244" y="1371600"/>
            <a:ext cx="7772400" cy="5562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9720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 Bord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188"/>
            <a:ext cx="10402888" cy="73213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0044" y="1788160"/>
            <a:ext cx="8229600" cy="4118715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9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12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রিসালাতের অর্থ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রিসালাতের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নবী-রাসুলের পরিচয় ব্যাখ্যা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নবী-রাসুল প্রেরণের প্রয়োজনীয়তা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7557" y="812800"/>
            <a:ext cx="3901083" cy="77933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382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ge Border7.png"/>
          <p:cNvPicPr>
            <a:picLocks noChangeAspect="1"/>
          </p:cNvPicPr>
          <p:nvPr/>
        </p:nvPicPr>
        <p:blipFill>
          <a:blip r:embed="rId3"/>
          <a:srcRect l="8248" t="4096" r="8248" b="4170"/>
          <a:stretch>
            <a:fillRect/>
          </a:stretch>
        </p:blipFill>
        <p:spPr>
          <a:xfrm>
            <a:off x="0" y="-41442"/>
            <a:ext cx="10402888" cy="7356642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/>
        </p:nvGraphicFramePr>
        <p:xfrm>
          <a:off x="781844" y="685800"/>
          <a:ext cx="8839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249074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758E2EF-C797-4D53-8C18-B3F4F02C8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">
                                            <p:graphicEl>
                                              <a:dgm id="{E758E2EF-C797-4D53-8C18-B3F4F02C83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184F4D4-580C-4639-B851-52B8EEA08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">
                                            <p:graphicEl>
                                              <a:dgm id="{A184F4D4-580C-4639-B851-52B8EEA08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861A4F-EEEE-457D-853C-9F063D434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">
                                            <p:graphicEl>
                                              <a:dgm id="{A7861A4F-EEEE-457D-853C-9F063D434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AD4F865-9C97-4C84-B7CE-374EEF6AF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2">
                                            <p:graphicEl>
                                              <a:dgm id="{2AD4F865-9C97-4C84-B7CE-374EEF6AF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A015F93-954C-494F-824D-1255E940E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">
                                            <p:graphicEl>
                                              <a:dgm id="{BA015F93-954C-494F-824D-1255E940E2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721A86A-045D-4798-8159-DAA3FE9A9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2">
                                            <p:graphicEl>
                                              <a:dgm id="{B721A86A-045D-4798-8159-DAA3FE9A9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F847DFB-68D2-4263-92B9-0F4D3C375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2">
                                            <p:graphicEl>
                                              <a:dgm id="{3F847DFB-68D2-4263-92B9-0F4D3C375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94B8BBF-6188-4F60-A9A2-0AAADC532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2">
                                            <p:graphicEl>
                                              <a:dgm id="{A94B8BBF-6188-4F60-A9A2-0AAADC532D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C0A93B7-8558-4437-B3AD-796179D2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2">
                                            <p:graphicEl>
                                              <a:dgm id="{7C0A93B7-8558-4437-B3AD-796179D2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ge Border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96"/>
            <a:ext cx="10402888" cy="7345196"/>
          </a:xfrm>
          <a:prstGeom prst="rect">
            <a:avLst/>
          </a:prstGeom>
        </p:spPr>
      </p:pic>
      <p:pic>
        <p:nvPicPr>
          <p:cNvPr id="6" name="Picture 5" descr="Risalat1.jpg"/>
          <p:cNvPicPr>
            <a:picLocks noChangeAspect="1"/>
          </p:cNvPicPr>
          <p:nvPr/>
        </p:nvPicPr>
        <p:blipFill>
          <a:blip r:embed="rId4"/>
          <a:srcRect l="3121" r="3121"/>
          <a:stretch>
            <a:fillRect/>
          </a:stretch>
        </p:blipFill>
        <p:spPr>
          <a:xfrm>
            <a:off x="1315244" y="838200"/>
            <a:ext cx="7696200" cy="4191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315244" y="5257800"/>
            <a:ext cx="7848600" cy="7793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রাসুলগণ যে কর্তব্য ও দায়িত্ব পালন করেন </a:t>
            </a:r>
          </a:p>
        </p:txBody>
      </p:sp>
    </p:spTree>
    <p:extLst>
      <p:ext uri="{BB962C8B-B14F-4D97-AF65-F5344CB8AC3E}">
        <p14:creationId xmlns="" xmlns:p14="http://schemas.microsoft.com/office/powerpoint/2010/main" val="1554376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ge Border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402888" cy="7315200"/>
          </a:xfrm>
          <a:prstGeom prst="rect">
            <a:avLst/>
          </a:prstGeom>
        </p:spPr>
      </p:pic>
      <p:sp>
        <p:nvSpPr>
          <p:cNvPr id="2" name="Round Same Side Corner Rectangle 1"/>
          <p:cNvSpPr/>
          <p:nvPr/>
        </p:nvSpPr>
        <p:spPr>
          <a:xfrm>
            <a:off x="1473743" y="457200"/>
            <a:ext cx="7486927" cy="1219200"/>
          </a:xfrm>
          <a:prstGeom prst="round2Same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নবী-রাসুলগণের পরিচয়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4244" y="1905000"/>
            <a:ext cx="8390053" cy="1733446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itchFamily="2" charset="2"/>
              <a:buChar char="Ø"/>
            </a:pPr>
            <a:r>
              <a:rPr lang="bn-BD" sz="5300" b="1" spc="55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আল্লাহর প্রেরিত পুরুষ বা মনোনীত বান্দা।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973648" y="3581400"/>
            <a:ext cx="8390053" cy="1733446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itchFamily="2" charset="2"/>
              <a:buChar char="Ø"/>
            </a:pPr>
            <a:r>
              <a:rPr lang="bn-BD" sz="5300" b="1" spc="55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মানুষের মধ্য থেকেই আল্লাহ তাঁদের নির্বাচন করেছেন।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973648" y="5400064"/>
            <a:ext cx="8390053" cy="1610336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itchFamily="2" charset="2"/>
              <a:buChar char="Ø"/>
            </a:pPr>
            <a:r>
              <a:rPr lang="bn-BD" sz="4900" b="1" spc="55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তাঁরা বিশেষ সম্মান ও মর্যাদার অধিকারী।</a:t>
            </a:r>
          </a:p>
        </p:txBody>
      </p:sp>
    </p:spTree>
    <p:extLst>
      <p:ext uri="{BB962C8B-B14F-4D97-AF65-F5344CB8AC3E}">
        <p14:creationId xmlns="" xmlns:p14="http://schemas.microsoft.com/office/powerpoint/2010/main" val="3662843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ge Border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402888" cy="73151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4650" y="2844800"/>
            <a:ext cx="7961594" cy="1764224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>
              <a:buFont typeface="Wingdings" pitchFamily="2" charset="2"/>
              <a:buChar char="Ø"/>
            </a:pPr>
            <a:r>
              <a:rPr lang="bn-BD" sz="5400" b="1" spc="55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তাঁরা সর্বদা নেক ও </a:t>
            </a:r>
            <a:r>
              <a:rPr lang="bn-BD" sz="5400" b="1" spc="55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ভালো </a:t>
            </a:r>
            <a:r>
              <a:rPr lang="bn-BD" sz="5400" b="1" spc="55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কাজ করতেন।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1444" y="4572000"/>
            <a:ext cx="8229600" cy="717784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itchFamily="2" charset="2"/>
              <a:buChar char="Ø"/>
            </a:pPr>
            <a:r>
              <a:rPr lang="bn-BD" sz="4000" b="1" spc="55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অন্যায় ও অশ্লীল কাজ থেকে বিরত থাকতেন।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391983" y="5257800"/>
            <a:ext cx="7961594" cy="856283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itchFamily="2" charset="2"/>
              <a:buChar char="Ø"/>
            </a:pPr>
            <a:r>
              <a:rPr lang="bn-BD" sz="4900" b="1" spc="55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উত্তম চরিত্রের অধিকারী ছিলেন।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1007" y="1901561"/>
            <a:ext cx="7961594" cy="917839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>
              <a:buFont typeface="Wingdings" pitchFamily="2" charset="2"/>
              <a:buChar char="Ø"/>
            </a:pPr>
            <a:r>
              <a:rPr lang="bn-BD" sz="5300" b="1" spc="55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তাঁরা মা’সুম বা নিষ্পাপ ছিলেন।</a:t>
            </a:r>
          </a:p>
        </p:txBody>
      </p:sp>
      <p:sp>
        <p:nvSpPr>
          <p:cNvPr id="6" name="Round Same Side Corner Rectangle 5"/>
          <p:cNvSpPr/>
          <p:nvPr/>
        </p:nvSpPr>
        <p:spPr>
          <a:xfrm>
            <a:off x="2763044" y="914400"/>
            <a:ext cx="5410200" cy="89408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নবী-রাসুলগণের পরিচয়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6416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419</Words>
  <Application>Microsoft Office PowerPoint</Application>
  <PresentationFormat>Custom</PresentationFormat>
  <Paragraphs>110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নবী ও রাসুলগণের মধ্যে পার্থক্যঃ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Master</cp:lastModifiedBy>
  <cp:revision>383</cp:revision>
  <dcterms:created xsi:type="dcterms:W3CDTF">2006-08-16T00:00:00Z</dcterms:created>
  <dcterms:modified xsi:type="dcterms:W3CDTF">2020-03-09T16:33:35Z</dcterms:modified>
</cp:coreProperties>
</file>