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74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CC"/>
    <a:srgbClr val="CC00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4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7B3F0-22DF-4094-83DC-F071F8017E4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E371B-9CAD-4F86-B728-CA2118F70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E371B-9CAD-4F86-B728-CA2118F70B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E371B-9CAD-4F86-B728-CA2118F70B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7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6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7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4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6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4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4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6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1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7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7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7593-C8FB-4EF9-912A-CC0A878CF42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0EDE-0F14-402A-B3A0-F71D46CC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3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45994" y="987530"/>
            <a:ext cx="5988307" cy="5187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223" y="578498"/>
            <a:ext cx="470262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/>
              <a:t>স্বাগতম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373223" y="2127380"/>
            <a:ext cx="5113177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/>
              <a:t>সবাইকে লাল গোলাপের শুভেচ্ছা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95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5347855" y="3796145"/>
            <a:ext cx="13854" cy="27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498762" y="3685310"/>
            <a:ext cx="3435928" cy="1108362"/>
            <a:chOff x="568034" y="658092"/>
            <a:chExt cx="3435928" cy="1108362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68035" y="658092"/>
              <a:ext cx="3435927" cy="5542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68034" y="1219203"/>
              <a:ext cx="3435927" cy="13854"/>
            </a:xfrm>
            <a:prstGeom prst="line">
              <a:avLst/>
            </a:prstGeom>
            <a:ln w="76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68034" y="1669472"/>
              <a:ext cx="3435927" cy="9698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>
            <a:off x="6186051" y="5411932"/>
            <a:ext cx="389312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60324" y="3054927"/>
            <a:ext cx="1918854" cy="236912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186051" y="3054927"/>
            <a:ext cx="2029692" cy="2372592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>
            <a:off x="4575463" y="3823855"/>
            <a:ext cx="1610588" cy="789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/>
          <p:cNvSpPr txBox="1"/>
          <p:nvPr/>
        </p:nvSpPr>
        <p:spPr>
          <a:xfrm>
            <a:off x="6186051" y="5902036"/>
            <a:ext cx="510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/>
              <a:t>সমবাহু ত্রিভুজ</a:t>
            </a:r>
            <a:endParaRPr lang="en-AU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387927" y="484909"/>
            <a:ext cx="1156854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C00000"/>
                </a:solidFill>
              </a:rPr>
              <a:t>যে ত্রিভুজের তিনটি বাহু সমান তাকে সমবাহু ত্রিভুজ বলে।</a:t>
            </a:r>
            <a:endParaRPr lang="en-A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5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6" y="503853"/>
            <a:ext cx="11252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002060"/>
                </a:solidFill>
              </a:rPr>
              <a:t>যে ত্রিভুজের দুইটি বাহু সমান তাকে সমদ্বিবাহু ত্রিভুজ বলে।</a:t>
            </a:r>
            <a:endParaRPr lang="en-US" sz="4000" b="1" dirty="0">
              <a:solidFill>
                <a:srgbClr val="00206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53143" y="2118048"/>
            <a:ext cx="1492897" cy="3349691"/>
            <a:chOff x="653143" y="2118048"/>
            <a:chExt cx="1492897" cy="334969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53143" y="2118048"/>
              <a:ext cx="0" cy="3349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296956" y="2118048"/>
              <a:ext cx="74644" cy="334969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146040" y="2640563"/>
              <a:ext cx="0" cy="282717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Isosceles Triangle 8"/>
          <p:cNvSpPr/>
          <p:nvPr/>
        </p:nvSpPr>
        <p:spPr>
          <a:xfrm>
            <a:off x="7212565" y="1827292"/>
            <a:ext cx="2752530" cy="3304545"/>
          </a:xfrm>
          <a:prstGeom prst="triangle">
            <a:avLst>
              <a:gd name="adj" fmla="val 52924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3023118" y="3172408"/>
            <a:ext cx="3340360" cy="1343608"/>
          </a:xfrm>
          <a:prstGeom prst="right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76865" y="5467739"/>
            <a:ext cx="546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/>
              <a:t>সমদ্বিবাহু ত্রিভুজ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091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27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914400" y="2537927"/>
            <a:ext cx="4049486" cy="737117"/>
            <a:chOff x="914400" y="2537927"/>
            <a:chExt cx="4049486" cy="737117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914400" y="2537927"/>
              <a:ext cx="4049486" cy="5598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 flipV="1">
              <a:off x="914400" y="3275043"/>
              <a:ext cx="4049486" cy="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flipH="1">
            <a:off x="914400" y="5467739"/>
            <a:ext cx="3247053" cy="1866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696131" y="2090057"/>
            <a:ext cx="1380930" cy="33776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277878" y="2090057"/>
            <a:ext cx="1418254" cy="337768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277878" y="5458409"/>
            <a:ext cx="2799183" cy="933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5579706" y="2743200"/>
            <a:ext cx="1698172" cy="1231641"/>
          </a:xfrm>
          <a:prstGeom prst="right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14400" y="3778898"/>
            <a:ext cx="4236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/>
              <a:t>দুইটি বাহু সমান</a:t>
            </a:r>
            <a:endParaRPr lang="en-US" sz="4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680718" y="5766939"/>
            <a:ext cx="6232849" cy="707886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/>
              <a:t>সমদ্বিবাহু ত্রিভুজ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9005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9878" y="1987420"/>
            <a:ext cx="1380927" cy="3900196"/>
            <a:chOff x="419878" y="1987420"/>
            <a:chExt cx="1380927" cy="3900196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419878" y="1987420"/>
              <a:ext cx="55984" cy="390019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01011" y="2565918"/>
              <a:ext cx="74644" cy="33216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670176" y="2864497"/>
              <a:ext cx="130629" cy="302311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ight Arrow 8"/>
          <p:cNvSpPr/>
          <p:nvPr/>
        </p:nvSpPr>
        <p:spPr>
          <a:xfrm>
            <a:off x="2733868" y="3060442"/>
            <a:ext cx="2239347" cy="138093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>
            <a:off x="6055567" y="2444621"/>
            <a:ext cx="4665306" cy="1996751"/>
          </a:xfrm>
          <a:prstGeom prst="rtTriangle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1257" y="354563"/>
            <a:ext cx="11588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7030A0"/>
                </a:solidFill>
              </a:rPr>
              <a:t>যে ত্রিভুজের তিনটি বাহু অসমান তাকে বিষমবাহু ত্রিভুজ বলে।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4187" y="5179730"/>
            <a:ext cx="5001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/>
              <a:t>বিষমবাহু ত্রিভুজ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2798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7681" y="205273"/>
            <a:ext cx="494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u="sng" dirty="0">
                <a:solidFill>
                  <a:srgbClr val="002060"/>
                </a:solidFill>
              </a:rPr>
              <a:t>বস্তু নিরপেক্ষ পর্যায়</a:t>
            </a:r>
            <a:endParaRPr lang="en-US" sz="40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902" y="1212980"/>
            <a:ext cx="11327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6600CC"/>
                </a:solidFill>
              </a:rPr>
              <a:t>বোর্ডে চিত্র এঁকে ও বর্ণ দ্বারা চিহ্নিত করে।</a:t>
            </a:r>
            <a:endParaRPr lang="en-US" sz="4000" dirty="0">
              <a:solidFill>
                <a:srgbClr val="66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902" y="2108721"/>
            <a:ext cx="4030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/>
              <a:t>যেমন-</a:t>
            </a:r>
            <a:endParaRPr lang="en-US" sz="36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7868" y="3290300"/>
            <a:ext cx="2929813" cy="3015067"/>
            <a:chOff x="447868" y="3203805"/>
            <a:chExt cx="2929813" cy="3015067"/>
          </a:xfrm>
        </p:grpSpPr>
        <p:sp>
          <p:nvSpPr>
            <p:cNvPr id="8" name="TextBox 7"/>
            <p:cNvSpPr txBox="1"/>
            <p:nvPr/>
          </p:nvSpPr>
          <p:spPr>
            <a:xfrm>
              <a:off x="1642188" y="3203805"/>
              <a:ext cx="8957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/>
                <a:t>ক</a:t>
              </a:r>
              <a:endParaRPr lang="en-US" sz="36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47868" y="3750906"/>
              <a:ext cx="2929813" cy="2467966"/>
              <a:chOff x="447868" y="3750906"/>
              <a:chExt cx="2929813" cy="2467966"/>
            </a:xfrm>
          </p:grpSpPr>
          <p:sp>
            <p:nvSpPr>
              <p:cNvPr id="5" name="Isosceles Triangle 4"/>
              <p:cNvSpPr/>
              <p:nvPr/>
            </p:nvSpPr>
            <p:spPr>
              <a:xfrm>
                <a:off x="951721" y="3750906"/>
                <a:ext cx="1996751" cy="171683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7868" y="5467739"/>
                <a:ext cx="10077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/>
                  <a:t>খ</a:t>
                </a:r>
                <a:endParaRPr lang="en-US" sz="36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780522" y="5510986"/>
                <a:ext cx="59715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/>
                  <a:t>গ</a:t>
                </a:r>
                <a:endParaRPr lang="en-US" sz="4000" dirty="0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4037047" y="2949103"/>
            <a:ext cx="2183361" cy="3016306"/>
            <a:chOff x="4124130" y="2967135"/>
            <a:chExt cx="2183361" cy="3016306"/>
          </a:xfrm>
        </p:grpSpPr>
        <p:sp>
          <p:nvSpPr>
            <p:cNvPr id="14" name="TextBox 13"/>
            <p:cNvSpPr txBox="1"/>
            <p:nvPr/>
          </p:nvSpPr>
          <p:spPr>
            <a:xfrm>
              <a:off x="4805265" y="2967135"/>
              <a:ext cx="6344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/>
                <a:t>ক</a:t>
              </a:r>
              <a:endParaRPr lang="en-US" sz="36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124130" y="3526971"/>
              <a:ext cx="2183361" cy="2456470"/>
              <a:chOff x="4124130" y="3526971"/>
              <a:chExt cx="2183361" cy="2456470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4572000" y="3526971"/>
                <a:ext cx="1101012" cy="1810139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24130" y="5337110"/>
                <a:ext cx="8024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/>
                  <a:t>খ</a:t>
                </a:r>
                <a:endParaRPr lang="en-US" sz="36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654348" y="5337110"/>
                <a:ext cx="6531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/>
                  <a:t>গ</a:t>
                </a:r>
                <a:endParaRPr lang="en-US" sz="3600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7063273" y="3373922"/>
            <a:ext cx="3993502" cy="2440948"/>
            <a:chOff x="7063273" y="3373922"/>
            <a:chExt cx="3993502" cy="2440948"/>
          </a:xfrm>
        </p:grpSpPr>
        <p:sp>
          <p:nvSpPr>
            <p:cNvPr id="7" name="Right Triangle 6"/>
            <p:cNvSpPr/>
            <p:nvPr/>
          </p:nvSpPr>
          <p:spPr>
            <a:xfrm>
              <a:off x="7352522" y="3918857"/>
              <a:ext cx="2967135" cy="121298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63273" y="3373922"/>
              <a:ext cx="970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/>
                <a:t>ক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00594" y="5168539"/>
              <a:ext cx="9517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/>
                <a:t>খ</a:t>
              </a:r>
              <a:endParaRPr lang="en-US" sz="3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161036" y="5131837"/>
              <a:ext cx="895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/>
                <a:t>গ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21393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8498" y="429208"/>
            <a:ext cx="10699102" cy="28007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6600CC"/>
                </a:solidFill>
              </a:rPr>
              <a:t>দলীয় কাজ-</a:t>
            </a:r>
          </a:p>
          <a:p>
            <a:r>
              <a:rPr lang="bn-I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লাল দল - সমবাহু ত্রিভুজ আঁক</a:t>
            </a:r>
          </a:p>
          <a:p>
            <a:r>
              <a:rPr lang="bn-IN" sz="4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নীল দল - সমদ্বিবাহু ত্রিভুজ আঁক</a:t>
            </a:r>
          </a:p>
          <a:p>
            <a:r>
              <a:rPr lang="bn-IN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সবুজ দল - বিষম বাহু ত্রিভুজ আঁক</a:t>
            </a:r>
          </a:p>
        </p:txBody>
      </p:sp>
    </p:spTree>
    <p:extLst>
      <p:ext uri="{BB962C8B-B14F-4D97-AF65-F5344CB8AC3E}">
        <p14:creationId xmlns:p14="http://schemas.microsoft.com/office/powerpoint/2010/main" val="167746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99020" y="242796"/>
            <a:ext cx="3561523" cy="988444"/>
            <a:chOff x="499020" y="242796"/>
            <a:chExt cx="3561523" cy="988444"/>
          </a:xfrm>
        </p:grpSpPr>
        <p:sp>
          <p:nvSpPr>
            <p:cNvPr id="2" name="Rectangle 1"/>
            <p:cNvSpPr/>
            <p:nvPr/>
          </p:nvSpPr>
          <p:spPr>
            <a:xfrm>
              <a:off x="499020" y="242796"/>
              <a:ext cx="275909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মুল্যায়ন</a:t>
              </a:r>
              <a:endPara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499020" y="1166126"/>
              <a:ext cx="275909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258110" y="307910"/>
              <a:ext cx="80243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5400" dirty="0"/>
                <a:t>-</a:t>
              </a:r>
              <a:endParaRPr lang="en-US" sz="5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99020" y="1567543"/>
            <a:ext cx="11070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660033"/>
                </a:solidFill>
              </a:rPr>
              <a:t>সবাই নিজ নিজ খাতায় সমবাহু, সমদ্বিবাহু ও বিষমবাহু ত্রিভুজ আঁক।</a:t>
            </a:r>
            <a:endParaRPr lang="en-US" sz="48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6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935" y="503853"/>
            <a:ext cx="6176865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C00000"/>
                </a:solidFill>
              </a:rPr>
              <a:t>সৃজনশীল কাজ-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935" y="3247054"/>
            <a:ext cx="11439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0070C0"/>
                </a:solidFill>
              </a:rPr>
              <a:t>কাগজ কেটে সমবাহু, সমদ্বিবাহু ও বিষমবাহু ত্রিভুজ তৈরি করে আনবে।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104" y="340373"/>
            <a:ext cx="7789798" cy="42832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78668" y="5262665"/>
            <a:ext cx="65213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ধন্যবাদ</a:t>
            </a:r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সবাইকে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26542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0441" y="261258"/>
            <a:ext cx="10338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u="sng" dirty="0">
                <a:solidFill>
                  <a:srgbClr val="0070C0"/>
                </a:solidFill>
              </a:rPr>
              <a:t>শিক্ষকের পরিচিতি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969143"/>
            <a:ext cx="705394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/>
              <a:t>মিজানুর রহমান</a:t>
            </a:r>
          </a:p>
          <a:p>
            <a:r>
              <a:rPr lang="bn-IN" sz="3600" dirty="0"/>
              <a:t>সহকারী শিক্ষক</a:t>
            </a:r>
            <a:endParaRPr lang="en-US" sz="3600" dirty="0"/>
          </a:p>
          <a:p>
            <a:r>
              <a:rPr lang="bn-IN" sz="3600" dirty="0"/>
              <a:t>শাহরাস্তি সরকারি প্রাথমিক বিদ্যালয়</a:t>
            </a:r>
          </a:p>
          <a:p>
            <a:r>
              <a:rPr lang="bn-IN" sz="3600" dirty="0"/>
              <a:t>শাহরাস্তি, চাঁদপুর।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0"/>
            <a:ext cx="3913177" cy="50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6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127" y="466531"/>
            <a:ext cx="10599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7030A0"/>
                </a:solidFill>
              </a:rPr>
              <a:t>পাঠ পরিচিতি</a:t>
            </a:r>
            <a:endParaRPr lang="en-US" sz="4400" b="1" u="sng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531" y="1455576"/>
            <a:ext cx="108421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শ্রেণি    –   চতুর্থ</a:t>
            </a:r>
          </a:p>
          <a:p>
            <a:r>
              <a:rPr lang="bn-IN" sz="4000" dirty="0"/>
              <a:t>বিষয়    –  গণিত</a:t>
            </a:r>
          </a:p>
          <a:p>
            <a:r>
              <a:rPr lang="bn-IN" sz="4000" dirty="0"/>
              <a:t>পাঠ      -   ত্রিভুজ</a:t>
            </a:r>
          </a:p>
          <a:p>
            <a:r>
              <a:rPr lang="bn-IN" sz="4000" dirty="0"/>
              <a:t>পাঠ্যাংশ – বাহুভেদে ত্রিভুজ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171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2408" y="261256"/>
            <a:ext cx="3265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i="1" u="sng" dirty="0">
                <a:solidFill>
                  <a:srgbClr val="C00000"/>
                </a:solidFill>
              </a:rPr>
              <a:t>শিখনফল</a:t>
            </a:r>
            <a:endParaRPr lang="en-US" sz="4800" b="1" i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547" y="1455576"/>
            <a:ext cx="11346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0070C0"/>
                </a:solidFill>
              </a:rPr>
              <a:t>২৯.১.১ </a:t>
            </a:r>
            <a:r>
              <a:rPr lang="bn-IN" sz="4000" b="1" dirty="0"/>
              <a:t>সমবাহু , সমদ্বিবাহু ও বিষমবাহু ত্রিভুজ       		কী তা বলতে পারবে ও ছবি দেখে শনাক্ত  		করতে পারবে।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6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4819" y="300653"/>
            <a:ext cx="3485502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/>
              <a:t>আবেগ সৃষ্টি 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10" y="2255520"/>
            <a:ext cx="11399520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6000" b="1" i="1" dirty="0"/>
              <a:t>এসো আমরা একটি ভিডিও দেখি</a:t>
            </a:r>
            <a:endParaRPr lang="en-US" sz="6000" b="1" i="1" dirty="0"/>
          </a:p>
        </p:txBody>
      </p:sp>
    </p:spTree>
    <p:extLst>
      <p:ext uri="{BB962C8B-B14F-4D97-AF65-F5344CB8AC3E}">
        <p14:creationId xmlns:p14="http://schemas.microsoft.com/office/powerpoint/2010/main" val="129177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6832" y="281160"/>
            <a:ext cx="418011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u="sng" dirty="0"/>
              <a:t>পূর্ব জ্ঞান যাচাই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380931" y="1474237"/>
            <a:ext cx="10245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/>
              <a:t>১) </a:t>
            </a:r>
            <a:r>
              <a:rPr lang="bn-IN" sz="4000" b="1" dirty="0">
                <a:solidFill>
                  <a:srgbClr val="0070C0"/>
                </a:solidFill>
              </a:rPr>
              <a:t>ত্রিভুজ কী?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0931" y="2444620"/>
            <a:ext cx="6811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chemeClr val="accent6">
                    <a:lumMod val="50000"/>
                  </a:schemeClr>
                </a:solidFill>
              </a:rPr>
              <a:t>২) ত্রিভুজ কত প্রকার ও কী  	কী?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4865" y="447869"/>
            <a:ext cx="7109927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FF0000"/>
                </a:solidFill>
              </a:rPr>
              <a:t>পাঠ ঘোষণা ও শিরোনাম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2351" y="2575249"/>
            <a:ext cx="8938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660033"/>
                </a:solidFill>
              </a:rPr>
              <a:t>সুন্দর বলেছ, তাহলে আজ আমরা সমবাহু, সমদ্বিবাহু ও বিষমবাহু ত্রিভুজ সম্পর্কে জানব।</a:t>
            </a:r>
            <a:endParaRPr lang="en-US" sz="40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3420" y="149289"/>
            <a:ext cx="3004457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b="1" u="sng" dirty="0">
                <a:solidFill>
                  <a:srgbClr val="FF0000"/>
                </a:solidFill>
              </a:rPr>
              <a:t>উপস্থাপন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612" y="1642188"/>
            <a:ext cx="118498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/>
              <a:t>বাস্তব পর্যায়- </a:t>
            </a:r>
            <a:r>
              <a:rPr lang="bn-IN" sz="4000" b="1" dirty="0">
                <a:solidFill>
                  <a:srgbClr val="CC0099"/>
                </a:solidFill>
              </a:rPr>
              <a:t>কাগজ কেটে ও কাঠি ব্যবহার বিভিন্ন  				ধরনের ত্রিভুজ ( সমবাহু, সমদ্বিবাহু  				ও বিষমবাহু) তৈরি করে।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1727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051" y="242796"/>
            <a:ext cx="5556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অর্ধ বাস্তব পর্যায়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224" y="1137881"/>
            <a:ext cx="11532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/>
              <a:t>যে ত্রিভুজের তিন বাহু সমান তাকে সমবাহু ত্রিভুজ বলে।</a:t>
            </a:r>
            <a:endParaRPr lang="en-US" sz="44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58008" y="3526971"/>
            <a:ext cx="373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979556" y="2855167"/>
            <a:ext cx="1259791" cy="2948473"/>
            <a:chOff x="923572" y="3526971"/>
            <a:chExt cx="1259791" cy="2948473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511560" y="3526971"/>
              <a:ext cx="74644" cy="294847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108719" y="3526971"/>
              <a:ext cx="74644" cy="294847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923572" y="3526971"/>
              <a:ext cx="46812" cy="294847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Isosceles Triangle 28"/>
          <p:cNvSpPr/>
          <p:nvPr/>
        </p:nvSpPr>
        <p:spPr>
          <a:xfrm>
            <a:off x="6139542" y="2705876"/>
            <a:ext cx="3470987" cy="2817845"/>
          </a:xfrm>
          <a:prstGeom prst="triangle">
            <a:avLst/>
          </a:prstGeom>
          <a:solidFill>
            <a:srgbClr val="CC0099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3097764" y="3685591"/>
            <a:ext cx="1903445" cy="858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307493" y="5952931"/>
            <a:ext cx="306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/>
              <a:t>সমবাহু ত্রিভুজ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454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 animBg="1"/>
      <p:bldP spid="37" grpId="0" animBg="1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223</Words>
  <Application>Microsoft Office PowerPoint</Application>
  <PresentationFormat>Widescreen</PresentationFormat>
  <Paragraphs>58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IMD</dc:creator>
  <cp:lastModifiedBy>Unknown User</cp:lastModifiedBy>
  <cp:revision>55</cp:revision>
  <dcterms:created xsi:type="dcterms:W3CDTF">2020-01-09T12:17:44Z</dcterms:created>
  <dcterms:modified xsi:type="dcterms:W3CDTF">2020-03-08T18:20:27Z</dcterms:modified>
</cp:coreProperties>
</file>