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301" r:id="rId2"/>
    <p:sldId id="30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 Ali" initials="IA" lastIdx="1" clrIdx="0">
    <p:extLst>
      <p:ext uri="{19B8F6BF-5375-455C-9EA6-DF929625EA0E}">
        <p15:presenceInfo xmlns:p15="http://schemas.microsoft.com/office/powerpoint/2012/main" userId="I A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FFFFCC"/>
    <a:srgbClr val="6600CC"/>
    <a:srgbClr val="FF0066"/>
    <a:srgbClr val="66FF66"/>
    <a:srgbClr val="009900"/>
    <a:srgbClr val="6600FF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30T22:28:57.505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9C1C-9EB9-4AA8-8954-9589D51DB8A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A62B-2439-4E52-AB49-24B2CE9BA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340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874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96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23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4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1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386A-C218-4717-8CFD-25E5E6A10DD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F078C12-BB01-4078-AB90-9D59B38F3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1885950" y="836778"/>
            <a:ext cx="5543550" cy="440055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1885950" y="2488727"/>
            <a:ext cx="54864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52781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xmlns="" id="{B8EA8348-FD94-4E2A-941B-796C0491A13A}"/>
              </a:ext>
            </a:extLst>
          </p:cNvPr>
          <p:cNvSpPr/>
          <p:nvPr/>
        </p:nvSpPr>
        <p:spPr>
          <a:xfrm>
            <a:off x="2514600" y="0"/>
            <a:ext cx="4114800" cy="106680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endParaRPr lang="en-GB" sz="3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85E37A6A-ACCE-4145-8FE0-50B8E85568AA}"/>
              </a:ext>
            </a:extLst>
          </p:cNvPr>
          <p:cNvSpPr/>
          <p:nvPr/>
        </p:nvSpPr>
        <p:spPr>
          <a:xfrm>
            <a:off x="21336" y="1219200"/>
            <a:ext cx="9144000" cy="1600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GB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০,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GB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রের</a:t>
            </a:r>
            <a:r>
              <a:rPr lang="en-GB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4E05226-DEB1-4EB3-AA7B-F01D7BD00892}"/>
              </a:ext>
            </a:extLst>
          </p:cNvPr>
          <p:cNvSpPr/>
          <p:nvPr/>
        </p:nvSpPr>
        <p:spPr>
          <a:xfrm>
            <a:off x="21336" y="2819400"/>
            <a:ext cx="6510528" cy="327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FV	= PV (1+i)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10000 (1+0.1)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= 10000 (1.1)</a:t>
            </a: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800" b="1" baseline="30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10000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 1.61051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16105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0F52FE44-3CEC-4BD9-8EE8-EA929C022305}"/>
                  </a:ext>
                </a:extLst>
              </p:cNvPr>
              <p:cNvSpPr/>
              <p:nvPr/>
            </p:nvSpPr>
            <p:spPr>
              <a:xfrm>
                <a:off x="6531864" y="2819400"/>
                <a:ext cx="2590800" cy="32766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এখানে,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PV= 10000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i= 10%</a:t>
                </a:r>
                <a:r>
                  <a:rPr lang="en-US" sz="2000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400" baseline="30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baseline="30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</a:rPr>
                  <a:t>0.1</a:t>
                </a: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  <a:cs typeface="Nikosh" pitchFamily="2" charset="0"/>
                  </a:rPr>
                  <a:t>n=</a:t>
                </a: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" pitchFamily="2" charset="0"/>
                    <a:cs typeface="Nikosh" pitchFamily="2" charset="0"/>
                  </a:rPr>
                  <a:t>	</a:t>
                </a:r>
                <a:endParaRPr lang="en-GB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F52FE44-3CEC-4BD9-8EE8-EA929C022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864" y="2819400"/>
                <a:ext cx="2590800" cy="3276600"/>
              </a:xfrm>
              <a:prstGeom prst="rect">
                <a:avLst/>
              </a:prstGeom>
              <a:blipFill>
                <a:blip r:embed="rId2"/>
                <a:stretch>
                  <a:fillRect l="-2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9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6B2514F-5609-47C4-A659-1D09F60C9D9B}"/>
              </a:ext>
            </a:extLst>
          </p:cNvPr>
          <p:cNvSpPr/>
          <p:nvPr/>
        </p:nvSpPr>
        <p:spPr>
          <a:xfrm>
            <a:off x="0" y="2503605"/>
            <a:ext cx="9144000" cy="3581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জনাব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রহিম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সাহেব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জনতা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ব্যাংকে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বার্ষিক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as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৫%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চক্রবৃদ্ধিতে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as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,০০,০০০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রাখলে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১০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বছর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শেষে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কত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পাবেন</a:t>
            </a: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71CBCB9-911B-41A3-B215-D840D6018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7" y="7855"/>
            <a:ext cx="7848600" cy="2495749"/>
          </a:xfrm>
          <a:prstGeom prst="rect">
            <a:avLst/>
          </a:prstGeom>
        </p:spPr>
      </p:pic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xmlns="" id="{BB5B2B18-5AD6-459A-9D3D-E48B41B3C69B}"/>
              </a:ext>
            </a:extLst>
          </p:cNvPr>
          <p:cNvSpPr/>
          <p:nvPr/>
        </p:nvSpPr>
        <p:spPr>
          <a:xfrm>
            <a:off x="3218470" y="122551"/>
            <a:ext cx="2819400" cy="898489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>
                <a:solidFill>
                  <a:schemeClr val="tx1"/>
                </a:solidFill>
                <a:latin typeface="NikoshBAN"/>
              </a:rPr>
              <a:t>জোড়ায়</a:t>
            </a:r>
            <a:r>
              <a:rPr lang="en-GB" sz="4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NikoshBAN"/>
              </a:rPr>
              <a:t>কাজ</a:t>
            </a:r>
            <a:endParaRPr lang="en-GB" sz="48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2350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C80FE72-FE71-4A2F-A226-840D525E1937}"/>
              </a:ext>
            </a:extLst>
          </p:cNvPr>
          <p:cNvSpPr/>
          <p:nvPr/>
        </p:nvSpPr>
        <p:spPr>
          <a:xfrm>
            <a:off x="3048000" y="-6285"/>
            <a:ext cx="2895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B3EC676-8BE4-4D61-B403-45FEACDE8DA6}"/>
              </a:ext>
            </a:extLst>
          </p:cNvPr>
          <p:cNvSpPr/>
          <p:nvPr/>
        </p:nvSpPr>
        <p:spPr>
          <a:xfrm>
            <a:off x="0" y="3200400"/>
            <a:ext cx="9144000" cy="28803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অর্থের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সময়মূল্য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কি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বুঝায়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অর্থের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পার্থক্য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কেন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ভবিষ্যত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মূল্য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নির্ণয়ের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সূত্রটি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NikoshBAN" panose="0200000000000000000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বল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আজকের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১০০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টাকা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৫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বছর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পরের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১০০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টাকা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কি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সমান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হবে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Times New Roman" panose="02020603050405020304" pitchFamily="18" charset="0"/>
              </a:rPr>
              <a:t>?</a:t>
            </a:r>
            <a:endParaRPr lang="en-GB" sz="2800" dirty="0">
              <a:solidFill>
                <a:schemeClr val="tx1"/>
              </a:solidFill>
              <a:latin typeface="Nakshiban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akshib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tx1"/>
              </a:solidFill>
              <a:effectLst/>
              <a:latin typeface="Nakshib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7AFDF14-BD48-4964-B25F-02715BA85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777260"/>
            <a:ext cx="4114800" cy="242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CF50C133-E5BE-4E34-A7C5-142E07A5C1F6}"/>
              </a:ext>
            </a:extLst>
          </p:cNvPr>
          <p:cNvSpPr/>
          <p:nvPr/>
        </p:nvSpPr>
        <p:spPr>
          <a:xfrm>
            <a:off x="0" y="2971800"/>
            <a:ext cx="9144000" cy="3124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Nakshiban"/>
            </a:endParaRPr>
          </a:p>
          <a:p>
            <a:endParaRPr lang="en-US" b="1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নিচের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তথ্যটি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পড়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...</a:t>
            </a:r>
          </a:p>
          <a:p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ফাবিহা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তার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প্রভিডেন্ট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ফান্ডের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১৫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লক্ষ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টাকা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৮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বছরের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জন্য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জনতা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ব্যাংকে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স্থায়ী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হিসাব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এর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মাধ্যমে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জমা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রাখতে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চান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ব্যাংক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কর্তৃপক্ষ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তাকে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মাসিক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১০%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চক্রবৃদ্ধি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সুদ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দেওয়ার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আশ্বাস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দেন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।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>
                <a:solidFill>
                  <a:schemeClr val="tx1"/>
                </a:solidFill>
                <a:latin typeface="Nakshiban"/>
              </a:rPr>
              <a:t> 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Nakshiban"/>
              </a:rPr>
              <a:t>প্রশ্নঃ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জনাব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ফাবিহা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৮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বছর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শেষে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কত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টাকা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Nakshiban"/>
              </a:rPr>
              <a:t>পাবেন</a:t>
            </a:r>
            <a:r>
              <a:rPr lang="en-US" b="1" dirty="0">
                <a:solidFill>
                  <a:schemeClr val="tx1"/>
                </a:solidFill>
                <a:latin typeface="Nakshiban"/>
              </a:rPr>
              <a:t>। 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US" b="1" dirty="0">
                <a:solidFill>
                  <a:schemeClr val="tx1"/>
                </a:solidFill>
                <a:latin typeface="Nakshiban"/>
              </a:rPr>
              <a:t> </a:t>
            </a:r>
            <a:endParaRPr lang="en-GB" dirty="0">
              <a:solidFill>
                <a:schemeClr val="tx1"/>
              </a:solidFill>
              <a:latin typeface="Nakshiban"/>
            </a:endParaRPr>
          </a:p>
          <a:p>
            <a:r>
              <a:rPr lang="en-GB" dirty="0">
                <a:solidFill>
                  <a:schemeClr val="tx1"/>
                </a:solidFill>
                <a:latin typeface="Nakshiban"/>
              </a:rPr>
              <a:t> </a:t>
            </a:r>
          </a:p>
          <a:p>
            <a:r>
              <a:rPr lang="en-GB" dirty="0"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 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B4E052D-0D05-4F7D-9A64-82C8C1F7E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592318"/>
            <a:ext cx="6629400" cy="2362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9B1B8A5E-47AD-49BA-9D10-B8F232F73194}"/>
              </a:ext>
            </a:extLst>
          </p:cNvPr>
          <p:cNvSpPr/>
          <p:nvPr/>
        </p:nvSpPr>
        <p:spPr>
          <a:xfrm>
            <a:off x="2895600" y="2356"/>
            <a:ext cx="3352800" cy="454843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বাড়ির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kshiban"/>
              </a:rPr>
              <a:t>কাজ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kshiban"/>
            </a:endParaRPr>
          </a:p>
        </p:txBody>
      </p:sp>
    </p:spTree>
    <p:extLst>
      <p:ext uri="{BB962C8B-B14F-4D97-AF65-F5344CB8AC3E}">
        <p14:creationId xmlns:p14="http://schemas.microsoft.com/office/powerpoint/2010/main" val="33367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1700" y="1428751"/>
            <a:ext cx="4686301" cy="9925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4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8" y="2571751"/>
            <a:ext cx="5774224" cy="31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4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376" y="3905318"/>
            <a:ext cx="2984678" cy="92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কাজী</a:t>
            </a:r>
            <a:r>
              <a:rPr lang="en-US" sz="1350" dirty="0"/>
              <a:t> </a:t>
            </a:r>
            <a:r>
              <a:rPr lang="en-US" sz="1350" dirty="0" err="1"/>
              <a:t>হাবিব</a:t>
            </a:r>
            <a:r>
              <a:rPr lang="en-US" sz="1350" dirty="0"/>
              <a:t> </a:t>
            </a:r>
            <a:r>
              <a:rPr lang="en-US" sz="1350" dirty="0" err="1"/>
              <a:t>উল্লাহ</a:t>
            </a:r>
            <a:endParaRPr lang="en-US" sz="1350" dirty="0"/>
          </a:p>
          <a:p>
            <a:pPr algn="ctr"/>
            <a:r>
              <a:rPr lang="en-US" sz="1013" dirty="0" err="1"/>
              <a:t>সহকারি</a:t>
            </a:r>
            <a:r>
              <a:rPr lang="en-US" sz="1013" dirty="0"/>
              <a:t> </a:t>
            </a:r>
            <a:r>
              <a:rPr lang="en-US" sz="1013" dirty="0" err="1"/>
              <a:t>শিক্ষক</a:t>
            </a:r>
            <a:endParaRPr lang="en-US" sz="1013" dirty="0"/>
          </a:p>
          <a:p>
            <a:pPr algn="ctr"/>
            <a:r>
              <a:rPr lang="en-US" sz="1013" dirty="0" err="1"/>
              <a:t>উত্তর</a:t>
            </a:r>
            <a:r>
              <a:rPr lang="en-US" sz="1013" dirty="0"/>
              <a:t> </a:t>
            </a:r>
            <a:r>
              <a:rPr lang="en-US" sz="1013" dirty="0" err="1"/>
              <a:t>রেংকার্য্যা</a:t>
            </a:r>
            <a:r>
              <a:rPr lang="en-US" sz="1013" dirty="0"/>
              <a:t> </a:t>
            </a:r>
            <a:r>
              <a:rPr lang="en-US" sz="1013" dirty="0" err="1"/>
              <a:t>উচ্চ</a:t>
            </a:r>
            <a:r>
              <a:rPr lang="en-US" sz="1013" dirty="0"/>
              <a:t> </a:t>
            </a:r>
            <a:r>
              <a:rPr lang="en-US" sz="1013" dirty="0" err="1"/>
              <a:t>বিদ্যালয়</a:t>
            </a:r>
            <a:endParaRPr lang="en-US" sz="1013" dirty="0"/>
          </a:p>
          <a:p>
            <a:pPr algn="ctr"/>
            <a:r>
              <a:rPr lang="en-US" sz="1013" dirty="0" err="1"/>
              <a:t>দিঘীনালা,খাগড়াছড়ি</a:t>
            </a:r>
            <a:endParaRPr lang="en-US" sz="1013" dirty="0"/>
          </a:p>
          <a:p>
            <a:pPr algn="ctr"/>
            <a:r>
              <a:rPr lang="en-US" sz="1013" dirty="0"/>
              <a:t>Email-ranak728@gmail.com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43" y="2029028"/>
            <a:ext cx="1427141" cy="1673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18597" y="3801443"/>
            <a:ext cx="2383397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5" dirty="0"/>
              <a:t>বিষয়ঃ      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ফিন্যান্স ও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1125" dirty="0"/>
          </a:p>
          <a:p>
            <a:r>
              <a:rPr lang="en-US" sz="1125" dirty="0" err="1"/>
              <a:t>শ্রেণীঃ</a:t>
            </a:r>
            <a:r>
              <a:rPr lang="en-US" sz="1125" dirty="0"/>
              <a:t>      </a:t>
            </a:r>
            <a:r>
              <a:rPr lang="en-US" sz="1125" dirty="0" err="1"/>
              <a:t>নবম</a:t>
            </a:r>
            <a:endParaRPr lang="en-US" sz="1125" dirty="0"/>
          </a:p>
          <a:p>
            <a:r>
              <a:rPr lang="en-US" sz="1125" dirty="0" err="1"/>
              <a:t>অধ্যায়ঃ</a:t>
            </a:r>
            <a:r>
              <a:rPr lang="en-US" sz="1125" dirty="0"/>
              <a:t>    </a:t>
            </a:r>
            <a:r>
              <a:rPr lang="en-US" sz="1125" dirty="0" err="1" smtClean="0"/>
              <a:t>তৃতীয়</a:t>
            </a:r>
            <a:endParaRPr lang="en-US" sz="1125" dirty="0"/>
          </a:p>
          <a:p>
            <a:r>
              <a:rPr lang="en-US" sz="1125" dirty="0" err="1"/>
              <a:t>পিরিয়ডঃ</a:t>
            </a:r>
            <a:r>
              <a:rPr lang="en-US" sz="1125" dirty="0"/>
              <a:t>   ৪র্থ</a:t>
            </a:r>
          </a:p>
          <a:p>
            <a:r>
              <a:rPr lang="en-US" sz="1125" dirty="0" err="1"/>
              <a:t>সময়ঃ</a:t>
            </a:r>
            <a:r>
              <a:rPr lang="en-US" sz="1125" dirty="0"/>
              <a:t>       ৫০ </a:t>
            </a:r>
            <a:r>
              <a:rPr lang="en-US" sz="1125" dirty="0" err="1"/>
              <a:t>মিনিট</a:t>
            </a:r>
            <a:endParaRPr lang="en-US" sz="1125" dirty="0"/>
          </a:p>
          <a:p>
            <a:r>
              <a:rPr lang="en-US" sz="1125" dirty="0" err="1"/>
              <a:t>তারিখঃ</a:t>
            </a:r>
            <a:r>
              <a:rPr lang="en-US" sz="1125" dirty="0"/>
              <a:t>     </a:t>
            </a:r>
            <a:r>
              <a:rPr lang="en-US" sz="1125" dirty="0" smtClean="0"/>
              <a:t>০১-০৫-২০২০</a:t>
            </a:r>
            <a:endParaRPr lang="en-US" sz="1125" dirty="0"/>
          </a:p>
        </p:txBody>
      </p:sp>
      <p:sp>
        <p:nvSpPr>
          <p:cNvPr id="7" name="Rectangle 6"/>
          <p:cNvSpPr/>
          <p:nvPr/>
        </p:nvSpPr>
        <p:spPr>
          <a:xfrm>
            <a:off x="3927442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/>
          <p:cNvSpPr/>
          <p:nvPr/>
        </p:nvSpPr>
        <p:spPr>
          <a:xfrm>
            <a:off x="4320594" y="2276266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4811981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20" y="1895472"/>
            <a:ext cx="1581129" cy="180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9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B493C-61BD-47D8-84F1-1A947E16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chemeClr val="accent5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GB" dirty="0" err="1">
                <a:latin typeface="NikoshBAN"/>
              </a:rPr>
              <a:t>ছবিগুলো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ভাল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করে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দেখে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বলিতো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কি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দেখতে</a:t>
            </a:r>
            <a:r>
              <a:rPr lang="en-GB" dirty="0">
                <a:latin typeface="NikoshBAN"/>
              </a:rPr>
              <a:t> </a:t>
            </a:r>
            <a:r>
              <a:rPr lang="en-GB" dirty="0" err="1">
                <a:latin typeface="NikoshBAN"/>
              </a:rPr>
              <a:t>পাচ্ছি</a:t>
            </a:r>
            <a:r>
              <a:rPr lang="en-GB" dirty="0">
                <a:latin typeface="NikoshBAN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0B289DF-C1C7-4F31-8DFF-DDF238468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4038600" cy="304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C5BE550-0E6D-41F3-B02A-A9CBA1C55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6" y="1905000"/>
            <a:ext cx="4714874" cy="304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6BF7BA6-D540-48BD-B48B-E6D82366C548}"/>
              </a:ext>
            </a:extLst>
          </p:cNvPr>
          <p:cNvSpPr/>
          <p:nvPr/>
        </p:nvSpPr>
        <p:spPr>
          <a:xfrm>
            <a:off x="1533526" y="5181600"/>
            <a:ext cx="56388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অর্থ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648401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11B1142-EFDD-4527-ABC2-CFEA9ADE1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41032"/>
            <a:ext cx="4038600" cy="36691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5C939AA-3531-4F0D-B42E-D87B143A1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41032"/>
            <a:ext cx="4114799" cy="3657600"/>
          </a:xfrm>
          <a:prstGeom prst="rect">
            <a:avLst/>
          </a:prstGeom>
        </p:spPr>
      </p:pic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xmlns="" id="{5314DDAD-31D6-45B8-AA24-90DF99E05B3E}"/>
              </a:ext>
            </a:extLst>
          </p:cNvPr>
          <p:cNvSpPr/>
          <p:nvPr/>
        </p:nvSpPr>
        <p:spPr>
          <a:xfrm>
            <a:off x="228600" y="685800"/>
            <a:ext cx="4242816" cy="762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৫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সালে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সাবানের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দাম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ছিল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১০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xmlns="" id="{5E210ABD-9538-4463-A07B-5021CB423034}"/>
              </a:ext>
            </a:extLst>
          </p:cNvPr>
          <p:cNvSpPr/>
          <p:nvPr/>
        </p:nvSpPr>
        <p:spPr>
          <a:xfrm>
            <a:off x="4724400" y="697368"/>
            <a:ext cx="4242816" cy="762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as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১৯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সালে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সাবানের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দাম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হলো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</a:p>
          <a:p>
            <a:pPr algn="ctr"/>
            <a:r>
              <a:rPr lang="as-IN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২</a:t>
            </a: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০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টাকা</a:t>
            </a: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B255F79-0542-48CA-AF7A-2216CD7CECCD}"/>
              </a:ext>
            </a:extLst>
          </p:cNvPr>
          <p:cNvSpPr/>
          <p:nvPr/>
        </p:nvSpPr>
        <p:spPr>
          <a:xfrm>
            <a:off x="762000" y="5715000"/>
            <a:ext cx="7467600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লক্ষকরিঃ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আমাদের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একি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পণ্য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পেতে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সময়ের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ব্যবধানে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ভিন্ন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মূল্য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প্রদান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করতে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হচ্ছে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এই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ভিন্ন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মূল্য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প্রদানকে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কি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বলতে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পারি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02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37517-F0AA-4FDA-8899-2F297C40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32908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/>
            </a:r>
            <a:br>
              <a:rPr lang="en-GB" dirty="0">
                <a:solidFill>
                  <a:schemeClr val="tx1"/>
                </a:solidFill>
                <a:latin typeface="NikoshBAN" panose="02000000000000000000"/>
              </a:rPr>
            </a:b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আজকের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পাঠঃ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NikoshBAN" panose="02000000000000000000"/>
              </a:rPr>
              <a:t>অর্থের</a:t>
            </a:r>
            <a:r>
              <a:rPr lang="en-GB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NikoshBAN" panose="02000000000000000000"/>
              </a:rPr>
              <a:t>সময়মূল্য</a:t>
            </a:r>
            <a:endParaRPr lang="en-GB" dirty="0">
              <a:solidFill>
                <a:schemeClr val="tx1"/>
              </a:solidFill>
              <a:latin typeface="NikoshBAN" panose="0200000000000000000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E47B62-E90D-49A7-8119-F149305B7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514600"/>
            <a:ext cx="6571343" cy="308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80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xmlns="" id="{B3EDCF45-AD28-4140-A32A-4DCCE83E74B6}"/>
              </a:ext>
            </a:extLst>
          </p:cNvPr>
          <p:cNvSpPr/>
          <p:nvPr/>
        </p:nvSpPr>
        <p:spPr>
          <a:xfrm>
            <a:off x="2133600" y="152400"/>
            <a:ext cx="4876800" cy="114300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2BEB4C-E96D-448F-977A-A48DB0A5CAD5}"/>
              </a:ext>
            </a:extLst>
          </p:cNvPr>
          <p:cNvSpPr/>
          <p:nvPr/>
        </p:nvSpPr>
        <p:spPr>
          <a:xfrm>
            <a:off x="-152400" y="19812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NikoshBAN" pitchFamily="2" charset="0"/>
                <a:cs typeface="NikoshBAN" pitchFamily="2" charset="0"/>
              </a:rPr>
              <a:t>এ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6FC536A8-BD86-48F4-BD48-459F1CAC79FA}"/>
              </a:ext>
            </a:extLst>
          </p:cNvPr>
          <p:cNvSpPr txBox="1">
            <a:spLocks/>
          </p:cNvSpPr>
          <p:nvPr/>
        </p:nvSpPr>
        <p:spPr>
          <a:xfrm>
            <a:off x="0" y="2725045"/>
            <a:ext cx="9143999" cy="33801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ভবিষ্যতমূল্য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ভবিষ্যতমূ্ল্য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05139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1CCDE8E5-E03B-4F2A-91F2-31D8A8E8FE16}"/>
              </a:ext>
            </a:extLst>
          </p:cNvPr>
          <p:cNvSpPr/>
          <p:nvPr/>
        </p:nvSpPr>
        <p:spPr>
          <a:xfrm>
            <a:off x="609600" y="0"/>
            <a:ext cx="7924800" cy="1066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52453C6-4838-4DC0-8004-7455153B1181}"/>
              </a:ext>
            </a:extLst>
          </p:cNvPr>
          <p:cNvSpPr/>
          <p:nvPr/>
        </p:nvSpPr>
        <p:spPr>
          <a:xfrm>
            <a:off x="457200" y="2895600"/>
            <a:ext cx="7924800" cy="3200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063304-D79F-47F6-98E1-DFCF1BCE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09662"/>
            <a:ext cx="70104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70F1E587-D5C6-41A2-A613-3D83FC1793EC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</a:t>
            </a:r>
            <a:r>
              <a:rPr lang="en-GB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442D2A5-1DB4-4D2D-971F-93BC49D08BCC}"/>
              </a:ext>
            </a:extLst>
          </p:cNvPr>
          <p:cNvSpPr/>
          <p:nvPr/>
        </p:nvSpPr>
        <p:spPr>
          <a:xfrm>
            <a:off x="0" y="4267200"/>
            <a:ext cx="9220200" cy="190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র্থের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র্তিত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072B35-8B7D-46AF-A335-475FB0A5A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4B5AD88-D3CE-451C-8DD6-3D9B05D4D993}"/>
              </a:ext>
            </a:extLst>
          </p:cNvPr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DE8FAFB-5E9A-4820-9477-188A07CD17E1}"/>
              </a:ext>
            </a:extLst>
          </p:cNvPr>
          <p:cNvSpPr/>
          <p:nvPr/>
        </p:nvSpPr>
        <p:spPr>
          <a:xfrm>
            <a:off x="152400" y="1560575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ষ্যত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ূ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্য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ঃ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82B4C69-7224-4672-80F1-828899B422AA}"/>
              </a:ext>
            </a:extLst>
          </p:cNvPr>
          <p:cNvSpPr/>
          <p:nvPr/>
        </p:nvSpPr>
        <p:spPr>
          <a:xfrm>
            <a:off x="4800600" y="1560576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b="1" dirty="0">
                <a:latin typeface="NikoshBAN" pitchFamily="2" charset="0"/>
                <a:cs typeface="NikoshBAN" pitchFamily="2" charset="0"/>
              </a:rPr>
              <a:t>এ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ধিকবার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হ 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ষ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err="1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en-GB" b="1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as-IN" b="1" dirty="0">
                <a:latin typeface="NikoshBAN" pitchFamily="2" charset="0"/>
                <a:cs typeface="NikoshBAN" pitchFamily="2" charset="0"/>
              </a:rPr>
              <a:t>ঃ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EE452C-6707-472F-B120-ABF2650B3429}"/>
              </a:ext>
            </a:extLst>
          </p:cNvPr>
          <p:cNvSpPr/>
          <p:nvPr/>
        </p:nvSpPr>
        <p:spPr>
          <a:xfrm>
            <a:off x="914401" y="2341018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FV = PV(1+i)</a:t>
            </a:r>
            <a:r>
              <a:rPr lang="en-US" sz="3200" b="1" baseline="30000" dirty="0">
                <a:latin typeface="NikoshBAN" pitchFamily="2" charset="0"/>
                <a:cs typeface="NikoshBAN" pitchFamily="2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645FE40-A5B1-4CE0-915B-9EFE0A80A38C}"/>
                  </a:ext>
                </a:extLst>
              </p:cNvPr>
              <p:cNvSpPr/>
              <p:nvPr/>
            </p:nvSpPr>
            <p:spPr>
              <a:xfrm>
                <a:off x="5600968" y="2209800"/>
                <a:ext cx="2933432" cy="805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FV = PV(1+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𝒎</m:t>
                        </m:r>
                      </m:den>
                    </m:f>
                  </m:oMath>
                </a14:m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3200" b="1" baseline="30000" dirty="0" err="1">
                    <a:latin typeface="NikoshBAN" pitchFamily="2" charset="0"/>
                    <a:cs typeface="NikoshBAN" pitchFamily="2" charset="0"/>
                  </a:rPr>
                  <a:t>n</a:t>
                </a:r>
                <a:r>
                  <a:rPr lang="en-US" sz="3200" b="1" baseline="30000" dirty="0" err="1">
                    <a:latin typeface="NikoshBAN" pitchFamily="2" charset="0"/>
                    <a:cs typeface="NikoshBAN" pitchFamily="2" charset="0"/>
                    <a:sym typeface="Symbol"/>
                  </a:rPr>
                  <a:t>m</a:t>
                </a:r>
                <a:endParaRPr lang="en-US" sz="3200" b="1" baseline="30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645FE40-A5B1-4CE0-915B-9EFE0A80A3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968" y="2209800"/>
                <a:ext cx="2933432" cy="805092"/>
              </a:xfrm>
              <a:prstGeom prst="rect">
                <a:avLst/>
              </a:prstGeom>
              <a:blipFill>
                <a:blip r:embed="rId2"/>
                <a:stretch>
                  <a:fillRect l="-5405" r="-2079" b="-1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5973C6C-3928-4FB9-A702-6BACE7656DC3}"/>
              </a:ext>
            </a:extLst>
          </p:cNvPr>
          <p:cNvCxnSpPr/>
          <p:nvPr/>
        </p:nvCxnSpPr>
        <p:spPr>
          <a:xfrm>
            <a:off x="4800600" y="1560575"/>
            <a:ext cx="0" cy="145431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D9BAAF4-AD88-4E5F-9FAF-BECB27C53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31048"/>
              </p:ext>
            </p:extLst>
          </p:nvPr>
        </p:nvGraphicFramePr>
        <p:xfrm>
          <a:off x="2362205" y="3206617"/>
          <a:ext cx="5410195" cy="28889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550">
                  <a:extLst>
                    <a:ext uri="{9D8B030D-6E8A-4147-A177-3AD203B41FA5}">
                      <a16:colId xmlns:a16="http://schemas.microsoft.com/office/drawing/2014/main" xmlns="" val="2471959720"/>
                    </a:ext>
                  </a:extLst>
                </a:gridCol>
                <a:gridCol w="311013">
                  <a:extLst>
                    <a:ext uri="{9D8B030D-6E8A-4147-A177-3AD203B41FA5}">
                      <a16:colId xmlns:a16="http://schemas.microsoft.com/office/drawing/2014/main" xmlns="" val="3372590752"/>
                    </a:ext>
                  </a:extLst>
                </a:gridCol>
                <a:gridCol w="919834">
                  <a:extLst>
                    <a:ext uri="{9D8B030D-6E8A-4147-A177-3AD203B41FA5}">
                      <a16:colId xmlns:a16="http://schemas.microsoft.com/office/drawing/2014/main" xmlns="" val="2047272619"/>
                    </a:ext>
                  </a:extLst>
                </a:gridCol>
                <a:gridCol w="3606798">
                  <a:extLst>
                    <a:ext uri="{9D8B030D-6E8A-4147-A177-3AD203B41FA5}">
                      <a16:colId xmlns:a16="http://schemas.microsoft.com/office/drawing/2014/main" xmlns="" val="1809237881"/>
                    </a:ext>
                  </a:extLst>
                </a:gridCol>
              </a:tblGrid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FV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Future Value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ভবিষ্য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0377643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PV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Present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Value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বর্তমান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108304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interest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সুদের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হার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798653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number of years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139491"/>
                  </a:ext>
                </a:extLst>
              </a:tr>
              <a:tr h="57247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multiple cycle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একাধিক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চক্রবৃদ্ধি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95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1488</TotalTime>
  <Words>331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Gill Sans MT</vt:lpstr>
      <vt:lpstr>Nakshiban</vt:lpstr>
      <vt:lpstr>Nikosh</vt:lpstr>
      <vt:lpstr>NikoshBAN</vt:lpstr>
      <vt:lpstr>Symbol</vt:lpstr>
      <vt:lpstr>Times New Roman</vt:lpstr>
      <vt:lpstr>Vrinda</vt:lpstr>
      <vt:lpstr>Wingdings</vt:lpstr>
      <vt:lpstr>Gallery</vt:lpstr>
      <vt:lpstr>PowerPoint Presentation</vt:lpstr>
      <vt:lpstr>PowerPoint Presentation</vt:lpstr>
      <vt:lpstr>ছবিগুলো ভাল করে দেখে বলিতো কি দেখতে পাচ্ছি?</vt:lpstr>
      <vt:lpstr>PowerPoint Presentation</vt:lpstr>
      <vt:lpstr> আজকের পাঠঃ অর্থের সময়মূল্য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পরম করুণাময় আল্লাহর নামে আরম্ভ</dc:title>
  <dc:creator>Foiz</dc:creator>
  <cp:lastModifiedBy>hasan</cp:lastModifiedBy>
  <cp:revision>493</cp:revision>
  <dcterms:created xsi:type="dcterms:W3CDTF">2014-09-22T05:32:39Z</dcterms:created>
  <dcterms:modified xsi:type="dcterms:W3CDTF">2020-05-01T13:52:27Z</dcterms:modified>
</cp:coreProperties>
</file>