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81" r:id="rId3"/>
    <p:sldId id="283" r:id="rId4"/>
    <p:sldId id="267" r:id="rId5"/>
    <p:sldId id="268" r:id="rId6"/>
    <p:sldId id="269" r:id="rId7"/>
    <p:sldId id="262" r:id="rId8"/>
    <p:sldId id="272" r:id="rId9"/>
    <p:sldId id="263" r:id="rId10"/>
    <p:sldId id="264" r:id="rId11"/>
    <p:sldId id="271" r:id="rId12"/>
    <p:sldId id="273" r:id="rId13"/>
    <p:sldId id="286" r:id="rId14"/>
    <p:sldId id="276" r:id="rId15"/>
    <p:sldId id="274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6DE1E-AF47-42D0-8A67-379BE4A5E0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93B8D0-A5F7-43B3-A289-6A25CEFC88A8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 w="76200">
          <a:noFill/>
          <a:prstDash val="dash"/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90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 rtl="0"/>
          <a:endParaRPr lang="en-US" sz="199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55FAD4-EBEF-46B9-83C2-0D40E058CFF4}" type="parTrans" cxnId="{B77D36D2-7727-4F8E-8037-549FCE2F76AF}">
      <dgm:prSet/>
      <dgm:spPr/>
      <dgm:t>
        <a:bodyPr/>
        <a:lstStyle/>
        <a:p>
          <a:endParaRPr lang="en-US"/>
        </a:p>
      </dgm:t>
    </dgm:pt>
    <dgm:pt modelId="{CAA2B8F2-3392-4A87-9F80-2DEA4ED25B15}" type="sibTrans" cxnId="{B77D36D2-7727-4F8E-8037-549FCE2F76AF}">
      <dgm:prSet/>
      <dgm:spPr/>
      <dgm:t>
        <a:bodyPr/>
        <a:lstStyle/>
        <a:p>
          <a:endParaRPr lang="en-US"/>
        </a:p>
      </dgm:t>
    </dgm:pt>
    <dgm:pt modelId="{DB294C21-6C02-4D4D-AEBC-E8153CCF3561}" type="pres">
      <dgm:prSet presAssocID="{2556DE1E-AF47-42D0-8A67-379BE4A5E0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4CA0E-7231-45E5-9E1C-2B415D5D8DBF}" type="pres">
      <dgm:prSet presAssocID="{9693B8D0-A5F7-43B3-A289-6A25CEFC88A8}" presName="parentText" presStyleLbl="node1" presStyleIdx="0" presStyleCnt="1" custScaleY="158416" custLinFactX="3293" custLinFactNeighborX="100000" custLinFactNeighborY="-19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7D36D2-7727-4F8E-8037-549FCE2F76AF}" srcId="{2556DE1E-AF47-42D0-8A67-379BE4A5E083}" destId="{9693B8D0-A5F7-43B3-A289-6A25CEFC88A8}" srcOrd="0" destOrd="0" parTransId="{9555FAD4-EBEF-46B9-83C2-0D40E058CFF4}" sibTransId="{CAA2B8F2-3392-4A87-9F80-2DEA4ED25B15}"/>
    <dgm:cxn modelId="{52425E9D-247E-418C-B71E-A1940BEF4DDF}" type="presOf" srcId="{9693B8D0-A5F7-43B3-A289-6A25CEFC88A8}" destId="{2CA4CA0E-7231-45E5-9E1C-2B415D5D8DBF}" srcOrd="0" destOrd="0" presId="urn:microsoft.com/office/officeart/2005/8/layout/vList2"/>
    <dgm:cxn modelId="{42F18049-348C-4612-91C5-FA66A8190CFD}" type="presOf" srcId="{2556DE1E-AF47-42D0-8A67-379BE4A5E083}" destId="{DB294C21-6C02-4D4D-AEBC-E8153CCF3561}" srcOrd="0" destOrd="0" presId="urn:microsoft.com/office/officeart/2005/8/layout/vList2"/>
    <dgm:cxn modelId="{6514FB80-169B-4F93-8474-413ED1A69852}" type="presParOf" srcId="{DB294C21-6C02-4D4D-AEBC-E8153CCF3561}" destId="{2CA4CA0E-7231-45E5-9E1C-2B415D5D8DBF}" srcOrd="0" destOrd="0" presId="urn:microsoft.com/office/officeart/2005/8/layout/vList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4CA0E-7231-45E5-9E1C-2B415D5D8DBF}">
      <dsp:nvSpPr>
        <dsp:cNvPr id="0" name=""/>
        <dsp:cNvSpPr/>
      </dsp:nvSpPr>
      <dsp:spPr>
        <a:xfrm>
          <a:off x="0" y="0"/>
          <a:ext cx="4861796" cy="1245529"/>
        </a:xfrm>
        <a:prstGeom prst="roundRect">
          <a:avLst/>
        </a:prstGeom>
        <a:solidFill>
          <a:schemeClr val="accent1"/>
        </a:solidFill>
        <a:ln w="76200" cap="flat" cmpd="sng" algn="ctr">
          <a:noFill/>
          <a:prstDash val="dash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90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58190" tIns="758190" rIns="758190" bIns="758190" numCol="1" spcCol="1270" anchor="ctr" anchorCtr="0">
          <a:noAutofit/>
        </a:bodyPr>
        <a:lstStyle/>
        <a:p>
          <a:pPr lvl="0" algn="ctr" defTabSz="8845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802" y="60802"/>
        <a:ext cx="4740192" cy="1123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5B4B0-14DA-4C07-8EA7-45B5E8CCB67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8945E-EFE7-46E6-9B94-49D868630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3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3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1A259-4495-4B62-8307-028282410F7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90EC70-7218-40F4-8F82-2E076A568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3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13" Type="http://schemas.openxmlformats.org/officeDocument/2006/relationships/slide" Target="../slides/slide5.xml"/><Relationship Id="rId3" Type="http://schemas.openxmlformats.org/officeDocument/2006/relationships/slide" Target="../slides/slide2.xml"/><Relationship Id="rId7" Type="http://schemas.openxmlformats.org/officeDocument/2006/relationships/slide" Target="../slides/slide14.xml"/><Relationship Id="rId12" Type="http://schemas.openxmlformats.org/officeDocument/2006/relationships/slide" Target="../slides/slide1.xml"/><Relationship Id="rId17" Type="http://schemas.openxmlformats.org/officeDocument/2006/relationships/image" Target="../media/image4.png"/><Relationship Id="rId2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6.xml"/><Relationship Id="rId11" Type="http://schemas.openxmlformats.org/officeDocument/2006/relationships/image" Target="../media/image2.png"/><Relationship Id="rId5" Type="http://schemas.openxmlformats.org/officeDocument/2006/relationships/slide" Target="../slides/slide4.xml"/><Relationship Id="rId15" Type="http://schemas.openxmlformats.org/officeDocument/2006/relationships/slide" Target="../slides/slide15.xml"/><Relationship Id="rId10" Type="http://schemas.openxmlformats.org/officeDocument/2006/relationships/image" Target="../media/image1.png"/><Relationship Id="rId4" Type="http://schemas.openxmlformats.org/officeDocument/2006/relationships/slide" Target="../slides/slide3.xml"/><Relationship Id="rId9" Type="http://schemas.openxmlformats.org/officeDocument/2006/relationships/slide" Target="../slides/slide16.xml"/><Relationship Id="rId14" Type="http://schemas.openxmlformats.org/officeDocument/2006/relationships/slide" Target="../slides/slide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>
            <a:solidFill>
              <a:schemeClr val="tx2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 userDrawn="1"/>
        </p:nvSpPr>
        <p:spPr>
          <a:xfrm>
            <a:off x="850759" y="966200"/>
            <a:ext cx="1255084" cy="302974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6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 userDrawn="1"/>
        </p:nvSpPr>
        <p:spPr>
          <a:xfrm>
            <a:off x="2210015" y="966200"/>
            <a:ext cx="1041606" cy="30252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6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>
            <a:hlinkClick r:id="rId5" action="ppaction://hlinksldjump"/>
          </p:cNvPr>
          <p:cNvSpPr/>
          <p:nvPr userDrawn="1"/>
        </p:nvSpPr>
        <p:spPr>
          <a:xfrm>
            <a:off x="3348872" y="962658"/>
            <a:ext cx="845010" cy="302872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6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>
            <a:hlinkClick r:id="rId6" action="ppaction://hlinksldjump"/>
          </p:cNvPr>
          <p:cNvSpPr/>
          <p:nvPr userDrawn="1"/>
        </p:nvSpPr>
        <p:spPr>
          <a:xfrm>
            <a:off x="5635869" y="964467"/>
            <a:ext cx="936090" cy="307927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6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>
            <a:hlinkClick r:id="rId7" action="ppaction://hlinksldjump"/>
          </p:cNvPr>
          <p:cNvSpPr/>
          <p:nvPr userDrawn="1"/>
        </p:nvSpPr>
        <p:spPr>
          <a:xfrm>
            <a:off x="9625615" y="960167"/>
            <a:ext cx="737295" cy="304526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6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>
            <a:hlinkClick r:id="rId8" action="ppaction://hlinksldjump"/>
          </p:cNvPr>
          <p:cNvSpPr/>
          <p:nvPr userDrawn="1"/>
        </p:nvSpPr>
        <p:spPr>
          <a:xfrm>
            <a:off x="6662725" y="960081"/>
            <a:ext cx="887126" cy="312313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6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>
            <a:hlinkClick r:id="rId9" action="ppaction://hlinksldjump"/>
          </p:cNvPr>
          <p:cNvSpPr/>
          <p:nvPr userDrawn="1"/>
        </p:nvSpPr>
        <p:spPr>
          <a:xfrm>
            <a:off x="11418494" y="952552"/>
            <a:ext cx="687713" cy="304525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6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800" y="72358"/>
            <a:ext cx="803181" cy="937045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4" y="102136"/>
            <a:ext cx="798309" cy="798309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9260677" y="239955"/>
            <a:ext cx="1218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b="1" i="1" dirty="0" smtClean="0">
                <a:solidFill>
                  <a:schemeClr val="bg1"/>
                </a:solidFill>
                <a:latin typeface="ParashSushreeMJ" panose="00000400000000000000" pitchFamily="2" charset="0"/>
                <a:cs typeface="ParashSushreeMJ" panose="00000400000000000000" pitchFamily="2" charset="0"/>
              </a:rPr>
              <a:t>পর</a:t>
            </a:r>
            <a:r>
              <a:rPr lang="en-US" sz="2000" b="1" i="1" dirty="0" err="1" smtClean="0">
                <a:solidFill>
                  <a:schemeClr val="bg1"/>
                </a:solidFill>
                <a:latin typeface="ParashSushreeMJ" panose="00000400000000000000" pitchFamily="2" charset="0"/>
                <a:cs typeface="ParashSushreeMJ" panose="00000400000000000000" pitchFamily="2" charset="0"/>
              </a:rPr>
              <a:t>বর্তী</a:t>
            </a:r>
            <a:r>
              <a:rPr lang="en-US" sz="2000" b="1" i="1" baseline="0" dirty="0" smtClean="0">
                <a:solidFill>
                  <a:schemeClr val="bg1"/>
                </a:solidFill>
                <a:latin typeface="ParashSushreeMJ" panose="00000400000000000000" pitchFamily="2" charset="0"/>
                <a:cs typeface="ParashSushreeMJ" panose="00000400000000000000" pitchFamily="2" charset="0"/>
              </a:rPr>
              <a:t> </a:t>
            </a:r>
            <a:r>
              <a:rPr lang="en-US" sz="2000" b="1" i="1" baseline="0" dirty="0" err="1" smtClean="0">
                <a:solidFill>
                  <a:schemeClr val="bg1"/>
                </a:solidFill>
                <a:latin typeface="ParashSushreeMJ" panose="00000400000000000000" pitchFamily="2" charset="0"/>
                <a:cs typeface="ParashSushreeMJ" panose="00000400000000000000" pitchFamily="2" charset="0"/>
              </a:rPr>
              <a:t>পাতা</a:t>
            </a:r>
            <a:endParaRPr lang="en-US" sz="2000" b="1" i="1" dirty="0">
              <a:solidFill>
                <a:schemeClr val="bg1"/>
              </a:solidFill>
              <a:latin typeface="ParashSushreeMJ" panose="00000400000000000000" pitchFamily="2" charset="0"/>
              <a:cs typeface="ParashSushreeMJ" panose="00000400000000000000" pitchFamily="2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85607" y="276135"/>
            <a:ext cx="1218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chemeClr val="bg1"/>
                </a:solidFill>
                <a:latin typeface="ParashSushreeMJ" panose="00000400000000000000" pitchFamily="2" charset="0"/>
                <a:cs typeface="ParashSushreeMJ" panose="00000400000000000000" pitchFamily="2" charset="0"/>
              </a:rPr>
              <a:t>পূর্ববর্তী</a:t>
            </a:r>
            <a:r>
              <a:rPr lang="en-US" sz="2000" b="1" i="1" baseline="0" dirty="0" smtClean="0">
                <a:solidFill>
                  <a:schemeClr val="bg1"/>
                </a:solidFill>
                <a:latin typeface="ParashSushreeMJ" panose="00000400000000000000" pitchFamily="2" charset="0"/>
                <a:cs typeface="ParashSushreeMJ" panose="00000400000000000000" pitchFamily="2" charset="0"/>
              </a:rPr>
              <a:t> </a:t>
            </a:r>
            <a:r>
              <a:rPr lang="en-US" sz="2000" b="1" i="1" baseline="0" dirty="0" err="1" smtClean="0">
                <a:solidFill>
                  <a:schemeClr val="bg1"/>
                </a:solidFill>
                <a:latin typeface="ParashSushreeMJ" panose="00000400000000000000" pitchFamily="2" charset="0"/>
                <a:cs typeface="ParashSushreeMJ" panose="00000400000000000000" pitchFamily="2" charset="0"/>
              </a:rPr>
              <a:t>পাতা</a:t>
            </a:r>
            <a:endParaRPr lang="en-US" sz="2000" b="1" i="1" dirty="0">
              <a:solidFill>
                <a:schemeClr val="bg1"/>
              </a:solidFill>
              <a:latin typeface="ParashSushreeMJ" panose="00000400000000000000" pitchFamily="2" charset="0"/>
              <a:cs typeface="ParashSushreeMJ" panose="00000400000000000000" pitchFamily="2" charset="0"/>
            </a:endParaRPr>
          </a:p>
        </p:txBody>
      </p:sp>
      <p:sp>
        <p:nvSpPr>
          <p:cNvPr id="19" name="Rounded Rectangle 18">
            <a:hlinkClick r:id="rId12" action="ppaction://hlinksldjump"/>
          </p:cNvPr>
          <p:cNvSpPr/>
          <p:nvPr userDrawn="1"/>
        </p:nvSpPr>
        <p:spPr>
          <a:xfrm>
            <a:off x="66280" y="966200"/>
            <a:ext cx="670699" cy="298493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>
            <a:hlinkClick r:id="rId13" action="ppaction://hlinksldjump"/>
          </p:cNvPr>
          <p:cNvSpPr/>
          <p:nvPr userDrawn="1"/>
        </p:nvSpPr>
        <p:spPr>
          <a:xfrm>
            <a:off x="4282849" y="959419"/>
            <a:ext cx="1248613" cy="30935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6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সংশ্লিষ্ট ছবি</a:t>
            </a:r>
            <a:endPara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>
            <a:hlinkClick r:id="rId7" action="ppaction://hlinksldjump"/>
          </p:cNvPr>
          <p:cNvSpPr/>
          <p:nvPr userDrawn="1"/>
        </p:nvSpPr>
        <p:spPr>
          <a:xfrm>
            <a:off x="7612456" y="964779"/>
            <a:ext cx="935011" cy="30947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6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>
            <a:hlinkClick r:id="rId14" action="ppaction://hlinksldjump"/>
          </p:cNvPr>
          <p:cNvSpPr/>
          <p:nvPr userDrawn="1"/>
        </p:nvSpPr>
        <p:spPr>
          <a:xfrm>
            <a:off x="8610072" y="966200"/>
            <a:ext cx="933647" cy="298493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6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সংযোগ</a:t>
            </a:r>
            <a:endPara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>
            <a:hlinkClick r:id="rId15" action="ppaction://hlinksldjump"/>
          </p:cNvPr>
          <p:cNvSpPr/>
          <p:nvPr userDrawn="1"/>
        </p:nvSpPr>
        <p:spPr>
          <a:xfrm>
            <a:off x="10423772" y="959179"/>
            <a:ext cx="923090" cy="312764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6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 </a:t>
            </a:r>
            <a:r>
              <a:rPr lang="en-US" sz="16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16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09" y="76736"/>
            <a:ext cx="651736" cy="656231"/>
          </a:xfrm>
          <a:prstGeom prst="rect">
            <a:avLst/>
          </a:prstGeom>
        </p:spPr>
      </p:pic>
      <p:pic>
        <p:nvPicPr>
          <p:cNvPr id="25" name="Picture 24">
            <a:hlinkClick r:id="rId12" action="ppaction://hlinksldjump"/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3" y="145174"/>
            <a:ext cx="608690" cy="62707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6578586"/>
            <a:ext cx="12192000" cy="279414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000" b="1" baseline="0" dirty="0" smtClean="0">
                <a:solidFill>
                  <a:schemeClr val="tx1"/>
                </a:solidFill>
                <a:latin typeface="+mn-lt"/>
                <a:cs typeface="+mn-cs"/>
              </a:rPr>
              <a:t> 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2091923" y="6533627"/>
            <a:ext cx="1343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8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****  কন্টেন্ট তৈরিতেঃ</a:t>
            </a:r>
            <a:r>
              <a:rPr lang="en-US" sz="18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8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অঞ্জন দাশ ( সহঃ শিক্ষক ), মাসকাটা সরকারি প্রাথমিক বিদ্যালয়, ফকিরহাট, বাগেরহাট</a:t>
            </a:r>
            <a:r>
              <a:rPr lang="en-US" sz="18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8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ইমেইলঃ </a:t>
            </a:r>
            <a:r>
              <a:rPr lang="en-US" sz="16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anjanbd87@gmail.com</a:t>
            </a:r>
            <a:r>
              <a:rPr lang="bn-IN" sz="18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মোবাইলঃ ০১৭</a:t>
            </a:r>
            <a:r>
              <a:rPr lang="en-US" sz="18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27-039688 </a:t>
            </a:r>
            <a:r>
              <a:rPr lang="bn-IN" sz="18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****</a:t>
            </a:r>
            <a:endParaRPr lang="en-US" sz="1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8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-2.10547 3.7037E-7 " pathEditMode="relative" rAng="0" ptsTypes="AA">
                                      <p:cBhvr>
                                        <p:cTn id="6" dur="5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gif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microsoft.com/office/2007/relationships/diagramDrawing" Target="../diagrams/drawing1.xml"/><Relationship Id="rId1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7.gif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jpg"/><Relationship Id="rId4" Type="http://schemas.openxmlformats.org/officeDocument/2006/relationships/image" Target="../media/image50.png"/><Relationship Id="rId9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5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6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7.gif"/><Relationship Id="rId5" Type="http://schemas.openxmlformats.org/officeDocument/2006/relationships/image" Target="../media/image26.jpe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8.jpeg"/><Relationship Id="rId3" Type="http://schemas.openxmlformats.org/officeDocument/2006/relationships/image" Target="../media/image28.gif"/><Relationship Id="rId7" Type="http://schemas.openxmlformats.org/officeDocument/2006/relationships/image" Target="../media/image32.jpg"/><Relationship Id="rId12" Type="http://schemas.openxmlformats.org/officeDocument/2006/relationships/image" Target="../media/image37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gif"/><Relationship Id="rId10" Type="http://schemas.openxmlformats.org/officeDocument/2006/relationships/image" Target="../media/image35.png"/><Relationship Id="rId4" Type="http://schemas.openxmlformats.org/officeDocument/2006/relationships/image" Target="../media/image29.gif"/><Relationship Id="rId9" Type="http://schemas.openxmlformats.org/officeDocument/2006/relationships/image" Target="../media/image34.jpg"/><Relationship Id="rId14" Type="http://schemas.openxmlformats.org/officeDocument/2006/relationships/image" Target="../media/image3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13" Type="http://schemas.openxmlformats.org/officeDocument/2006/relationships/image" Target="../media/image49.jpg"/><Relationship Id="rId3" Type="http://schemas.openxmlformats.org/officeDocument/2006/relationships/image" Target="../media/image25.jpeg"/><Relationship Id="rId7" Type="http://schemas.openxmlformats.org/officeDocument/2006/relationships/image" Target="../media/image43.png"/><Relationship Id="rId12" Type="http://schemas.openxmlformats.org/officeDocument/2006/relationships/image" Target="../media/image4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9.jpg"/><Relationship Id="rId11" Type="http://schemas.openxmlformats.org/officeDocument/2006/relationships/image" Target="../media/image47.jpeg"/><Relationship Id="rId5" Type="http://schemas.openxmlformats.org/officeDocument/2006/relationships/image" Target="../media/image28.gif"/><Relationship Id="rId10" Type="http://schemas.openxmlformats.org/officeDocument/2006/relationships/image" Target="../media/image46.jpg"/><Relationship Id="rId4" Type="http://schemas.openxmlformats.org/officeDocument/2006/relationships/image" Target="../media/image27.gif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6">
                <a:lumMod val="60000"/>
                <a:lumOff val="40000"/>
              </a:schemeClr>
            </a:gs>
            <a:gs pos="9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0" y="1394108"/>
            <a:ext cx="12201119" cy="546389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4932908" y="1988545"/>
            <a:ext cx="4861796" cy="1267860"/>
            <a:chOff x="-4185045" y="1625093"/>
            <a:chExt cx="3747070" cy="1156564"/>
          </a:xfrm>
        </p:grpSpPr>
        <p:graphicFrame>
          <p:nvGraphicFramePr>
            <p:cNvPr id="19" name="Diagram 18"/>
            <p:cNvGraphicFramePr/>
            <p:nvPr>
              <p:extLst/>
            </p:nvPr>
          </p:nvGraphicFramePr>
          <p:xfrm>
            <a:off x="-4185045" y="1625093"/>
            <a:ext cx="3747070" cy="11565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-4059086" y="1654977"/>
              <a:ext cx="3520528" cy="100310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440" tIns="45720" rIns="91440" bIns="45720">
              <a:prstTxWarp prst="textPlain">
                <a:avLst/>
              </a:prstTxWarp>
              <a:spAutoFit/>
              <a:sp3d extrusionH="57150">
                <a:bevelT w="69850" h="69850" prst="divot"/>
              </a:sp3d>
            </a:bodyPr>
            <a:lstStyle/>
            <a:p>
              <a:pPr algn="ctr"/>
              <a:r>
                <a:rPr lang="bn-IN" sz="8000" b="1" cap="none" spc="0" dirty="0" smtClean="0">
                  <a:ln w="12700">
                    <a:solidFill>
                      <a:srgbClr val="002060"/>
                    </a:solidFill>
                    <a:prstDash val="solid"/>
                  </a:ln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8000" b="1" cap="none" spc="0" dirty="0">
                <a:ln w="127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485206" y="305268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40" y="1272696"/>
            <a:ext cx="5122018" cy="56224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6410" y="171450"/>
            <a:ext cx="2609864" cy="26810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412" y="1394108"/>
            <a:ext cx="3934695" cy="5719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692" y="4544460"/>
            <a:ext cx="13818415" cy="25348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34" flipH="1">
            <a:off x="6857054" y="4785829"/>
            <a:ext cx="1074651" cy="10295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13356" flipV="1">
            <a:off x="11172108" y="5024866"/>
            <a:ext cx="1074651" cy="1029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59" y="4303631"/>
            <a:ext cx="1074651" cy="1029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7155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591 0.01482 L 0.67591 -0.0175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91" y="-16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64 0.01018 L 0.70365 -0.0101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65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365 -0.01019 L 0.70365 0.116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591 -0.01759 L 1.45899 -0.35833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54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2" y="3181320"/>
            <a:ext cx="2228850" cy="3352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Oval Callout 2"/>
          <p:cNvSpPr/>
          <p:nvPr/>
        </p:nvSpPr>
        <p:spPr>
          <a:xfrm>
            <a:off x="2782956" y="829059"/>
            <a:ext cx="4002157" cy="4233271"/>
          </a:xfrm>
          <a:prstGeom prst="wedgeEllipseCallout">
            <a:avLst>
              <a:gd name="adj1" fmla="val -61444"/>
              <a:gd name="adj2" fmla="val 34345"/>
            </a:avLst>
          </a:prstGeom>
          <a:ln w="34925">
            <a:solidFill>
              <a:srgbClr val="00206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94248" y="2140858"/>
            <a:ext cx="31407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তোমরা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এতক্ষণ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জীব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সম্পর্কে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আলোচনা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শুনলে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এবার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চলো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আমরা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জড়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নিয়ে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আলোচনা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করি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94247" y="2356301"/>
            <a:ext cx="31407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একটু চিন্তা করে বলতো জড় বলতে তোমরা কি বোঝ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331791" y="1899836"/>
            <a:ext cx="816055" cy="1165794"/>
          </a:xfrm>
          <a:custGeom>
            <a:avLst/>
            <a:gdLst>
              <a:gd name="connsiteX0" fmla="*/ 0 w 1165793"/>
              <a:gd name="connsiteY0" fmla="*/ 0 h 816055"/>
              <a:gd name="connsiteX1" fmla="*/ 757766 w 1165793"/>
              <a:gd name="connsiteY1" fmla="*/ 0 h 816055"/>
              <a:gd name="connsiteX2" fmla="*/ 1165793 w 1165793"/>
              <a:gd name="connsiteY2" fmla="*/ 408028 h 816055"/>
              <a:gd name="connsiteX3" fmla="*/ 757766 w 1165793"/>
              <a:gd name="connsiteY3" fmla="*/ 816055 h 816055"/>
              <a:gd name="connsiteX4" fmla="*/ 0 w 1165793"/>
              <a:gd name="connsiteY4" fmla="*/ 816055 h 816055"/>
              <a:gd name="connsiteX5" fmla="*/ 408028 w 1165793"/>
              <a:gd name="connsiteY5" fmla="*/ 408028 h 816055"/>
              <a:gd name="connsiteX6" fmla="*/ 0 w 1165793"/>
              <a:gd name="connsiteY6" fmla="*/ 0 h 81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793" h="816055">
                <a:moveTo>
                  <a:pt x="1165792" y="0"/>
                </a:moveTo>
                <a:lnTo>
                  <a:pt x="1165792" y="530436"/>
                </a:lnTo>
                <a:lnTo>
                  <a:pt x="582896" y="816055"/>
                </a:lnTo>
                <a:lnTo>
                  <a:pt x="1" y="530436"/>
                </a:lnTo>
                <a:lnTo>
                  <a:pt x="1" y="0"/>
                </a:lnTo>
                <a:lnTo>
                  <a:pt x="582896" y="285620"/>
                </a:lnTo>
                <a:lnTo>
                  <a:pt x="1165792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6" tIns="422634" rIns="14604" bIns="422632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endParaRPr lang="en-US" sz="23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147845" y="1899837"/>
            <a:ext cx="5726101" cy="757765"/>
          </a:xfrm>
          <a:custGeom>
            <a:avLst/>
            <a:gdLst>
              <a:gd name="connsiteX0" fmla="*/ 126297 w 757765"/>
              <a:gd name="connsiteY0" fmla="*/ 0 h 5726101"/>
              <a:gd name="connsiteX1" fmla="*/ 631468 w 757765"/>
              <a:gd name="connsiteY1" fmla="*/ 0 h 5726101"/>
              <a:gd name="connsiteX2" fmla="*/ 757765 w 757765"/>
              <a:gd name="connsiteY2" fmla="*/ 126297 h 5726101"/>
              <a:gd name="connsiteX3" fmla="*/ 757765 w 757765"/>
              <a:gd name="connsiteY3" fmla="*/ 5726101 h 5726101"/>
              <a:gd name="connsiteX4" fmla="*/ 757765 w 757765"/>
              <a:gd name="connsiteY4" fmla="*/ 5726101 h 5726101"/>
              <a:gd name="connsiteX5" fmla="*/ 0 w 757765"/>
              <a:gd name="connsiteY5" fmla="*/ 5726101 h 5726101"/>
              <a:gd name="connsiteX6" fmla="*/ 0 w 757765"/>
              <a:gd name="connsiteY6" fmla="*/ 5726101 h 5726101"/>
              <a:gd name="connsiteX7" fmla="*/ 0 w 757765"/>
              <a:gd name="connsiteY7" fmla="*/ 126297 h 5726101"/>
              <a:gd name="connsiteX8" fmla="*/ 126297 w 757765"/>
              <a:gd name="connsiteY8" fmla="*/ 0 h 572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765" h="5726101">
                <a:moveTo>
                  <a:pt x="757765" y="954374"/>
                </a:moveTo>
                <a:lnTo>
                  <a:pt x="757765" y="4771727"/>
                </a:lnTo>
                <a:cubicBezTo>
                  <a:pt x="757765" y="5298812"/>
                  <a:pt x="750282" y="5726097"/>
                  <a:pt x="741051" y="5726097"/>
                </a:cubicBezTo>
                <a:lnTo>
                  <a:pt x="0" y="5726097"/>
                </a:lnTo>
                <a:lnTo>
                  <a:pt x="0" y="5726097"/>
                </a:lnTo>
                <a:lnTo>
                  <a:pt x="0" y="4"/>
                </a:lnTo>
                <a:lnTo>
                  <a:pt x="0" y="4"/>
                </a:lnTo>
                <a:lnTo>
                  <a:pt x="741051" y="4"/>
                </a:lnTo>
                <a:cubicBezTo>
                  <a:pt x="750282" y="4"/>
                  <a:pt x="757765" y="427289"/>
                  <a:pt x="757765" y="954374"/>
                </a:cubicBez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52230" rIns="52230" bIns="52232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331791" y="2917847"/>
            <a:ext cx="816055" cy="1165793"/>
          </a:xfrm>
          <a:custGeom>
            <a:avLst/>
            <a:gdLst>
              <a:gd name="connsiteX0" fmla="*/ 0 w 1165793"/>
              <a:gd name="connsiteY0" fmla="*/ 0 h 816055"/>
              <a:gd name="connsiteX1" fmla="*/ 757766 w 1165793"/>
              <a:gd name="connsiteY1" fmla="*/ 0 h 816055"/>
              <a:gd name="connsiteX2" fmla="*/ 1165793 w 1165793"/>
              <a:gd name="connsiteY2" fmla="*/ 408028 h 816055"/>
              <a:gd name="connsiteX3" fmla="*/ 757766 w 1165793"/>
              <a:gd name="connsiteY3" fmla="*/ 816055 h 816055"/>
              <a:gd name="connsiteX4" fmla="*/ 0 w 1165793"/>
              <a:gd name="connsiteY4" fmla="*/ 816055 h 816055"/>
              <a:gd name="connsiteX5" fmla="*/ 408028 w 1165793"/>
              <a:gd name="connsiteY5" fmla="*/ 408028 h 816055"/>
              <a:gd name="connsiteX6" fmla="*/ 0 w 1165793"/>
              <a:gd name="connsiteY6" fmla="*/ 0 h 81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793" h="816055">
                <a:moveTo>
                  <a:pt x="1165792" y="0"/>
                </a:moveTo>
                <a:lnTo>
                  <a:pt x="1165792" y="530436"/>
                </a:lnTo>
                <a:lnTo>
                  <a:pt x="582896" y="816055"/>
                </a:lnTo>
                <a:lnTo>
                  <a:pt x="1" y="530436"/>
                </a:lnTo>
                <a:lnTo>
                  <a:pt x="1" y="0"/>
                </a:lnTo>
                <a:lnTo>
                  <a:pt x="582896" y="285620"/>
                </a:lnTo>
                <a:lnTo>
                  <a:pt x="1165792" y="0"/>
                </a:lnTo>
                <a:close/>
              </a:path>
            </a:pathLst>
          </a:custGeom>
        </p:spPr>
        <p:style>
          <a:lnRef idx="2">
            <a:schemeClr val="accent4">
              <a:hueOff val="3465231"/>
              <a:satOff val="-15989"/>
              <a:lumOff val="588"/>
              <a:alphaOff val="0"/>
            </a:schemeClr>
          </a:lnRef>
          <a:fillRef idx="1">
            <a:schemeClr val="accent4">
              <a:hueOff val="3465231"/>
              <a:satOff val="-15989"/>
              <a:lumOff val="588"/>
              <a:alphaOff val="0"/>
            </a:schemeClr>
          </a:fillRef>
          <a:effectRef idx="0">
            <a:schemeClr val="accent4">
              <a:hueOff val="3465231"/>
              <a:satOff val="-15989"/>
              <a:lumOff val="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6" tIns="422633" rIns="14604" bIns="422632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3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endParaRPr lang="en-US" sz="23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147845" y="2917848"/>
            <a:ext cx="5726101" cy="757766"/>
          </a:xfrm>
          <a:custGeom>
            <a:avLst/>
            <a:gdLst>
              <a:gd name="connsiteX0" fmla="*/ 126297 w 757765"/>
              <a:gd name="connsiteY0" fmla="*/ 0 h 5726101"/>
              <a:gd name="connsiteX1" fmla="*/ 631468 w 757765"/>
              <a:gd name="connsiteY1" fmla="*/ 0 h 5726101"/>
              <a:gd name="connsiteX2" fmla="*/ 757765 w 757765"/>
              <a:gd name="connsiteY2" fmla="*/ 126297 h 5726101"/>
              <a:gd name="connsiteX3" fmla="*/ 757765 w 757765"/>
              <a:gd name="connsiteY3" fmla="*/ 5726101 h 5726101"/>
              <a:gd name="connsiteX4" fmla="*/ 757765 w 757765"/>
              <a:gd name="connsiteY4" fmla="*/ 5726101 h 5726101"/>
              <a:gd name="connsiteX5" fmla="*/ 0 w 757765"/>
              <a:gd name="connsiteY5" fmla="*/ 5726101 h 5726101"/>
              <a:gd name="connsiteX6" fmla="*/ 0 w 757765"/>
              <a:gd name="connsiteY6" fmla="*/ 5726101 h 5726101"/>
              <a:gd name="connsiteX7" fmla="*/ 0 w 757765"/>
              <a:gd name="connsiteY7" fmla="*/ 126297 h 5726101"/>
              <a:gd name="connsiteX8" fmla="*/ 126297 w 757765"/>
              <a:gd name="connsiteY8" fmla="*/ 0 h 572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765" h="5726101">
                <a:moveTo>
                  <a:pt x="757765" y="954374"/>
                </a:moveTo>
                <a:lnTo>
                  <a:pt x="757765" y="4771727"/>
                </a:lnTo>
                <a:cubicBezTo>
                  <a:pt x="757765" y="5298812"/>
                  <a:pt x="750282" y="5726097"/>
                  <a:pt x="741051" y="5726097"/>
                </a:cubicBezTo>
                <a:lnTo>
                  <a:pt x="0" y="5726097"/>
                </a:lnTo>
                <a:lnTo>
                  <a:pt x="0" y="5726097"/>
                </a:lnTo>
                <a:lnTo>
                  <a:pt x="0" y="4"/>
                </a:lnTo>
                <a:lnTo>
                  <a:pt x="0" y="4"/>
                </a:lnTo>
                <a:lnTo>
                  <a:pt x="741051" y="4"/>
                </a:lnTo>
                <a:cubicBezTo>
                  <a:pt x="750282" y="4"/>
                  <a:pt x="757765" y="427289"/>
                  <a:pt x="757765" y="954374"/>
                </a:cubicBezTo>
                <a:close/>
              </a:path>
            </a:pathLst>
          </a:custGeom>
        </p:spPr>
        <p:style>
          <a:lnRef idx="2">
            <a:schemeClr val="accent4">
              <a:hueOff val="3465231"/>
              <a:satOff val="-15989"/>
              <a:lumOff val="58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52230" rIns="52230" bIns="52233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IN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বায়ু, পানি, মাটি এগুলোও জড়।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331791" y="3935857"/>
            <a:ext cx="816055" cy="1165793"/>
          </a:xfrm>
          <a:custGeom>
            <a:avLst/>
            <a:gdLst>
              <a:gd name="connsiteX0" fmla="*/ 0 w 1165793"/>
              <a:gd name="connsiteY0" fmla="*/ 0 h 816055"/>
              <a:gd name="connsiteX1" fmla="*/ 757766 w 1165793"/>
              <a:gd name="connsiteY1" fmla="*/ 0 h 816055"/>
              <a:gd name="connsiteX2" fmla="*/ 1165793 w 1165793"/>
              <a:gd name="connsiteY2" fmla="*/ 408028 h 816055"/>
              <a:gd name="connsiteX3" fmla="*/ 757766 w 1165793"/>
              <a:gd name="connsiteY3" fmla="*/ 816055 h 816055"/>
              <a:gd name="connsiteX4" fmla="*/ 0 w 1165793"/>
              <a:gd name="connsiteY4" fmla="*/ 816055 h 816055"/>
              <a:gd name="connsiteX5" fmla="*/ 408028 w 1165793"/>
              <a:gd name="connsiteY5" fmla="*/ 408028 h 816055"/>
              <a:gd name="connsiteX6" fmla="*/ 0 w 1165793"/>
              <a:gd name="connsiteY6" fmla="*/ 0 h 81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793" h="816055">
                <a:moveTo>
                  <a:pt x="1165792" y="0"/>
                </a:moveTo>
                <a:lnTo>
                  <a:pt x="1165792" y="530436"/>
                </a:lnTo>
                <a:lnTo>
                  <a:pt x="582896" y="816055"/>
                </a:lnTo>
                <a:lnTo>
                  <a:pt x="1" y="530436"/>
                </a:lnTo>
                <a:lnTo>
                  <a:pt x="1" y="0"/>
                </a:lnTo>
                <a:lnTo>
                  <a:pt x="582896" y="285620"/>
                </a:lnTo>
                <a:lnTo>
                  <a:pt x="1165792" y="0"/>
                </a:lnTo>
                <a:close/>
              </a:path>
            </a:pathLst>
          </a:custGeom>
        </p:spPr>
        <p:style>
          <a:lnRef idx="2">
            <a:schemeClr val="accent4">
              <a:hueOff val="6930461"/>
              <a:satOff val="-31979"/>
              <a:lumOff val="1177"/>
              <a:alphaOff val="0"/>
            </a:schemeClr>
          </a:lnRef>
          <a:fillRef idx="1">
            <a:schemeClr val="accent4">
              <a:hueOff val="6930461"/>
              <a:satOff val="-31979"/>
              <a:lumOff val="1177"/>
              <a:alphaOff val="0"/>
            </a:schemeClr>
          </a:fillRef>
          <a:effectRef idx="0">
            <a:schemeClr val="accent4">
              <a:hueOff val="6930461"/>
              <a:satOff val="-31979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6" tIns="422633" rIns="14604" bIns="422632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3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endParaRPr lang="en-US" sz="23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147845" y="3935858"/>
            <a:ext cx="5726101" cy="757766"/>
          </a:xfrm>
          <a:custGeom>
            <a:avLst/>
            <a:gdLst>
              <a:gd name="connsiteX0" fmla="*/ 126297 w 757765"/>
              <a:gd name="connsiteY0" fmla="*/ 0 h 5726101"/>
              <a:gd name="connsiteX1" fmla="*/ 631468 w 757765"/>
              <a:gd name="connsiteY1" fmla="*/ 0 h 5726101"/>
              <a:gd name="connsiteX2" fmla="*/ 757765 w 757765"/>
              <a:gd name="connsiteY2" fmla="*/ 126297 h 5726101"/>
              <a:gd name="connsiteX3" fmla="*/ 757765 w 757765"/>
              <a:gd name="connsiteY3" fmla="*/ 5726101 h 5726101"/>
              <a:gd name="connsiteX4" fmla="*/ 757765 w 757765"/>
              <a:gd name="connsiteY4" fmla="*/ 5726101 h 5726101"/>
              <a:gd name="connsiteX5" fmla="*/ 0 w 757765"/>
              <a:gd name="connsiteY5" fmla="*/ 5726101 h 5726101"/>
              <a:gd name="connsiteX6" fmla="*/ 0 w 757765"/>
              <a:gd name="connsiteY6" fmla="*/ 5726101 h 5726101"/>
              <a:gd name="connsiteX7" fmla="*/ 0 w 757765"/>
              <a:gd name="connsiteY7" fmla="*/ 126297 h 5726101"/>
              <a:gd name="connsiteX8" fmla="*/ 126297 w 757765"/>
              <a:gd name="connsiteY8" fmla="*/ 0 h 572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765" h="5726101">
                <a:moveTo>
                  <a:pt x="757765" y="954374"/>
                </a:moveTo>
                <a:lnTo>
                  <a:pt x="757765" y="4771727"/>
                </a:lnTo>
                <a:cubicBezTo>
                  <a:pt x="757765" y="5298812"/>
                  <a:pt x="750282" y="5726097"/>
                  <a:pt x="741051" y="5726097"/>
                </a:cubicBezTo>
                <a:lnTo>
                  <a:pt x="0" y="5726097"/>
                </a:lnTo>
                <a:lnTo>
                  <a:pt x="0" y="5726097"/>
                </a:lnTo>
                <a:lnTo>
                  <a:pt x="0" y="4"/>
                </a:lnTo>
                <a:lnTo>
                  <a:pt x="0" y="4"/>
                </a:lnTo>
                <a:lnTo>
                  <a:pt x="741051" y="4"/>
                </a:lnTo>
                <a:cubicBezTo>
                  <a:pt x="750282" y="4"/>
                  <a:pt x="757765" y="427289"/>
                  <a:pt x="757765" y="954374"/>
                </a:cubicBezTo>
                <a:close/>
              </a:path>
            </a:pathLst>
          </a:custGeom>
        </p:spPr>
        <p:style>
          <a:lnRef idx="2">
            <a:schemeClr val="accent4">
              <a:hueOff val="6930461"/>
              <a:satOff val="-31979"/>
              <a:lumOff val="117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52230" rIns="52230" bIns="52233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IN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 খাবার খায় না, পানি পান করে না, বৃদ্ধি পায় না।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331791" y="4953867"/>
            <a:ext cx="816055" cy="1165793"/>
          </a:xfrm>
          <a:custGeom>
            <a:avLst/>
            <a:gdLst>
              <a:gd name="connsiteX0" fmla="*/ 0 w 1165793"/>
              <a:gd name="connsiteY0" fmla="*/ 0 h 816055"/>
              <a:gd name="connsiteX1" fmla="*/ 757766 w 1165793"/>
              <a:gd name="connsiteY1" fmla="*/ 0 h 816055"/>
              <a:gd name="connsiteX2" fmla="*/ 1165793 w 1165793"/>
              <a:gd name="connsiteY2" fmla="*/ 408028 h 816055"/>
              <a:gd name="connsiteX3" fmla="*/ 757766 w 1165793"/>
              <a:gd name="connsiteY3" fmla="*/ 816055 h 816055"/>
              <a:gd name="connsiteX4" fmla="*/ 0 w 1165793"/>
              <a:gd name="connsiteY4" fmla="*/ 816055 h 816055"/>
              <a:gd name="connsiteX5" fmla="*/ 408028 w 1165793"/>
              <a:gd name="connsiteY5" fmla="*/ 408028 h 816055"/>
              <a:gd name="connsiteX6" fmla="*/ 0 w 1165793"/>
              <a:gd name="connsiteY6" fmla="*/ 0 h 81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793" h="816055">
                <a:moveTo>
                  <a:pt x="1165792" y="0"/>
                </a:moveTo>
                <a:lnTo>
                  <a:pt x="1165792" y="530436"/>
                </a:lnTo>
                <a:lnTo>
                  <a:pt x="582896" y="816055"/>
                </a:lnTo>
                <a:lnTo>
                  <a:pt x="1" y="530436"/>
                </a:lnTo>
                <a:lnTo>
                  <a:pt x="1" y="0"/>
                </a:lnTo>
                <a:lnTo>
                  <a:pt x="582896" y="285620"/>
                </a:lnTo>
                <a:lnTo>
                  <a:pt x="1165792" y="0"/>
                </a:lnTo>
                <a:close/>
              </a:path>
            </a:pathLst>
          </a:custGeom>
        </p:spPr>
        <p:style>
          <a:lnRef idx="2">
            <a:schemeClr val="accent4">
              <a:hueOff val="10395692"/>
              <a:satOff val="-47968"/>
              <a:lumOff val="1765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6" tIns="422633" rIns="14604" bIns="422632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3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endParaRPr lang="en-US" sz="23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147845" y="4953867"/>
            <a:ext cx="5726101" cy="757766"/>
          </a:xfrm>
          <a:custGeom>
            <a:avLst/>
            <a:gdLst>
              <a:gd name="connsiteX0" fmla="*/ 126297 w 757765"/>
              <a:gd name="connsiteY0" fmla="*/ 0 h 5726101"/>
              <a:gd name="connsiteX1" fmla="*/ 631468 w 757765"/>
              <a:gd name="connsiteY1" fmla="*/ 0 h 5726101"/>
              <a:gd name="connsiteX2" fmla="*/ 757765 w 757765"/>
              <a:gd name="connsiteY2" fmla="*/ 126297 h 5726101"/>
              <a:gd name="connsiteX3" fmla="*/ 757765 w 757765"/>
              <a:gd name="connsiteY3" fmla="*/ 5726101 h 5726101"/>
              <a:gd name="connsiteX4" fmla="*/ 757765 w 757765"/>
              <a:gd name="connsiteY4" fmla="*/ 5726101 h 5726101"/>
              <a:gd name="connsiteX5" fmla="*/ 0 w 757765"/>
              <a:gd name="connsiteY5" fmla="*/ 5726101 h 5726101"/>
              <a:gd name="connsiteX6" fmla="*/ 0 w 757765"/>
              <a:gd name="connsiteY6" fmla="*/ 5726101 h 5726101"/>
              <a:gd name="connsiteX7" fmla="*/ 0 w 757765"/>
              <a:gd name="connsiteY7" fmla="*/ 126297 h 5726101"/>
              <a:gd name="connsiteX8" fmla="*/ 126297 w 757765"/>
              <a:gd name="connsiteY8" fmla="*/ 0 h 572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765" h="5726101">
                <a:moveTo>
                  <a:pt x="757765" y="954374"/>
                </a:moveTo>
                <a:lnTo>
                  <a:pt x="757765" y="4771727"/>
                </a:lnTo>
                <a:cubicBezTo>
                  <a:pt x="757765" y="5298812"/>
                  <a:pt x="750282" y="5726097"/>
                  <a:pt x="741051" y="5726097"/>
                </a:cubicBezTo>
                <a:lnTo>
                  <a:pt x="0" y="5726097"/>
                </a:lnTo>
                <a:lnTo>
                  <a:pt x="0" y="5726097"/>
                </a:lnTo>
                <a:lnTo>
                  <a:pt x="0" y="4"/>
                </a:lnTo>
                <a:lnTo>
                  <a:pt x="0" y="4"/>
                </a:lnTo>
                <a:lnTo>
                  <a:pt x="741051" y="4"/>
                </a:lnTo>
                <a:cubicBezTo>
                  <a:pt x="750282" y="4"/>
                  <a:pt x="757765" y="427289"/>
                  <a:pt x="757765" y="954374"/>
                </a:cubicBezTo>
                <a:close/>
              </a:path>
            </a:pathLst>
          </a:custGeom>
        </p:spPr>
        <p:style>
          <a:lnRef idx="2">
            <a:schemeClr val="accent4">
              <a:hueOff val="10395692"/>
              <a:satOff val="-47968"/>
              <a:lumOff val="176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52231" rIns="52230" bIns="52232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IN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নিজের মতো অন্য কোন বস্তু তৈরি করতে পারে না।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" y="1778206"/>
            <a:ext cx="1853156" cy="116748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49" y="1404134"/>
            <a:ext cx="1824073" cy="116860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68" y="1550326"/>
            <a:ext cx="1853157" cy="116748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18" y="4095902"/>
            <a:ext cx="1775404" cy="129108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01" y="2788184"/>
            <a:ext cx="1966146" cy="115092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49" y="5558032"/>
            <a:ext cx="1862569" cy="86167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" y="1357618"/>
            <a:ext cx="12189523" cy="517650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643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2" animBg="1"/>
      <p:bldP spid="3" grpId="3" animBg="1"/>
      <p:bldP spid="4" grpId="0"/>
      <p:bldP spid="4" grpId="1"/>
      <p:bldP spid="4" grpId="2"/>
      <p:bldP spid="8" grpId="0"/>
      <p:bldP spid="8" grpI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/>
          <p:cNvSpPr/>
          <p:nvPr/>
        </p:nvSpPr>
        <p:spPr>
          <a:xfrm>
            <a:off x="7163255" y="1595310"/>
            <a:ext cx="4498657" cy="2963438"/>
          </a:xfrm>
          <a:prstGeom prst="irregularSeal1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চলো এবার আমরা জীব ও জড়ের মধ্যে পার্থক্যগুলো দেখি।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 rot="1800000">
            <a:off x="116541" y="2265537"/>
            <a:ext cx="254540" cy="3284523"/>
            <a:chOff x="116007" y="1498424"/>
            <a:chExt cx="337498" cy="4038600"/>
          </a:xfrm>
        </p:grpSpPr>
        <p:sp>
          <p:nvSpPr>
            <p:cNvPr id="7" name="Isosceles Triangle 6"/>
            <p:cNvSpPr/>
            <p:nvPr/>
          </p:nvSpPr>
          <p:spPr>
            <a:xfrm>
              <a:off x="116007" y="1498424"/>
              <a:ext cx="323852" cy="20193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129654" y="3517724"/>
              <a:ext cx="323851" cy="201930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-33709" y="3670557"/>
            <a:ext cx="489895" cy="46107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64073">
            <a:off x="-2506724" y="1779017"/>
            <a:ext cx="4773422" cy="4661786"/>
          </a:xfrm>
          <a:prstGeom prst="arc">
            <a:avLst>
              <a:gd name="adj1" fmla="val 16200000"/>
              <a:gd name="adj2" fmla="val 5289782"/>
            </a:avLst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47221" y="1880593"/>
            <a:ext cx="435312" cy="45981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23846" y="2705220"/>
            <a:ext cx="435312" cy="45981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73487" y="3731060"/>
            <a:ext cx="435312" cy="45981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829393" y="4770193"/>
            <a:ext cx="435312" cy="45981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75290" y="5687133"/>
            <a:ext cx="435312" cy="45981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16880" y="1829245"/>
            <a:ext cx="8051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ছোট থেকে বড় হয়, জড় ছোট থেকে বড় হয় না।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30323" y="2665302"/>
            <a:ext cx="577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 জীবন আছে, জড়ের জীবন নেই।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26720" y="3679493"/>
            <a:ext cx="8234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নিজের মতো নতুন জীবের জন্ম দিতে পারে, জড় পারে না।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8798" y="4745251"/>
            <a:ext cx="8380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এক স্থান থেকে অন্য স্থানে চলাচল করতে পারে, জড় পারে না।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32341" y="5687133"/>
            <a:ext cx="10466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 বেঁচে থাকার জন্য খাদ্য, পানি এবং বায়ুর প্রয়োজন, জড়ের এগুলো প্রয়োজন হয় না।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" y="1369502"/>
            <a:ext cx="12190605" cy="51825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5714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4" grpId="0" animBg="1"/>
      <p:bldP spid="15" grpId="0" animBg="1"/>
      <p:bldP spid="16" grpId="0" animBg="1"/>
      <p:bldP spid="17" grpId="0" animBg="1"/>
      <p:bldP spid="20" grpId="0"/>
      <p:bldP spid="21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06" y="1840393"/>
            <a:ext cx="2432602" cy="2334039"/>
          </a:xfrm>
          <a:prstGeom prst="ellipse">
            <a:avLst/>
          </a:prstGeom>
          <a:ln w="63500" cap="rnd" cmpd="tri">
            <a:noFill/>
            <a:prstDash val="sysDash"/>
          </a:ln>
          <a:effectLst>
            <a:innerShdw blurRad="63500" dist="266700" dir="13500000">
              <a:schemeClr val="tx1">
                <a:alpha val="0"/>
              </a:scheme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1" name="U-Turn Arrow 10"/>
          <p:cNvSpPr/>
          <p:nvPr/>
        </p:nvSpPr>
        <p:spPr>
          <a:xfrm>
            <a:off x="1659423" y="1893401"/>
            <a:ext cx="7736371" cy="967409"/>
          </a:xfrm>
          <a:prstGeom prst="uturn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Callout 12"/>
          <p:cNvSpPr/>
          <p:nvPr/>
        </p:nvSpPr>
        <p:spPr>
          <a:xfrm rot="5400000">
            <a:off x="9647586" y="780233"/>
            <a:ext cx="1192695" cy="3896133"/>
          </a:xfrm>
          <a:prstGeom prst="rightArrowCallou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812698" y="2145197"/>
            <a:ext cx="2862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85756"/>
              </p:ext>
            </p:extLst>
          </p:nvPr>
        </p:nvGraphicFramePr>
        <p:xfrm>
          <a:off x="3405809" y="3451472"/>
          <a:ext cx="8649253" cy="2590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66191"/>
                <a:gridCol w="7483062"/>
              </a:tblGrid>
              <a:tr h="39165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 বিবরণ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9165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আলোচনা করে তোমরা নিজেদের খাতায় ৫টি জীবের নাম লেখ।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9165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পদ্ম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আলোচনা করে তোমরা নিজেদের খাতায় ৫টি জড়ের নাম লেখ।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9165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আলোচনা করে তোমরা জীবের ৩টি বৈশিষ্ট্য লেখ।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9165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বেলী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আলোচনা করে তোমরা জড়ের ৩টি বৈশিষ্ট্য লেখ।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9129"/>
            <a:ext cx="12192000" cy="516419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7327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8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8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4969684" y="3728699"/>
            <a:ext cx="5393635" cy="1325218"/>
          </a:xfrm>
          <a:prstGeom prst="flowChartTerminator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৬ ও ৭ পৃষ্ঠা বের কর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08" y="2062953"/>
            <a:ext cx="24765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owchart: Terminator 6"/>
          <p:cNvSpPr/>
          <p:nvPr/>
        </p:nvSpPr>
        <p:spPr>
          <a:xfrm>
            <a:off x="876455" y="5053917"/>
            <a:ext cx="3105807" cy="635419"/>
          </a:xfrm>
          <a:prstGeom prst="flowChartTerminator">
            <a:avLst/>
          </a:prstGeom>
          <a:ln w="571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14" y="1470990"/>
            <a:ext cx="3809626" cy="4973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261" y="1483211"/>
            <a:ext cx="3806203" cy="4961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907" y="1470990"/>
            <a:ext cx="1741143" cy="2319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02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4510087" y="159968"/>
            <a:ext cx="3105807" cy="635419"/>
          </a:xfrm>
          <a:prstGeom prst="flowChartTerminator">
            <a:avLst/>
          </a:prstGeom>
          <a:ln w="571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108" y="1466404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নিচের কোনটি জীব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1108" y="1931313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6382" y="1911781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85370" y="1923157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644" y="1903625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22119" y="1931313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7393" y="1911781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47488" y="1917221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43739" y="1884093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108" y="2536352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নিচের কোনটি জড়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41108" y="3054735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1033" y="3054735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711761" y="3054735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0297" y="3054735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605184" y="3054735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04917" y="3054735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38995" y="3010914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89565" y="3010914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108" y="3729596"/>
            <a:ext cx="8082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নিচের কোনটি তোমার শ্রেণিকক্ষের জড় উপাদানের সঙ্গে মিল আছে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1108" y="4247979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81033" y="4247979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711761" y="4247979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0297" y="4247979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605184" y="4253442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752622" y="4257418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43739" y="4214915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06083" y="4251831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79" y="1687143"/>
            <a:ext cx="1032652" cy="7852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86" y="2797962"/>
            <a:ext cx="1032652" cy="7852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18" y="4041085"/>
            <a:ext cx="1032652" cy="78529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41108" y="5013489"/>
            <a:ext cx="4530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জীবকে কয় ভাগে ভাগ করা হয়েছে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41108" y="5531872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81033" y="5531872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ভাগে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711761" y="5531872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60297" y="5531872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ভাগে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605184" y="5537335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752622" y="5541311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43739" y="5498808"/>
            <a:ext cx="1072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ভাগে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06083" y="5535724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ভাগে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79" y="5275099"/>
            <a:ext cx="1032652" cy="785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895"/>
            <a:ext cx="12192000" cy="52016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4673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9" grpId="0"/>
      <p:bldP spid="20" grpId="0" animBg="1"/>
      <p:bldP spid="21" grpId="0"/>
      <p:bldP spid="22" grpId="0" animBg="1"/>
      <p:bldP spid="23" grpId="0"/>
      <p:bldP spid="24" grpId="0" animBg="1"/>
      <p:bldP spid="26" grpId="0" animBg="1"/>
      <p:bldP spid="27" grpId="0"/>
      <p:bldP spid="39" grpId="0"/>
      <p:bldP spid="25" grpId="0"/>
      <p:bldP spid="29" grpId="0" animBg="1"/>
      <p:bldP spid="30" grpId="0"/>
      <p:bldP spid="31" grpId="0" animBg="1"/>
      <p:bldP spid="32" grpId="0"/>
      <p:bldP spid="33" grpId="0" animBg="1"/>
      <p:bldP spid="34" grpId="0" animBg="1"/>
      <p:bldP spid="35" grpId="0"/>
      <p:bldP spid="36" grpId="0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 animBg="1"/>
      <p:bldP spid="47" grpId="0"/>
      <p:bldP spid="48" grpId="0"/>
    </p:bldLst>
  </p:timing>
  <p:extLst mod="1">
    <p:ext uri="{E180D4A7-C9FB-4DFB-919C-405C955672EB}">
      <p14:showEvtLst xmlns:p14="http://schemas.microsoft.com/office/powerpoint/2010/main">
        <p14:triggerEvt type="onClick" time="10912" objId="18"/>
        <p14:triggerEvt type="onClick" time="32915" objId="28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129"/>
            <a:ext cx="12192000" cy="5180526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4492487" y="132521"/>
            <a:ext cx="3105807" cy="622853"/>
          </a:xfrm>
          <a:prstGeom prst="flowChartTerminator">
            <a:avLst/>
          </a:prstGeom>
          <a:ln w="571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-300253" y="1596788"/>
            <a:ext cx="4885899" cy="3111690"/>
          </a:xfrm>
          <a:prstGeom prst="cloudCallout">
            <a:avLst>
              <a:gd name="adj1" fmla="val 81681"/>
              <a:gd name="adj2" fmla="val 34868"/>
            </a:avLst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5217" y="2202037"/>
            <a:ext cx="3373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অনুসরণ করে তোমরা তোমাদের বাড়িতে জীব এবং জড়ের ৫টি পার্থক্য খুঁজে নিজেদের খাতায় লিখবে।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658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accent4">
                <a:lumMod val="75000"/>
              </a:schemeClr>
            </a:gs>
            <a:gs pos="16471">
              <a:schemeClr val="accent4">
                <a:lumMod val="75000"/>
              </a:schemeClr>
            </a:gs>
            <a:gs pos="9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188"/>
            <a:ext cx="12192000" cy="520026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110155" y="3018981"/>
            <a:ext cx="1910734" cy="230155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08396" y="2262656"/>
            <a:ext cx="1901671" cy="23093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292569" y="2262656"/>
            <a:ext cx="1899139" cy="22908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8411835" y="3018981"/>
            <a:ext cx="1899139" cy="2271031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1588475" y="5559689"/>
            <a:ext cx="1106424" cy="1106424"/>
            <a:chOff x="3661116" y="3309424"/>
            <a:chExt cx="2328203" cy="2328203"/>
          </a:xfrm>
          <a:solidFill>
            <a:schemeClr val="bg1"/>
          </a:solidFill>
        </p:grpSpPr>
        <p:sp>
          <p:nvSpPr>
            <p:cNvPr id="16" name="16-Point Star 15"/>
            <p:cNvSpPr/>
            <p:nvPr/>
          </p:nvSpPr>
          <p:spPr>
            <a:xfrm>
              <a:off x="3910818" y="3559126"/>
              <a:ext cx="1828800" cy="1828800"/>
            </a:xfrm>
            <a:prstGeom prst="star16">
              <a:avLst>
                <a:gd name="adj" fmla="val 126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4-Point Star 16"/>
            <p:cNvSpPr/>
            <p:nvPr/>
          </p:nvSpPr>
          <p:spPr>
            <a:xfrm>
              <a:off x="3661116" y="3309424"/>
              <a:ext cx="2328203" cy="2328203"/>
            </a:xfrm>
            <a:prstGeom prst="star4">
              <a:avLst>
                <a:gd name="adj" fmla="val 48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59733" y="4806052"/>
            <a:ext cx="4692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 থাকার জন্য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576045" y="5339182"/>
            <a:ext cx="1106424" cy="1103242"/>
            <a:chOff x="3661116" y="3309424"/>
            <a:chExt cx="2328203" cy="2328203"/>
          </a:xfrm>
          <a:solidFill>
            <a:schemeClr val="bg1"/>
          </a:solidFill>
        </p:grpSpPr>
        <p:sp>
          <p:nvSpPr>
            <p:cNvPr id="67" name="16-Point Star 66"/>
            <p:cNvSpPr/>
            <p:nvPr/>
          </p:nvSpPr>
          <p:spPr>
            <a:xfrm>
              <a:off x="3910818" y="3559126"/>
              <a:ext cx="1828800" cy="1828800"/>
            </a:xfrm>
            <a:prstGeom prst="star16">
              <a:avLst>
                <a:gd name="adj" fmla="val 126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4-Point Star 67"/>
            <p:cNvSpPr/>
            <p:nvPr/>
          </p:nvSpPr>
          <p:spPr>
            <a:xfrm>
              <a:off x="3661116" y="3309424"/>
              <a:ext cx="2328203" cy="2328203"/>
            </a:xfrm>
            <a:prstGeom prst="star4">
              <a:avLst>
                <a:gd name="adj" fmla="val 48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558184" y="5320534"/>
            <a:ext cx="1106424" cy="1103242"/>
            <a:chOff x="3661116" y="3309424"/>
            <a:chExt cx="2328203" cy="2328203"/>
          </a:xfrm>
          <a:solidFill>
            <a:schemeClr val="bg1"/>
          </a:solidFill>
        </p:grpSpPr>
        <p:sp>
          <p:nvSpPr>
            <p:cNvPr id="70" name="16-Point Star 69"/>
            <p:cNvSpPr/>
            <p:nvPr/>
          </p:nvSpPr>
          <p:spPr>
            <a:xfrm>
              <a:off x="3910818" y="3559126"/>
              <a:ext cx="1828800" cy="1828800"/>
            </a:xfrm>
            <a:prstGeom prst="star16">
              <a:avLst>
                <a:gd name="adj" fmla="val 126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4-Point Star 70"/>
            <p:cNvSpPr/>
            <p:nvPr/>
          </p:nvSpPr>
          <p:spPr>
            <a:xfrm>
              <a:off x="3661116" y="3309424"/>
              <a:ext cx="2328203" cy="2328203"/>
            </a:xfrm>
            <a:prstGeom prst="star4">
              <a:avLst>
                <a:gd name="adj" fmla="val 48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546729" y="5355520"/>
            <a:ext cx="1106424" cy="1103242"/>
            <a:chOff x="3661116" y="3309424"/>
            <a:chExt cx="2328203" cy="2328203"/>
          </a:xfrm>
          <a:solidFill>
            <a:schemeClr val="bg1"/>
          </a:solidFill>
        </p:grpSpPr>
        <p:sp>
          <p:nvSpPr>
            <p:cNvPr id="73" name="16-Point Star 72"/>
            <p:cNvSpPr/>
            <p:nvPr/>
          </p:nvSpPr>
          <p:spPr>
            <a:xfrm>
              <a:off x="3910818" y="3559126"/>
              <a:ext cx="1828800" cy="1828800"/>
            </a:xfrm>
            <a:prstGeom prst="star16">
              <a:avLst>
                <a:gd name="adj" fmla="val 126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4-Point Star 73"/>
            <p:cNvSpPr/>
            <p:nvPr/>
          </p:nvSpPr>
          <p:spPr>
            <a:xfrm>
              <a:off x="3661116" y="3309424"/>
              <a:ext cx="2328203" cy="2328203"/>
            </a:xfrm>
            <a:prstGeom prst="star4">
              <a:avLst>
                <a:gd name="adj" fmla="val 48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4212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13473 L 0.01875 0.13496 C 0.02461 0.12454 0.03047 0.11482 0.03581 0.1044 C 0.03789 0.10047 0.03959 0.09537 0.04154 0.09121 C 0.04714 0.08125 0.05326 0.07292 0.05847 0.06111 C 0.06146 0.05417 0.0642 0.04537 0.06797 0.03982 C 0.06967 0.03704 0.07188 0.03449 0.07357 0.03102 C 0.08256 0.01412 0.07136 0.03195 0.08112 0.00949 C 0.08451 0.00116 0.08763 -3.7037E-6 0.09219 -0.00324 C 0.09388 -0.00601 0.09597 -0.00856 0.09766 -0.0118 C 0.09896 -0.01435 0.1 -0.01782 0.10131 -0.0206 C 0.10521 -0.02685 0.10951 -0.03055 0.11276 -0.03773 C 0.11446 -0.04189 0.11615 -0.04676 0.11836 -0.05069 C 0.12071 -0.05416 0.12344 -0.05601 0.12592 -0.05926 C 0.1362 -0.07245 0.12683 -0.06435 0.13724 -0.07222 C 0.13907 -0.07523 0.14128 -0.07685 0.14284 -0.08078 C 0.14454 -0.08449 0.14493 -0.09051 0.14649 -0.09351 C 0.14818 -0.09629 0.15039 -0.09629 0.15235 -0.09814 C 0.15534 -0.10532 0.15769 -0.11504 0.16159 -0.11944 L 0.17683 -0.1368 C 0.1793 -0.13958 0.18191 -0.14189 0.18425 -0.14537 C 0.18803 -0.15092 0.19232 -0.15509 0.19558 -0.1625 C 0.19675 -0.16551 0.19766 -0.16967 0.19948 -0.17106 C 0.20222 -0.17407 0.2056 -0.17407 0.20873 -0.17546 C 0.21446 -0.18402 0.21537 -0.18611 0.22188 -0.19259 C 0.22383 -0.19444 0.22553 -0.1956 0.22761 -0.19699 C 0.2293 -0.20301 0.2323 -0.21435 0.23503 -0.21851 C 0.23685 -0.22083 0.23894 -0.22152 0.24089 -0.22268 C 0.25026 -0.24467 0.23789 -0.21921 0.25013 -0.23588 C 0.2517 -0.23773 0.25222 -0.24282 0.25391 -0.24444 C 0.25756 -0.24838 0.26159 -0.25023 0.26524 -0.25277 L 0.27084 -0.25717 C 0.27266 -0.25995 0.27448 -0.26389 0.27657 -0.26597 C 0.27891 -0.26805 0.28164 -0.26851 0.28412 -0.27014 C 0.28607 -0.27129 0.28789 -0.27314 0.28972 -0.27453 C 0.29154 -0.2787 0.29323 -0.28402 0.29545 -0.28726 C 0.29701 -0.29004 0.30756 -0.2956 0.3086 -0.29606 C 0.32175 -0.3162 0.30495 -0.29282 0.3237 -0.30879 C 0.32579 -0.31088 0.32735 -0.31527 0.32904 -0.31759 C 0.33164 -0.32014 0.33438 -0.3206 0.33672 -0.32176 C 0.33868 -0.32476 0.3405 -0.32824 0.34245 -0.33032 C 0.34545 -0.33402 0.35287 -0.33726 0.35573 -0.33889 C 0.37461 -0.35162 0.34519 -0.33426 0.36888 -0.34791 C 0.38308 -0.36944 0.36511 -0.34398 0.38204 -0.36041 C 0.38386 -0.3625 0.38568 -0.36689 0.38763 -0.36898 C 0.39128 -0.37291 0.39896 -0.37801 0.39896 -0.37754 C 0.40834 -0.39213 0.40144 -0.38402 0.41589 -0.39051 C 0.41849 -0.39166 0.42097 -0.39375 0.42331 -0.3949 C 0.42722 -0.39676 0.43099 -0.39791 0.43477 -0.39953 C 0.43659 -0.40092 0.43855 -0.40277 0.44037 -0.40393 C 0.44779 -0.4081 0.4556 -0.40995 0.46303 -0.4125 C 0.4668 -0.41504 0.47045 -0.41898 0.47422 -0.4206 C 0.47683 -0.42222 0.4793 -0.42361 0.48178 -0.42546 C 0.48568 -0.42801 0.4892 -0.43217 0.49323 -0.43402 L 0.50261 -0.43819 C 0.50625 -0.43981 0.51016 -0.44074 0.51381 -0.44259 C 0.51563 -0.44351 0.51758 -0.44606 0.51941 -0.44676 C 0.52579 -0.44907 0.53204 -0.44953 0.53842 -0.45069 C 0.56342 -0.44953 0.58855 -0.44953 0.61368 -0.44676 C 0.61563 -0.44676 0.61732 -0.44375 0.61928 -0.44259 C 0.62175 -0.44074 0.62435 -0.43981 0.62683 -0.43819 C 0.6306 -0.43564 0.63438 -0.4324 0.63803 -0.42963 L 0.64948 -0.4206 C 0.65131 -0.41944 0.65339 -0.41921 0.65495 -0.41666 C 0.65704 -0.41365 0.6586 -0.40995 0.66081 -0.4081 C 0.66433 -0.40439 0.66875 -0.40439 0.67201 -0.39953 C 0.68086 -0.38588 0.67539 -0.39143 0.68894 -0.38634 C 0.69141 -0.38356 0.69388 -0.38055 0.69649 -0.37801 C 0.70144 -0.37314 0.71498 -0.36643 0.71719 -0.36481 L 0.72474 -0.36041 C 0.73789 -0.33819 0.7267 -0.35439 0.73789 -0.34375 C 0.74063 -0.34097 0.74271 -0.33657 0.74545 -0.33472 C 0.74896 -0.33217 0.75313 -0.33194 0.75691 -0.33032 C 0.7599 -0.32777 0.76303 -0.3243 0.76615 -0.32176 C 0.76928 -0.31967 0.77266 -0.32037 0.77553 -0.31759 C 0.77774 -0.31574 0.77917 -0.31088 0.78125 -0.30879 C 0.7836 -0.30648 0.7862 -0.30625 0.78881 -0.30463 C 0.79063 -0.30347 0.79258 -0.30185 0.79454 -0.30023 C 0.80521 -0.28379 0.7948 -0.29814 0.80573 -0.28726 C 0.80834 -0.28495 0.81081 -0.28148 0.81329 -0.2787 C 0.81693 -0.27523 0.82448 -0.27014 0.82448 -0.2699 C 0.83086 -0.25555 0.82553 -0.26527 0.83581 -0.25717 C 0.83907 -0.25486 0.84219 -0.25162 0.84519 -0.24861 C 0.84714 -0.24699 0.84909 -0.24606 0.85105 -0.24444 C 0.85339 -0.24189 0.85586 -0.23796 0.85847 -0.23588 C 0.86029 -0.23379 0.86224 -0.23333 0.86407 -0.23125 C 0.88047 -0.21527 0.86407 -0.22847 0.87722 -0.21851 C 0.88803 -0.20231 0.87917 -0.21389 0.89805 -0.20115 C 0.90157 -0.19884 0.90938 -0.19259 0.90938 -0.19236 C 0.91316 -0.18703 0.91745 -0.18287 0.92058 -0.17546 C 0.92201 -0.17245 0.92292 -0.16898 0.92435 -0.16689 C 0.92904 -0.15972 0.93243 -0.15787 0.93763 -0.15393 C 0.94766 -0.13842 0.95651 -0.12731 0.96381 -0.10231 C 0.96511 -0.09814 0.96654 -0.09375 0.96771 -0.08935 C 0.96914 -0.08402 0.96914 -0.07569 0.97149 -0.07222 C 0.97474 -0.06736 0.97917 -0.06967 0.98282 -0.06782 C 0.98607 -0.06597 0.99584 -0.05648 0.99779 -0.05486 C 1.00508 -0.03819 0.99766 -0.05301 1.01094 -0.03773 C 1.01303 -0.03541 1.01459 -0.03101 1.01667 -0.02916 C 1.02032 -0.02523 1.02474 -0.02523 1.02787 -0.0206 C 1.04414 0.00417 1.0237 -0.02523 1.03907 -0.00764 C 1.04141 -0.00532 1.04284 -0.00139 1.04493 0.00093 C 1.05743 0.0176 1.04753 0.00371 1.05821 0.01412 C 1.06068 0.01667 1.06329 0.01899 1.06576 0.02246 C 1.06693 0.02477 1.06784 0.02917 1.06941 0.03102 C 1.0711 0.03334 1.07318 0.03403 1.075 0.03542 C 1.07618 0.03843 1.07787 0.04051 1.07891 0.04422 C 1.08217 0.05672 1.07852 0.05764 1.08438 0.06598 C 1.0862 0.06829 1.08816 0.06852 1.09024 0.06991 C 1.09141 0.07292 1.09271 0.0757 1.09388 0.07848 C 1.09662 0.08681 1.09831 0.09723 1.10131 0.1044 C 1.11615 0.13797 1.09219 0.08264 1.10886 0.12616 C 1.11198 0.1338 1.11563 0.13936 1.11836 0.14769 C 1.125 0.16806 1.12188 0.15973 1.12787 0.17315 C 1.13243 0.2051 1.12878 0.19283 1.13711 0.21227 L 1.14102 0.23797 L 1.16185 0.41899 L 1.16185 0.41945 " pathEditMode="relative" rAng="0" ptsTypes="AAAAAAAAAAAAAAAAAAAAAAAAAAAAAAAAAA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48" y="-150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4">
                <a:lumMod val="50000"/>
              </a:schemeClr>
            </a:gs>
            <a:gs pos="9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834"/>
            <a:ext cx="12192000" cy="518679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902530" y="3585341"/>
            <a:ext cx="7300104" cy="2506257"/>
            <a:chOff x="5044187" y="3676650"/>
            <a:chExt cx="6671915" cy="2506257"/>
          </a:xfrm>
        </p:grpSpPr>
        <p:sp>
          <p:nvSpPr>
            <p:cNvPr id="20" name="Rectangle 19"/>
            <p:cNvSpPr/>
            <p:nvPr/>
          </p:nvSpPr>
          <p:spPr>
            <a:xfrm>
              <a:off x="5044187" y="3676650"/>
              <a:ext cx="5928613" cy="25062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innerShdw blurRad="215900" dist="1270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044187" y="4040373"/>
              <a:ext cx="6671915" cy="851493"/>
              <a:chOff x="5044187" y="4019107"/>
              <a:chExt cx="6671915" cy="851493"/>
            </a:xfrm>
            <a:effectLst>
              <a:outerShdw blurRad="330200" dist="1524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Isosceles Triangle 21"/>
              <p:cNvSpPr/>
              <p:nvPr/>
            </p:nvSpPr>
            <p:spPr>
              <a:xfrm rot="5400000">
                <a:off x="11025112" y="4179610"/>
                <a:ext cx="637128" cy="744852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44187" y="4019107"/>
                <a:ext cx="6665655" cy="53162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/>
              </a:p>
            </p:txBody>
          </p:sp>
        </p:grp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82564"/>
            <a:ext cx="4792717" cy="518679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926234" y="1543406"/>
            <a:ext cx="2743202" cy="2803160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glow rad="12700">
              <a:schemeClr val="accent6">
                <a:satMod val="175000"/>
                <a:alpha val="40000"/>
              </a:schemeClr>
            </a:glow>
            <a:innerShdw blurRad="165100" dist="101600" dir="11520000">
              <a:prstClr val="black">
                <a:alpha val="61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244184" y="2825066"/>
            <a:ext cx="3612628" cy="3717560"/>
            <a:chOff x="1244184" y="2765691"/>
            <a:chExt cx="3612628" cy="3717560"/>
          </a:xfrm>
        </p:grpSpPr>
        <p:sp>
          <p:nvSpPr>
            <p:cNvPr id="10" name="Freeform 9"/>
            <p:cNvSpPr/>
            <p:nvPr/>
          </p:nvSpPr>
          <p:spPr>
            <a:xfrm>
              <a:off x="1738858" y="2765691"/>
              <a:ext cx="3117954" cy="3717560"/>
            </a:xfrm>
            <a:custGeom>
              <a:avLst/>
              <a:gdLst>
                <a:gd name="connsiteX0" fmla="*/ 0 w 3117954"/>
                <a:gd name="connsiteY0" fmla="*/ 0 h 3717560"/>
                <a:gd name="connsiteX1" fmla="*/ 522790 w 3117954"/>
                <a:gd name="connsiteY1" fmla="*/ 0 h 3717560"/>
                <a:gd name="connsiteX2" fmla="*/ 522539 w 3117954"/>
                <a:gd name="connsiteY2" fmla="*/ 2168 h 3717560"/>
                <a:gd name="connsiteX3" fmla="*/ 517160 w 3117954"/>
                <a:gd name="connsiteY3" fmla="*/ 142406 h 3717560"/>
                <a:gd name="connsiteX4" fmla="*/ 1558977 w 3117954"/>
                <a:gd name="connsiteY4" fmla="*/ 1514006 h 3717560"/>
                <a:gd name="connsiteX5" fmla="*/ 2600794 w 3117954"/>
                <a:gd name="connsiteY5" fmla="*/ 142406 h 3717560"/>
                <a:gd name="connsiteX6" fmla="*/ 2595415 w 3117954"/>
                <a:gd name="connsiteY6" fmla="*/ 2168 h 3717560"/>
                <a:gd name="connsiteX7" fmla="*/ 2595164 w 3117954"/>
                <a:gd name="connsiteY7" fmla="*/ 0 h 3717560"/>
                <a:gd name="connsiteX8" fmla="*/ 3117954 w 3117954"/>
                <a:gd name="connsiteY8" fmla="*/ 0 h 3717560"/>
                <a:gd name="connsiteX9" fmla="*/ 3117954 w 3117954"/>
                <a:gd name="connsiteY9" fmla="*/ 3717560 h 3717560"/>
                <a:gd name="connsiteX10" fmla="*/ 0 w 3117954"/>
                <a:gd name="connsiteY10" fmla="*/ 3717560 h 3717560"/>
                <a:gd name="connsiteX11" fmla="*/ 0 w 3117954"/>
                <a:gd name="connsiteY11" fmla="*/ 0 h 371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17954" h="3717560">
                  <a:moveTo>
                    <a:pt x="0" y="0"/>
                  </a:moveTo>
                  <a:lnTo>
                    <a:pt x="522790" y="0"/>
                  </a:lnTo>
                  <a:lnTo>
                    <a:pt x="522539" y="2168"/>
                  </a:lnTo>
                  <a:cubicBezTo>
                    <a:pt x="518982" y="48277"/>
                    <a:pt x="517160" y="95062"/>
                    <a:pt x="517160" y="142406"/>
                  </a:cubicBezTo>
                  <a:cubicBezTo>
                    <a:pt x="517160" y="899920"/>
                    <a:pt x="983597" y="1514006"/>
                    <a:pt x="1558977" y="1514006"/>
                  </a:cubicBezTo>
                  <a:cubicBezTo>
                    <a:pt x="2134357" y="1514006"/>
                    <a:pt x="2600794" y="899920"/>
                    <a:pt x="2600794" y="142406"/>
                  </a:cubicBezTo>
                  <a:cubicBezTo>
                    <a:pt x="2600794" y="95062"/>
                    <a:pt x="2598972" y="48277"/>
                    <a:pt x="2595415" y="2168"/>
                  </a:cubicBezTo>
                  <a:lnTo>
                    <a:pt x="2595164" y="0"/>
                  </a:lnTo>
                  <a:lnTo>
                    <a:pt x="3117954" y="0"/>
                  </a:lnTo>
                  <a:lnTo>
                    <a:pt x="3117954" y="3717560"/>
                  </a:lnTo>
                  <a:lnTo>
                    <a:pt x="0" y="3717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effectLst>
              <a:glow>
                <a:schemeClr val="accent1">
                  <a:alpha val="40000"/>
                </a:schemeClr>
              </a:glow>
              <a:innerShdw blurRad="393700" dist="139700" dir="162000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244184" y="4624471"/>
              <a:ext cx="3612627" cy="1417291"/>
              <a:chOff x="1244184" y="4624471"/>
              <a:chExt cx="3612627" cy="1417291"/>
            </a:xfrm>
          </p:grpSpPr>
          <p:sp>
            <p:nvSpPr>
              <p:cNvPr id="15" name="Isosceles Triangle 14"/>
              <p:cNvSpPr/>
              <p:nvPr/>
            </p:nvSpPr>
            <p:spPr>
              <a:xfrm rot="9378257">
                <a:off x="1355726" y="5427169"/>
                <a:ext cx="535867" cy="614593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  <a:effectLst>
                <a:innerShdw blurRad="114300" dist="12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244184" y="4624471"/>
                <a:ext cx="3612627" cy="93688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177800" dist="63500" dir="16200000" rotWithShape="0">
                  <a:prstClr val="black">
                    <a:alpha val="4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4856811" y="2825066"/>
            <a:ext cx="45719" cy="37175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52400" dist="114300" algn="l" rotWithShape="0">
              <a:prstClr val="black">
                <a:alpha val="52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228877" y="3860935"/>
            <a:ext cx="1925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অঞ্জন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দাশ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32036" y="4473747"/>
            <a:ext cx="4253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</a:t>
            </a:r>
          </a:p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 নং মাসকাটা সরকারি প্রাথমিক বিদ্যালয়</a:t>
            </a:r>
          </a:p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বেতাগা, ফকিরহাট, বাগেরহাট।</a:t>
            </a:r>
          </a:p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০১৭২৭০৩৯৬৮৮</a:t>
            </a:r>
          </a:p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anjanbd</a:t>
            </a:r>
            <a:r>
              <a:rPr lang="en-US" sz="2000" b="1" dirty="0" smtClean="0">
                <a:cs typeface="NikoshBAN" panose="02000000000000000000" pitchFamily="2" charset="0"/>
              </a:rPr>
              <a:t>87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33686" y="4798343"/>
            <a:ext cx="276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068165" y="4626067"/>
            <a:ext cx="0" cy="12932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220565" y="4473747"/>
            <a:ext cx="0" cy="16109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388738" y="4620315"/>
            <a:ext cx="0" cy="1292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546811" y="4497862"/>
            <a:ext cx="42530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 </a:t>
            </a:r>
          </a:p>
          <a:p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Rjv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A¨v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¤^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v‡mWi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</a:p>
          <a:p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ev‡MinvU</a:t>
            </a:r>
            <a:endParaRPr lang="en-US" sz="2400" b="1" dirty="0" smtClean="0">
              <a:latin typeface="SutonnyMJ" pitchFamily="2" charset="0"/>
              <a:cs typeface="SutonnyMJ" pitchFamily="2" charset="0"/>
            </a:endParaRPr>
          </a:p>
          <a:p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235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4" accel="50000" fill="hold" grpId="0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accel="40000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56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5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6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2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9" grpId="0" animBg="1"/>
          <p:bldP spid="25" grpId="0"/>
          <p:bldP spid="26" grpId="0"/>
          <p:bldP spid="27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4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56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5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6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2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9" grpId="0" animBg="1"/>
          <p:bldP spid="25" grpId="0"/>
          <p:bldP spid="26" grpId="0"/>
          <p:bldP spid="27" grpId="0"/>
          <p:bldP spid="2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accent5">
                <a:lumMod val="60000"/>
                <a:lumOff val="40000"/>
              </a:schemeClr>
            </a:gs>
            <a:gs pos="16471">
              <a:srgbClr val="002060"/>
            </a:gs>
            <a:gs pos="9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19133"/>
            <a:ext cx="12388645" cy="77216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Bevel 1"/>
          <p:cNvSpPr/>
          <p:nvPr/>
        </p:nvSpPr>
        <p:spPr>
          <a:xfrm>
            <a:off x="4778328" y="115203"/>
            <a:ext cx="2842810" cy="610610"/>
          </a:xfrm>
          <a:prstGeom prst="bevel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4588" y="182911"/>
            <a:ext cx="2580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52" y="1319134"/>
            <a:ext cx="7644982" cy="5421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9065" y="2053652"/>
            <a:ext cx="1590500" cy="5232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n w="3175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2800" b="1" dirty="0">
              <a:ln w="3175">
                <a:noFill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8733" y="2492130"/>
            <a:ext cx="2736647" cy="5232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n w="3175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b="1" dirty="0">
              <a:ln w="3175">
                <a:noFill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9065" y="3358854"/>
            <a:ext cx="2066591" cy="5232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n w="3175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endParaRPr lang="en-US" sz="2800" b="1" dirty="0">
              <a:ln w="3175">
                <a:noFill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9065" y="3800506"/>
            <a:ext cx="2024913" cy="5232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n w="3175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bn-IN" sz="2800" b="1" dirty="0">
                <a:ln w="3175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800" b="1" dirty="0" smtClean="0">
                <a:ln w="3175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2800" b="1" dirty="0">
              <a:ln w="3175">
                <a:noFill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8733" y="2912021"/>
            <a:ext cx="1285929" cy="5232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n w="3175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২</a:t>
            </a:r>
            <a:endParaRPr lang="en-US" sz="2800" b="1" dirty="0">
              <a:ln w="3175">
                <a:noFill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2520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0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"/>
                            </p:stCondLst>
                            <p:childTnLst>
                              <p:par>
                                <p:cTn id="5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  <p:bldP spid="5" grpId="0"/>
      <p:bldP spid="9" grpId="0"/>
      <p:bldP spid="11" grpId="0"/>
      <p:bldP spid="1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3948685" y="150032"/>
            <a:ext cx="4399722" cy="640329"/>
          </a:xfrm>
          <a:prstGeom prst="wedgeEllipseCallout">
            <a:avLst>
              <a:gd name="adj1" fmla="val -37630"/>
              <a:gd name="adj2" fmla="val 67237"/>
            </a:avLst>
          </a:prstGeom>
          <a:ln w="5715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IN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3342" flipV="1">
            <a:off x="8891904" y="1376291"/>
            <a:ext cx="1802536" cy="1827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6" y="3234329"/>
            <a:ext cx="2228850" cy="3352800"/>
          </a:xfrm>
          <a:prstGeom prst="rect">
            <a:avLst/>
          </a:prstGeom>
        </p:spPr>
      </p:pic>
      <p:sp>
        <p:nvSpPr>
          <p:cNvPr id="7" name="Flowchart: Multidocument 6"/>
          <p:cNvSpPr/>
          <p:nvPr/>
        </p:nvSpPr>
        <p:spPr>
          <a:xfrm>
            <a:off x="2907425" y="2268264"/>
            <a:ext cx="7021565" cy="3445565"/>
          </a:xfrm>
          <a:prstGeom prst="flowChartMultidocumen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২.১.১।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পর্যবেক্ষণের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জড়ের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২.১.২। জীব ও জড় বস্তুর বৈশিষ্ট্য লিখতে পারবে। </a:t>
            </a:r>
          </a:p>
          <a:p>
            <a:endParaRPr lang="bn-IN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২.১.৩। জড় ও জীবের পার্থক্য উল্লেখ করতে পারবে।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18574" y="4342968"/>
            <a:ext cx="1966548" cy="1929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71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9" y="1502464"/>
            <a:ext cx="2847975" cy="1850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01" y="1511990"/>
            <a:ext cx="2867025" cy="1868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4" y="4060134"/>
            <a:ext cx="2857500" cy="1868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33" y="4041912"/>
            <a:ext cx="2864037" cy="1868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01" y="4060134"/>
            <a:ext cx="2847975" cy="1850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83" y="1502464"/>
            <a:ext cx="2847975" cy="1829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3" name="Rectangle 12"/>
          <p:cNvSpPr/>
          <p:nvPr/>
        </p:nvSpPr>
        <p:spPr>
          <a:xfrm>
            <a:off x="139768" y="3434797"/>
            <a:ext cx="2847975" cy="543339"/>
          </a:xfrm>
          <a:prstGeom prst="rect">
            <a:avLst/>
          </a:prstGeom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93300" y="3434796"/>
            <a:ext cx="2847975" cy="543339"/>
          </a:xfrm>
          <a:prstGeom prst="rect">
            <a:avLst/>
          </a:prstGeom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65883" y="3437694"/>
            <a:ext cx="2847975" cy="543339"/>
          </a:xfrm>
          <a:prstGeom prst="rect">
            <a:avLst/>
          </a:prstGeom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0244" y="5993293"/>
            <a:ext cx="2847975" cy="543339"/>
          </a:xfrm>
          <a:prstGeom prst="rect">
            <a:avLst/>
          </a:prstGeom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93299" y="5992468"/>
            <a:ext cx="2847975" cy="543339"/>
          </a:xfrm>
          <a:prstGeom prst="rect">
            <a:avLst/>
          </a:prstGeom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46833" y="5992467"/>
            <a:ext cx="2847975" cy="543339"/>
          </a:xfrm>
          <a:prstGeom prst="rect">
            <a:avLst/>
          </a:prstGeom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9300363" y="1511991"/>
            <a:ext cx="2719359" cy="4809296"/>
          </a:xfrm>
          <a:prstGeom prst="wedgeRoundRectCallout">
            <a:avLst>
              <a:gd name="adj1" fmla="val -52516"/>
              <a:gd name="adj2" fmla="val 5430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outerShdw blurRad="254000" dist="114300" dir="8100000" sx="105000" sy="105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377147" y="2146924"/>
            <a:ext cx="25657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লক্ষ্য করে দেখ ছবিগুলো তোমাদের পরিচিত কি’না এবং ছবি দেখে নিজেরা বলার চেষ্টা কর।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15540" y="3306760"/>
            <a:ext cx="2565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এবার ছবিগুলো মিলিয়ে নেই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634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1" grpId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4720901" y="4054953"/>
            <a:ext cx="4568872" cy="1417983"/>
          </a:xfrm>
          <a:custGeom>
            <a:avLst/>
            <a:gdLst>
              <a:gd name="connsiteX0" fmla="*/ 1 w 4568872"/>
              <a:gd name="connsiteY0" fmla="*/ 0 h 1417983"/>
              <a:gd name="connsiteX1" fmla="*/ 3686222 w 4568872"/>
              <a:gd name="connsiteY1" fmla="*/ 0 h 1417983"/>
              <a:gd name="connsiteX2" fmla="*/ 4568872 w 4568872"/>
              <a:gd name="connsiteY2" fmla="*/ 708992 h 1417983"/>
              <a:gd name="connsiteX3" fmla="*/ 3686222 w 4568872"/>
              <a:gd name="connsiteY3" fmla="*/ 1417983 h 1417983"/>
              <a:gd name="connsiteX4" fmla="*/ 0 w 4568872"/>
              <a:gd name="connsiteY4" fmla="*/ 1417983 h 1417983"/>
              <a:gd name="connsiteX5" fmla="*/ 34972 w 4568872"/>
              <a:gd name="connsiteY5" fmla="*/ 1388953 h 1417983"/>
              <a:gd name="connsiteX6" fmla="*/ 314923 w 4568872"/>
              <a:gd name="connsiteY6" fmla="*/ 708991 h 1417983"/>
              <a:gd name="connsiteX7" fmla="*/ 34972 w 4568872"/>
              <a:gd name="connsiteY7" fmla="*/ 29029 h 1417983"/>
              <a:gd name="connsiteX8" fmla="*/ 1 w 4568872"/>
              <a:gd name="connsiteY8" fmla="*/ 0 h 141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8872" h="1417983">
                <a:moveTo>
                  <a:pt x="1" y="0"/>
                </a:moveTo>
                <a:lnTo>
                  <a:pt x="3686222" y="0"/>
                </a:lnTo>
                <a:cubicBezTo>
                  <a:pt x="4173648" y="0"/>
                  <a:pt x="4568872" y="317405"/>
                  <a:pt x="4568872" y="708992"/>
                </a:cubicBezTo>
                <a:cubicBezTo>
                  <a:pt x="4568872" y="1100578"/>
                  <a:pt x="4173648" y="1417983"/>
                  <a:pt x="3686222" y="1417983"/>
                </a:cubicBezTo>
                <a:lnTo>
                  <a:pt x="0" y="1417983"/>
                </a:lnTo>
                <a:lnTo>
                  <a:pt x="34972" y="1388953"/>
                </a:lnTo>
                <a:cubicBezTo>
                  <a:pt x="207940" y="1214936"/>
                  <a:pt x="314923" y="974533"/>
                  <a:pt x="314923" y="708991"/>
                </a:cubicBezTo>
                <a:cubicBezTo>
                  <a:pt x="314923" y="443449"/>
                  <a:pt x="207940" y="203046"/>
                  <a:pt x="34972" y="29029"/>
                </a:cubicBezTo>
                <a:lnTo>
                  <a:pt x="1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38100"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477"/>
            <a:ext cx="12192001" cy="518138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Cloud Callout 3"/>
          <p:cNvSpPr/>
          <p:nvPr/>
        </p:nvSpPr>
        <p:spPr>
          <a:xfrm>
            <a:off x="2584173" y="1938463"/>
            <a:ext cx="5950226" cy="1479637"/>
          </a:xfrm>
          <a:prstGeom prst="cloudCallout">
            <a:avLst>
              <a:gd name="adj1" fmla="val -23418"/>
              <a:gd name="adj2" fmla="val 88627"/>
            </a:avLst>
          </a:prstGeom>
          <a:solidFill>
            <a:schemeClr val="accent1">
              <a:lumMod val="50000"/>
            </a:schemeClr>
          </a:solidFill>
          <a:ln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9" y="3860780"/>
            <a:ext cx="1789042" cy="1755636"/>
          </a:xfrm>
          <a:prstGeom prst="ellipse">
            <a:avLst/>
          </a:prstGeom>
          <a:ln w="76200" cap="rnd">
            <a:solidFill>
              <a:srgbClr val="002060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5311497" y="4163778"/>
            <a:ext cx="338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92" y="2678281"/>
            <a:ext cx="2228850" cy="335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6489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4" presetClass="emph" presetSubtype="0" repeatCount="indefinite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0" y="1404729"/>
            <a:ext cx="12192000" cy="5141844"/>
          </a:xfrm>
          <a:custGeom>
            <a:avLst/>
            <a:gdLst>
              <a:gd name="connsiteX0" fmla="*/ 198783 w 12192000"/>
              <a:gd name="connsiteY0" fmla="*/ 3856383 h 5141844"/>
              <a:gd name="connsiteX1" fmla="*/ 198783 w 12192000"/>
              <a:gd name="connsiteY1" fmla="*/ 4996070 h 5141844"/>
              <a:gd name="connsiteX2" fmla="*/ 11966713 w 12192000"/>
              <a:gd name="connsiteY2" fmla="*/ 4996070 h 5141844"/>
              <a:gd name="connsiteX3" fmla="*/ 11966713 w 12192000"/>
              <a:gd name="connsiteY3" fmla="*/ 3856383 h 5141844"/>
              <a:gd name="connsiteX4" fmla="*/ 701041 w 12192000"/>
              <a:gd name="connsiteY4" fmla="*/ 132522 h 5141844"/>
              <a:gd name="connsiteX5" fmla="*/ 39758 w 12192000"/>
              <a:gd name="connsiteY5" fmla="*/ 3685892 h 5141844"/>
              <a:gd name="connsiteX6" fmla="*/ 2684893 w 12192000"/>
              <a:gd name="connsiteY6" fmla="*/ 3685892 h 5141844"/>
              <a:gd name="connsiteX7" fmla="*/ 3346176 w 12192000"/>
              <a:gd name="connsiteY7" fmla="*/ 132522 h 5141844"/>
              <a:gd name="connsiteX8" fmla="*/ 9467356 w 12192000"/>
              <a:gd name="connsiteY8" fmla="*/ 132521 h 5141844"/>
              <a:gd name="connsiteX9" fmla="*/ 8806072 w 12192000"/>
              <a:gd name="connsiteY9" fmla="*/ 3685891 h 5141844"/>
              <a:gd name="connsiteX10" fmla="*/ 11451206 w 12192000"/>
              <a:gd name="connsiteY10" fmla="*/ 3685891 h 5141844"/>
              <a:gd name="connsiteX11" fmla="*/ 12112490 w 12192000"/>
              <a:gd name="connsiteY11" fmla="*/ 132521 h 5141844"/>
              <a:gd name="connsiteX12" fmla="*/ 6545251 w 12192000"/>
              <a:gd name="connsiteY12" fmla="*/ 132521 h 5141844"/>
              <a:gd name="connsiteX13" fmla="*/ 5883967 w 12192000"/>
              <a:gd name="connsiteY13" fmla="*/ 3685891 h 5141844"/>
              <a:gd name="connsiteX14" fmla="*/ 8529102 w 12192000"/>
              <a:gd name="connsiteY14" fmla="*/ 3685891 h 5141844"/>
              <a:gd name="connsiteX15" fmla="*/ 9190385 w 12192000"/>
              <a:gd name="connsiteY15" fmla="*/ 132521 h 5141844"/>
              <a:gd name="connsiteX16" fmla="*/ 3623146 w 12192000"/>
              <a:gd name="connsiteY16" fmla="*/ 132521 h 5141844"/>
              <a:gd name="connsiteX17" fmla="*/ 2961863 w 12192000"/>
              <a:gd name="connsiteY17" fmla="*/ 3685891 h 5141844"/>
              <a:gd name="connsiteX18" fmla="*/ 5606997 w 12192000"/>
              <a:gd name="connsiteY18" fmla="*/ 3685891 h 5141844"/>
              <a:gd name="connsiteX19" fmla="*/ 6268280 w 12192000"/>
              <a:gd name="connsiteY19" fmla="*/ 132521 h 5141844"/>
              <a:gd name="connsiteX20" fmla="*/ 0 w 12192000"/>
              <a:gd name="connsiteY20" fmla="*/ 0 h 5141844"/>
              <a:gd name="connsiteX21" fmla="*/ 12192000 w 12192000"/>
              <a:gd name="connsiteY21" fmla="*/ 0 h 5141844"/>
              <a:gd name="connsiteX22" fmla="*/ 12192000 w 12192000"/>
              <a:gd name="connsiteY22" fmla="*/ 5141844 h 5141844"/>
              <a:gd name="connsiteX23" fmla="*/ 0 w 12192000"/>
              <a:gd name="connsiteY23" fmla="*/ 5141844 h 514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2000" h="5141844">
                <a:moveTo>
                  <a:pt x="198783" y="3856383"/>
                </a:moveTo>
                <a:lnTo>
                  <a:pt x="198783" y="4996070"/>
                </a:lnTo>
                <a:lnTo>
                  <a:pt x="11966713" y="4996070"/>
                </a:lnTo>
                <a:lnTo>
                  <a:pt x="11966713" y="3856383"/>
                </a:lnTo>
                <a:close/>
                <a:moveTo>
                  <a:pt x="701041" y="132522"/>
                </a:moveTo>
                <a:lnTo>
                  <a:pt x="39758" y="3685892"/>
                </a:lnTo>
                <a:lnTo>
                  <a:pt x="2684893" y="3685892"/>
                </a:lnTo>
                <a:lnTo>
                  <a:pt x="3346176" y="132522"/>
                </a:lnTo>
                <a:close/>
                <a:moveTo>
                  <a:pt x="9467356" y="132521"/>
                </a:moveTo>
                <a:lnTo>
                  <a:pt x="8806072" y="3685891"/>
                </a:lnTo>
                <a:lnTo>
                  <a:pt x="11451206" y="3685891"/>
                </a:lnTo>
                <a:lnTo>
                  <a:pt x="12112490" y="132521"/>
                </a:lnTo>
                <a:close/>
                <a:moveTo>
                  <a:pt x="6545251" y="132521"/>
                </a:moveTo>
                <a:lnTo>
                  <a:pt x="5883967" y="3685891"/>
                </a:lnTo>
                <a:lnTo>
                  <a:pt x="8529102" y="3685891"/>
                </a:lnTo>
                <a:lnTo>
                  <a:pt x="9190385" y="132521"/>
                </a:lnTo>
                <a:close/>
                <a:moveTo>
                  <a:pt x="3623146" y="132521"/>
                </a:moveTo>
                <a:lnTo>
                  <a:pt x="2961863" y="3685891"/>
                </a:lnTo>
                <a:lnTo>
                  <a:pt x="5606997" y="3685891"/>
                </a:lnTo>
                <a:lnTo>
                  <a:pt x="6268280" y="13252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141844"/>
                </a:lnTo>
                <a:lnTo>
                  <a:pt x="0" y="5141844"/>
                </a:lnTo>
                <a:close/>
              </a:path>
            </a:pathLst>
          </a:cu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1426" y="5592842"/>
            <a:ext cx="1156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উপরের ছবিগুলো ভালো করে লক্ষ্য করে দেখ, কি দেখতে পাচ্ছ তোমরা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1" y="1961800"/>
            <a:ext cx="1899824" cy="32735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22" y="1794840"/>
            <a:ext cx="3526736" cy="35267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B"/>
              </a:clrFrom>
              <a:clrTo>
                <a:srgbClr val="FF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06252" y="3008243"/>
            <a:ext cx="4275979" cy="2836333"/>
          </a:xfrm>
          <a:prstGeom prst="rect">
            <a:avLst/>
          </a:prstGeom>
          <a:effectLst>
            <a:outerShdw blurRad="76200" dist="406400" sx="96000" sy="96000" kx="-1200000" algn="bl" rotWithShape="0">
              <a:prstClr val="black">
                <a:alpha val="18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1" y="2188059"/>
            <a:ext cx="2659961" cy="22383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Oval Callout 8"/>
          <p:cNvSpPr/>
          <p:nvPr/>
        </p:nvSpPr>
        <p:spPr>
          <a:xfrm>
            <a:off x="6515312" y="1564779"/>
            <a:ext cx="1245393" cy="1046443"/>
          </a:xfrm>
          <a:prstGeom prst="wedgeEllipseCallout">
            <a:avLst>
              <a:gd name="adj1" fmla="val 70679"/>
              <a:gd name="adj2" fmla="val 4350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1842052" y="1584776"/>
            <a:ext cx="1245393" cy="1046443"/>
          </a:xfrm>
          <a:prstGeom prst="wedgeEllipseCallout">
            <a:avLst>
              <a:gd name="adj1" fmla="val -62333"/>
              <a:gd name="adj2" fmla="val 4350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Callout 11"/>
          <p:cNvSpPr/>
          <p:nvPr/>
        </p:nvSpPr>
        <p:spPr>
          <a:xfrm>
            <a:off x="4559338" y="1611945"/>
            <a:ext cx="1245393" cy="1046443"/>
          </a:xfrm>
          <a:prstGeom prst="wedgeEllipseCallout">
            <a:avLst>
              <a:gd name="adj1" fmla="val -67653"/>
              <a:gd name="adj2" fmla="val 852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Callout 12"/>
          <p:cNvSpPr/>
          <p:nvPr/>
        </p:nvSpPr>
        <p:spPr>
          <a:xfrm>
            <a:off x="10716029" y="1538275"/>
            <a:ext cx="1245393" cy="1046443"/>
          </a:xfrm>
          <a:prstGeom prst="wedgeEllipseCallout">
            <a:avLst>
              <a:gd name="adj1" fmla="val -47436"/>
              <a:gd name="adj2" fmla="val 7389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71886" y="1840251"/>
            <a:ext cx="1072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6598" y="1840251"/>
            <a:ext cx="1072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1252" y="1819441"/>
            <a:ext cx="1072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94698" y="1877164"/>
            <a:ext cx="1072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57" y="5603961"/>
            <a:ext cx="1156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জানো মানুষ, পশুপাখি, এবং গাছপালা এসব কিছু কিন্তু জীব।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62397" y="5586338"/>
            <a:ext cx="1156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 শরীরের বৃদ্ধি ও পরিবর্তন ঘটে।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4" y="1961800"/>
            <a:ext cx="2495550" cy="31718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58" y="1864253"/>
            <a:ext cx="4029310" cy="33879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56" y="1519396"/>
            <a:ext cx="1862571" cy="35756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58" y="1639921"/>
            <a:ext cx="1375031" cy="35456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55" y="2372961"/>
            <a:ext cx="3020939" cy="28417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2269" y="3079346"/>
            <a:ext cx="3118851" cy="21667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29" y="3336350"/>
            <a:ext cx="2770540" cy="1846324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9158071" y="2482917"/>
            <a:ext cx="2348679" cy="2699093"/>
            <a:chOff x="4994311" y="2474635"/>
            <a:chExt cx="2348679" cy="269909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005" y="4252242"/>
              <a:ext cx="610985" cy="92148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311" y="2474635"/>
              <a:ext cx="2076254" cy="2655181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77860" y="5589201"/>
            <a:ext cx="1156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নিজের মতো করে নতুন জীবের জন্ম দেয়।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1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0" grpId="0"/>
      <p:bldP spid="10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Ribbon 9"/>
          <p:cNvSpPr/>
          <p:nvPr/>
        </p:nvSpPr>
        <p:spPr>
          <a:xfrm>
            <a:off x="954156" y="1669774"/>
            <a:ext cx="9899374" cy="1219200"/>
          </a:xfrm>
          <a:prstGeom prst="ribbon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44956" y="2181088"/>
            <a:ext cx="4717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জানো জীবের বেঁচে থাকার জন্য কী প্রয়োজন ?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50973" y="2115690"/>
            <a:ext cx="4717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 প্রয়োজন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9" y="3085949"/>
            <a:ext cx="3618998" cy="2261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41" y="3071753"/>
            <a:ext cx="3611838" cy="2261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3" y="3071753"/>
            <a:ext cx="3611838" cy="2261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Cloud Callout 16"/>
          <p:cNvSpPr/>
          <p:nvPr/>
        </p:nvSpPr>
        <p:spPr>
          <a:xfrm>
            <a:off x="1510748" y="5544682"/>
            <a:ext cx="2034208" cy="882622"/>
          </a:xfrm>
          <a:prstGeom prst="cloudCallout">
            <a:avLst>
              <a:gd name="adj1" fmla="val -84033"/>
              <a:gd name="adj2" fmla="val -52500"/>
            </a:avLst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Callout 17"/>
          <p:cNvSpPr/>
          <p:nvPr/>
        </p:nvSpPr>
        <p:spPr>
          <a:xfrm>
            <a:off x="5781571" y="5505674"/>
            <a:ext cx="2034208" cy="882622"/>
          </a:xfrm>
          <a:prstGeom prst="cloudCallout">
            <a:avLst>
              <a:gd name="adj1" fmla="val -84033"/>
              <a:gd name="adj2" fmla="val -52500"/>
            </a:avLst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Callout 18"/>
          <p:cNvSpPr/>
          <p:nvPr/>
        </p:nvSpPr>
        <p:spPr>
          <a:xfrm>
            <a:off x="9745953" y="5516290"/>
            <a:ext cx="2034208" cy="882622"/>
          </a:xfrm>
          <a:prstGeom prst="cloudCallout">
            <a:avLst>
              <a:gd name="adj1" fmla="val -84033"/>
              <a:gd name="adj2" fmla="val -52500"/>
            </a:avLst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91670" y="5693605"/>
            <a:ext cx="107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62493" y="5665213"/>
            <a:ext cx="107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17348" y="5665212"/>
            <a:ext cx="107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00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6" grpId="1"/>
      <p:bldP spid="11" grpId="0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22328" y="4618166"/>
            <a:ext cx="9790227" cy="1881809"/>
            <a:chOff x="1222328" y="4644670"/>
            <a:chExt cx="9790227" cy="1881809"/>
          </a:xfrm>
        </p:grpSpPr>
        <p:sp>
          <p:nvSpPr>
            <p:cNvPr id="5" name="Freeform 4"/>
            <p:cNvSpPr/>
            <p:nvPr/>
          </p:nvSpPr>
          <p:spPr>
            <a:xfrm>
              <a:off x="2027582" y="4876584"/>
              <a:ext cx="8984973" cy="1417983"/>
            </a:xfrm>
            <a:custGeom>
              <a:avLst/>
              <a:gdLst>
                <a:gd name="connsiteX0" fmla="*/ 1 w 4568872"/>
                <a:gd name="connsiteY0" fmla="*/ 0 h 1417983"/>
                <a:gd name="connsiteX1" fmla="*/ 3686222 w 4568872"/>
                <a:gd name="connsiteY1" fmla="*/ 0 h 1417983"/>
                <a:gd name="connsiteX2" fmla="*/ 4568872 w 4568872"/>
                <a:gd name="connsiteY2" fmla="*/ 708992 h 1417983"/>
                <a:gd name="connsiteX3" fmla="*/ 3686222 w 4568872"/>
                <a:gd name="connsiteY3" fmla="*/ 1417983 h 1417983"/>
                <a:gd name="connsiteX4" fmla="*/ 0 w 4568872"/>
                <a:gd name="connsiteY4" fmla="*/ 1417983 h 1417983"/>
                <a:gd name="connsiteX5" fmla="*/ 34972 w 4568872"/>
                <a:gd name="connsiteY5" fmla="*/ 1388953 h 1417983"/>
                <a:gd name="connsiteX6" fmla="*/ 314923 w 4568872"/>
                <a:gd name="connsiteY6" fmla="*/ 708991 h 1417983"/>
                <a:gd name="connsiteX7" fmla="*/ 34972 w 4568872"/>
                <a:gd name="connsiteY7" fmla="*/ 29029 h 1417983"/>
                <a:gd name="connsiteX8" fmla="*/ 1 w 4568872"/>
                <a:gd name="connsiteY8" fmla="*/ 0 h 141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872" h="1417983">
                  <a:moveTo>
                    <a:pt x="1" y="0"/>
                  </a:moveTo>
                  <a:lnTo>
                    <a:pt x="3686222" y="0"/>
                  </a:lnTo>
                  <a:cubicBezTo>
                    <a:pt x="4173648" y="0"/>
                    <a:pt x="4568872" y="317405"/>
                    <a:pt x="4568872" y="708992"/>
                  </a:cubicBezTo>
                  <a:cubicBezTo>
                    <a:pt x="4568872" y="1100578"/>
                    <a:pt x="4173648" y="1417983"/>
                    <a:pt x="3686222" y="1417983"/>
                  </a:cubicBezTo>
                  <a:lnTo>
                    <a:pt x="0" y="1417983"/>
                  </a:lnTo>
                  <a:lnTo>
                    <a:pt x="34972" y="1388953"/>
                  </a:lnTo>
                  <a:cubicBezTo>
                    <a:pt x="207940" y="1214936"/>
                    <a:pt x="314923" y="974533"/>
                    <a:pt x="314923" y="708991"/>
                  </a:cubicBezTo>
                  <a:cubicBezTo>
                    <a:pt x="314923" y="443449"/>
                    <a:pt x="207940" y="203046"/>
                    <a:pt x="34972" y="29029"/>
                  </a:cubicBezTo>
                  <a:lnTo>
                    <a:pt x="1" y="0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100000" sy="100000" flip="none" algn="tl"/>
            </a:blipFill>
            <a:ln w="38100">
              <a:solidFill>
                <a:schemeClr val="tx2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1222328" y="4644670"/>
              <a:ext cx="1881809" cy="188180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77513" y="5067734"/>
            <a:ext cx="152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4137" y="4939918"/>
            <a:ext cx="7467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তোমরা কি জানো আমাদের পৃথিবীতে কয় ধরনের জীব আছে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37" y="1460093"/>
            <a:ext cx="1530508" cy="26371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71" y="1415500"/>
            <a:ext cx="2679422" cy="26794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82981" y="4897350"/>
            <a:ext cx="7467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পৃথিবীতে দুই ধরনের জীব আছে। এরা হলো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95" y="1570786"/>
            <a:ext cx="2918917" cy="32189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445" y="1900058"/>
            <a:ext cx="3970561" cy="29620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86267" y="5203205"/>
            <a:ext cx="7467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 এবং ঘাস হচ্ছে উদ্ভিদ।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00" y="1403017"/>
            <a:ext cx="2465822" cy="1625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1792" y="1403636"/>
            <a:ext cx="2465054" cy="1611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93" y="1403636"/>
            <a:ext cx="2467130" cy="1612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17" y="3130575"/>
            <a:ext cx="2465821" cy="1611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16" y="3134943"/>
            <a:ext cx="2472899" cy="1630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945202" y="4892233"/>
            <a:ext cx="7467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অন্যদিকে মানুষ, গরু, মাছ, প্রজাপতি, পাখি এরা হলো প্রাণী।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" y="1403017"/>
            <a:ext cx="12175701" cy="509695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869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4" presetClass="emph" presetSubtype="0" repeatCount="indefinite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1.11111E-6 L 2.91667E-6 -0.07222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50"/>
                            </p:stCondLst>
                            <p:childTnLst>
                              <p:par>
                                <p:cTn id="9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3" grpId="0"/>
      <p:bldP spid="13" grpId="1"/>
      <p:bldP spid="16" grpId="0"/>
      <p:bldP spid="16" grpId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|5.5|7|4.4|5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6|2.3|1.1|0.8|5.8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4.6|1.1|6.8|16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541</Words>
  <Application>Microsoft Office PowerPoint</Application>
  <PresentationFormat>Widescreen</PresentationFormat>
  <Paragraphs>129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NikoshBAN</vt:lpstr>
      <vt:lpstr>ParashSushreeMJ</vt:lpstr>
      <vt:lpstr>SutonnyMJ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Anjan</dc:creator>
  <cp:lastModifiedBy>Anjan</cp:lastModifiedBy>
  <cp:revision>235</cp:revision>
  <dcterms:created xsi:type="dcterms:W3CDTF">2017-07-26T04:25:04Z</dcterms:created>
  <dcterms:modified xsi:type="dcterms:W3CDTF">2020-05-01T13:55:12Z</dcterms:modified>
</cp:coreProperties>
</file>