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6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68" r:id="rId15"/>
    <p:sldId id="269" r:id="rId16"/>
    <p:sldId id="270" r:id="rId17"/>
    <p:sldId id="271" r:id="rId18"/>
    <p:sldId id="272" r:id="rId19"/>
  </p:sldIdLst>
  <p:sldSz cx="18653125" cy="10607675"/>
  <p:notesSz cx="6858000" cy="9144000"/>
  <p:defaultTextStyle>
    <a:defPPr>
      <a:defRPr lang="en-US"/>
    </a:defPPr>
    <a:lvl1pPr marL="0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70987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41973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012960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83947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354934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4025920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96907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367894" algn="l" defTabSz="134197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teBook" initials="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44" y="-246"/>
      </p:cViewPr>
      <p:guideLst>
        <p:guide orient="horz" pos="3341"/>
        <p:guide pos="5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0D651-5948-4F9C-9D7F-8033AE7CB36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85800"/>
            <a:ext cx="6029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940D3-C502-4BE2-A5D3-81B6ACF8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1259734" y="-1009336"/>
            <a:ext cx="13595334" cy="6098394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12582608" y="-683405"/>
            <a:ext cx="6377864" cy="3753175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14573473" y="3095945"/>
            <a:ext cx="5465901" cy="7650328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419449" y="5140338"/>
            <a:ext cx="15050756" cy="7049814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117549" y="5618878"/>
            <a:ext cx="12209309" cy="2484254"/>
          </a:xfrm>
        </p:spPr>
        <p:txBody>
          <a:bodyPr>
            <a:normAutofit/>
          </a:bodyPr>
          <a:lstStyle>
            <a:lvl1pPr>
              <a:lnSpc>
                <a:spcPts val="8806"/>
              </a:lnSpc>
              <a:defRPr sz="8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4490187" y="7775915"/>
            <a:ext cx="9496484" cy="1745510"/>
          </a:xfrm>
        </p:spPr>
        <p:txBody>
          <a:bodyPr>
            <a:normAutofit/>
          </a:bodyPr>
          <a:lstStyle>
            <a:lvl1pPr marL="0" indent="0" algn="r">
              <a:buNone/>
              <a:defRPr sz="3500">
                <a:solidFill>
                  <a:schemeClr val="tx1"/>
                </a:solidFill>
              </a:defRPr>
            </a:lvl1pPr>
            <a:lvl2pPr marL="67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1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3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54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2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9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6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13752125" y="3578098"/>
            <a:ext cx="3108854" cy="564760"/>
          </a:xfrm>
        </p:spPr>
        <p:txBody>
          <a:bodyPr/>
          <a:lstStyle>
            <a:lvl1pPr algn="l">
              <a:defRPr sz="26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13364184" y="2364428"/>
            <a:ext cx="5030443" cy="564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13161059" y="1797431"/>
            <a:ext cx="4352396" cy="651244"/>
          </a:xfrm>
        </p:spPr>
        <p:txBody>
          <a:bodyPr anchor="ctr"/>
          <a:lstStyle>
            <a:lvl1pPr algn="l">
              <a:defRPr sz="35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1827610" y="-1185278"/>
            <a:ext cx="16998366" cy="9117188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132085" y="7872416"/>
            <a:ext cx="17396617" cy="4503336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17408624" y="5938788"/>
            <a:ext cx="2062867" cy="463154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15480000" y="-497806"/>
            <a:ext cx="4032006" cy="6299650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6494907" y="7363243"/>
            <a:ext cx="10209348" cy="2010078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1594932" y="1522912"/>
            <a:ext cx="13425352" cy="55756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14272184" y="9649466"/>
            <a:ext cx="3108854" cy="564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10856210" y="9427186"/>
            <a:ext cx="6373151" cy="56476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16692206" y="5022234"/>
            <a:ext cx="1851126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1801069" y="-968368"/>
            <a:ext cx="15177402" cy="11364235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583343" y="9704777"/>
            <a:ext cx="8968916" cy="1805799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15624904" y="8444885"/>
            <a:ext cx="3489443" cy="2379983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13599053" y="-759039"/>
            <a:ext cx="6253969" cy="8989564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13857937" y="791039"/>
            <a:ext cx="2928541" cy="745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1974173" y="1663812"/>
            <a:ext cx="11013495" cy="7870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15817856" y="9108461"/>
            <a:ext cx="2536825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10195187" y="9571728"/>
            <a:ext cx="4855659" cy="56476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15687285" y="8726587"/>
            <a:ext cx="2536825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1765435" y="1315672"/>
            <a:ext cx="7375248" cy="9515237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36207" y="-791181"/>
            <a:ext cx="7619945" cy="2146563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4379334" y="10193453"/>
            <a:ext cx="4041154" cy="828447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6497473" y="-856335"/>
            <a:ext cx="13836709" cy="12105772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44151" y="4101497"/>
            <a:ext cx="7834262" cy="34589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7096981" y="1484452"/>
            <a:ext cx="9503495" cy="785386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3449502" y="940921"/>
            <a:ext cx="3650159" cy="564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6331177" y="9555181"/>
            <a:ext cx="4879997" cy="564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2581274" y="465264"/>
            <a:ext cx="4665973" cy="564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116712" y="-1574112"/>
            <a:ext cx="15118796" cy="5318033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1584292" y="3739788"/>
            <a:ext cx="14276178" cy="785766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12929226" y="5840276"/>
            <a:ext cx="6328424" cy="5481766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14948373" y="-161344"/>
            <a:ext cx="4795116" cy="5909962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1091338" y="4519366"/>
            <a:ext cx="11608950" cy="2429464"/>
          </a:xfrm>
        </p:spPr>
        <p:txBody>
          <a:bodyPr anchor="b">
            <a:noAutofit/>
          </a:bodyPr>
          <a:lstStyle>
            <a:lvl1pPr algn="r">
              <a:defRPr sz="7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1097178" y="6951454"/>
            <a:ext cx="10753583" cy="2320427"/>
          </a:xfrm>
        </p:spPr>
        <p:txBody>
          <a:bodyPr anchor="t">
            <a:normAutofit/>
          </a:bodyPr>
          <a:lstStyle>
            <a:lvl1pPr marL="0" indent="0" algn="r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67098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197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129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8394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54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2592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6969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678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4031396" y="5817961"/>
            <a:ext cx="3108854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14395721" y="4904462"/>
            <a:ext cx="3929529" cy="564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14639289" y="4116174"/>
            <a:ext cx="1395270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1801714" y="-968252"/>
            <a:ext cx="15176894" cy="11360326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6604355" y="9706688"/>
            <a:ext cx="8949982" cy="1801987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15627296" y="8448947"/>
            <a:ext cx="3486290" cy="2375826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13602148" y="-758758"/>
            <a:ext cx="6251026" cy="8989567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11738926" y="3096726"/>
            <a:ext cx="7455845" cy="29296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2069391" y="2065025"/>
            <a:ext cx="5260182" cy="7486063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7549850" y="955906"/>
            <a:ext cx="5263042" cy="7481947"/>
          </a:xfrm>
        </p:spPr>
        <p:txBody>
          <a:bodyPr anchor="t"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15821536" y="9106414"/>
            <a:ext cx="2533554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8271227" y="8498480"/>
            <a:ext cx="6373151" cy="56476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15687406" y="8728538"/>
            <a:ext cx="2532968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1801714" y="-968252"/>
            <a:ext cx="15176894" cy="11360326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6604355" y="9706688"/>
            <a:ext cx="8949982" cy="1801987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15627296" y="8448947"/>
            <a:ext cx="3486290" cy="2375826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13602148" y="-758758"/>
            <a:ext cx="6251026" cy="8989567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11745946" y="3097033"/>
            <a:ext cx="7453660" cy="29285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1743660" y="2176091"/>
            <a:ext cx="4514668" cy="1175329"/>
          </a:xfrm>
        </p:spPr>
        <p:txBody>
          <a:bodyPr anchor="b"/>
          <a:lstStyle>
            <a:lvl1pPr marL="0" indent="0">
              <a:buNone/>
              <a:defRPr sz="3500" b="0"/>
            </a:lvl1pPr>
            <a:lvl2pPr marL="670987" indent="0">
              <a:buNone/>
              <a:defRPr sz="2900" b="1"/>
            </a:lvl2pPr>
            <a:lvl3pPr marL="1341973" indent="0">
              <a:buNone/>
              <a:defRPr sz="2600" b="1"/>
            </a:lvl3pPr>
            <a:lvl4pPr marL="2012960" indent="0">
              <a:buNone/>
              <a:defRPr sz="2300" b="1"/>
            </a:lvl4pPr>
            <a:lvl5pPr marL="2683947" indent="0">
              <a:buNone/>
              <a:defRPr sz="2300" b="1"/>
            </a:lvl5pPr>
            <a:lvl6pPr marL="3354934" indent="0">
              <a:buNone/>
              <a:defRPr sz="2300" b="1"/>
            </a:lvl6pPr>
            <a:lvl7pPr marL="4025920" indent="0">
              <a:buNone/>
              <a:defRPr sz="2300" b="1"/>
            </a:lvl7pPr>
            <a:lvl8pPr marL="4696907" indent="0">
              <a:buNone/>
              <a:defRPr sz="2300" b="1"/>
            </a:lvl8pPr>
            <a:lvl9pPr marL="5367894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2285783" y="3446020"/>
            <a:ext cx="5260182" cy="6092219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7212606" y="1063407"/>
            <a:ext cx="4517942" cy="1164776"/>
          </a:xfrm>
        </p:spPr>
        <p:txBody>
          <a:bodyPr anchor="b"/>
          <a:lstStyle>
            <a:lvl1pPr marL="0" indent="0">
              <a:buNone/>
              <a:defRPr sz="3500" b="0"/>
            </a:lvl1pPr>
            <a:lvl2pPr marL="670987" indent="0">
              <a:buNone/>
              <a:defRPr sz="2900" b="1"/>
            </a:lvl2pPr>
            <a:lvl3pPr marL="1341973" indent="0">
              <a:buNone/>
              <a:defRPr sz="2600" b="1"/>
            </a:lvl3pPr>
            <a:lvl4pPr marL="2012960" indent="0">
              <a:buNone/>
              <a:defRPr sz="2300" b="1"/>
            </a:lvl4pPr>
            <a:lvl5pPr marL="2683947" indent="0">
              <a:buNone/>
              <a:defRPr sz="2300" b="1"/>
            </a:lvl5pPr>
            <a:lvl6pPr marL="3354934" indent="0">
              <a:buNone/>
              <a:defRPr sz="2300" b="1"/>
            </a:lvl6pPr>
            <a:lvl7pPr marL="4025920" indent="0">
              <a:buNone/>
              <a:defRPr sz="2300" b="1"/>
            </a:lvl7pPr>
            <a:lvl8pPr marL="4696907" indent="0">
              <a:buNone/>
              <a:defRPr sz="2300" b="1"/>
            </a:lvl8pPr>
            <a:lvl9pPr marL="5367894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7769078" y="2313773"/>
            <a:ext cx="5260182" cy="6118828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15817856" y="9108461"/>
            <a:ext cx="2536825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8263341" y="8500288"/>
            <a:ext cx="6373151" cy="56476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15687285" y="8726587"/>
            <a:ext cx="2536825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1765435" y="1315672"/>
            <a:ext cx="7375248" cy="9515237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36207" y="-791181"/>
            <a:ext cx="7619945" cy="2146563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4379334" y="10193453"/>
            <a:ext cx="4041154" cy="828447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6497473" y="-856335"/>
            <a:ext cx="13836709" cy="12105772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37917" y="4108807"/>
            <a:ext cx="7835538" cy="34508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3450832" y="947624"/>
            <a:ext cx="3656012" cy="564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5087023" y="9436835"/>
            <a:ext cx="6226098" cy="564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2574131" y="466742"/>
            <a:ext cx="4663282" cy="564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759357" y="-1884188"/>
            <a:ext cx="17498427" cy="9812817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916074" y="8055357"/>
            <a:ext cx="15238282" cy="384634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14671815" y="10028145"/>
            <a:ext cx="3942846" cy="983168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16578696" y="142913"/>
            <a:ext cx="3833012" cy="9921276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15344235" y="9167827"/>
            <a:ext cx="3108854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7940000" y="9260909"/>
            <a:ext cx="6373151" cy="456543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15501533" y="8615625"/>
            <a:ext cx="1461010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1830348" y="-966010"/>
            <a:ext cx="14864865" cy="9344496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132211" y="8318717"/>
            <a:ext cx="15183510" cy="3830443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15627903" y="8445203"/>
            <a:ext cx="3486288" cy="237938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13612688" y="-757655"/>
            <a:ext cx="6240390" cy="8985757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11745946" y="3097033"/>
            <a:ext cx="7453660" cy="2928541"/>
          </a:xfrm>
        </p:spPr>
        <p:txBody>
          <a:bodyPr anchor="b"/>
          <a:lstStyle>
            <a:lvl1pPr algn="r">
              <a:defRPr sz="6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1723435" y="1543569"/>
            <a:ext cx="10899553" cy="6014139"/>
          </a:xfrm>
        </p:spPr>
        <p:txBody>
          <a:bodyPr anchor="b"/>
          <a:lstStyle>
            <a:lvl1pPr>
              <a:defRPr sz="4700"/>
            </a:lvl1pPr>
            <a:lvl2pPr>
              <a:defRPr sz="41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6561592" y="7957447"/>
            <a:ext cx="8017691" cy="1528402"/>
          </a:xfrm>
        </p:spPr>
        <p:txBody>
          <a:bodyPr>
            <a:normAutofit/>
          </a:bodyPr>
          <a:lstStyle>
            <a:lvl1pPr marL="0" indent="0" algn="r">
              <a:buNone/>
              <a:defRPr sz="2600"/>
            </a:lvl1pPr>
            <a:lvl2pPr marL="670987" indent="0">
              <a:buNone/>
              <a:defRPr sz="1800"/>
            </a:lvl2pPr>
            <a:lvl3pPr marL="1341973" indent="0">
              <a:buNone/>
              <a:defRPr sz="1500"/>
            </a:lvl3pPr>
            <a:lvl4pPr marL="2012960" indent="0">
              <a:buNone/>
              <a:defRPr sz="1300"/>
            </a:lvl4pPr>
            <a:lvl5pPr marL="2683947" indent="0">
              <a:buNone/>
              <a:defRPr sz="1300"/>
            </a:lvl5pPr>
            <a:lvl6pPr marL="3354934" indent="0">
              <a:buNone/>
              <a:defRPr sz="1300"/>
            </a:lvl6pPr>
            <a:lvl7pPr marL="4025920" indent="0">
              <a:buNone/>
              <a:defRPr sz="1300"/>
            </a:lvl7pPr>
            <a:lvl8pPr marL="4696907" indent="0">
              <a:buNone/>
              <a:defRPr sz="1300"/>
            </a:lvl8pPr>
            <a:lvl9pPr marL="536789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15817856" y="9108461"/>
            <a:ext cx="2536825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8698201" y="9433851"/>
            <a:ext cx="6248403" cy="56476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15687285" y="8726587"/>
            <a:ext cx="2536825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1088712" y="-1515438"/>
            <a:ext cx="13612192" cy="10551374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579127" y="9233728"/>
            <a:ext cx="10812639" cy="2313879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14137325" y="-375288"/>
            <a:ext cx="4965671" cy="2140129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12035148" y="1983102"/>
            <a:ext cx="7838927" cy="9556576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197" tIns="67099" rIns="134197" bIns="6709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10581268" y="3753294"/>
            <a:ext cx="7790070" cy="4074008"/>
          </a:xfrm>
        </p:spPr>
        <p:txBody>
          <a:bodyPr anchor="t">
            <a:normAutofit/>
          </a:bodyPr>
          <a:lstStyle>
            <a:lvl1pPr algn="r">
              <a:defRPr sz="65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3075254" y="952390"/>
            <a:ext cx="8819648" cy="5095672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4700"/>
            </a:lvl1pPr>
            <a:lvl2pPr marL="670987" indent="0">
              <a:buNone/>
              <a:defRPr sz="4100"/>
            </a:lvl2pPr>
            <a:lvl3pPr marL="1341973" indent="0">
              <a:buNone/>
              <a:defRPr sz="3500"/>
            </a:lvl3pPr>
            <a:lvl4pPr marL="2012960" indent="0">
              <a:buNone/>
              <a:defRPr sz="2900"/>
            </a:lvl4pPr>
            <a:lvl5pPr marL="2683947" indent="0">
              <a:buNone/>
              <a:defRPr sz="2900"/>
            </a:lvl5pPr>
            <a:lvl6pPr marL="3354934" indent="0">
              <a:buNone/>
              <a:defRPr sz="2900"/>
            </a:lvl6pPr>
            <a:lvl7pPr marL="4025920" indent="0">
              <a:buNone/>
              <a:defRPr sz="2900"/>
            </a:lvl7pPr>
            <a:lvl8pPr marL="4696907" indent="0">
              <a:buNone/>
              <a:defRPr sz="2900"/>
            </a:lvl8pPr>
            <a:lvl9pPr marL="5367894" indent="0">
              <a:buNone/>
              <a:defRPr sz="29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1678437" y="6436267"/>
            <a:ext cx="8793969" cy="1861586"/>
          </a:xfrm>
        </p:spPr>
        <p:txBody>
          <a:bodyPr anchor="t">
            <a:normAutofit/>
          </a:bodyPr>
          <a:lstStyle>
            <a:lvl1pPr marL="0" indent="0" algn="ctr">
              <a:buNone/>
              <a:defRPr sz="2900"/>
            </a:lvl1pPr>
            <a:lvl2pPr marL="670987" indent="0">
              <a:buNone/>
              <a:defRPr sz="1800"/>
            </a:lvl2pPr>
            <a:lvl3pPr marL="1341973" indent="0">
              <a:buNone/>
              <a:defRPr sz="1500"/>
            </a:lvl3pPr>
            <a:lvl4pPr marL="2012960" indent="0">
              <a:buNone/>
              <a:defRPr sz="1300"/>
            </a:lvl4pPr>
            <a:lvl5pPr marL="2683947" indent="0">
              <a:buNone/>
              <a:defRPr sz="1300"/>
            </a:lvl5pPr>
            <a:lvl6pPr marL="3354934" indent="0">
              <a:buNone/>
              <a:defRPr sz="1300"/>
            </a:lvl6pPr>
            <a:lvl7pPr marL="4025920" indent="0">
              <a:buNone/>
              <a:defRPr sz="1300"/>
            </a:lvl7pPr>
            <a:lvl8pPr marL="4696907" indent="0">
              <a:buNone/>
              <a:defRPr sz="1300"/>
            </a:lvl8pPr>
            <a:lvl9pPr marL="536789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14264004" y="883598"/>
            <a:ext cx="3108854" cy="564760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1320440" y="7985199"/>
            <a:ext cx="6073797" cy="564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14374314" y="604872"/>
            <a:ext cx="4004765" cy="56476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4" y="5"/>
            <a:ext cx="18653125" cy="10607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1816" y="3888104"/>
            <a:ext cx="8229681" cy="3753650"/>
          </a:xfrm>
          <a:prstGeom prst="rect">
            <a:avLst/>
          </a:prstGeom>
        </p:spPr>
        <p:txBody>
          <a:bodyPr vert="horz" lIns="134197" tIns="67099" rIns="134197" bIns="6709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1250" y="1532221"/>
            <a:ext cx="10254780" cy="7398688"/>
          </a:xfrm>
          <a:prstGeom prst="rect">
            <a:avLst/>
          </a:prstGeom>
        </p:spPr>
        <p:txBody>
          <a:bodyPr vert="horz" lIns="134197" tIns="67099" rIns="134197" bIns="670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11618" y="9429051"/>
            <a:ext cx="3108854" cy="564760"/>
          </a:xfrm>
          <a:prstGeom prst="rect">
            <a:avLst/>
          </a:prstGeom>
        </p:spPr>
        <p:txBody>
          <a:bodyPr vert="horz" lIns="134197" tIns="67099" rIns="134197" bIns="67099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38469" y="9429051"/>
            <a:ext cx="6373151" cy="564760"/>
          </a:xfrm>
          <a:prstGeom prst="rect">
            <a:avLst/>
          </a:prstGeom>
        </p:spPr>
        <p:txBody>
          <a:bodyPr vert="horz" lIns="134197" tIns="67099" rIns="134197" bIns="67099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4567" y="823640"/>
            <a:ext cx="4352396" cy="564760"/>
          </a:xfrm>
          <a:prstGeom prst="rect">
            <a:avLst/>
          </a:prstGeom>
        </p:spPr>
        <p:txBody>
          <a:bodyPr vert="horz" lIns="134197" tIns="67099" rIns="134197" bIns="67099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1341973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36789" indent="-536789" algn="l" defTabSz="1341973" rtl="0" eaLnBrk="1" latinLnBrk="0" hangingPunct="1">
        <a:spcBef>
          <a:spcPct val="20000"/>
        </a:spcBef>
        <a:spcAft>
          <a:spcPts val="881"/>
        </a:spcAft>
        <a:buSzPct val="160000"/>
        <a:buFont typeface="Wingdings" pitchFamily="2" charset="2"/>
        <a:buChar char=""/>
        <a:defRPr sz="4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1073579" indent="-536789" algn="l" defTabSz="1341973" rtl="0" eaLnBrk="1" latinLnBrk="0" hangingPunct="1">
        <a:spcBef>
          <a:spcPct val="20000"/>
        </a:spcBef>
        <a:spcAft>
          <a:spcPts val="881"/>
        </a:spcAft>
        <a:buSzPct val="160000"/>
        <a:buFont typeface="Wingdings" pitchFamily="2" charset="2"/>
        <a:buChar char=""/>
        <a:defRPr sz="3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610368" indent="-469691" algn="l" defTabSz="1341973" rtl="0" eaLnBrk="1" latinLnBrk="0" hangingPunct="1">
        <a:spcBef>
          <a:spcPct val="20000"/>
        </a:spcBef>
        <a:spcAft>
          <a:spcPts val="881"/>
        </a:spcAft>
        <a:buSzPct val="160000"/>
        <a:buFont typeface="Wingdings" pitchFamily="2" charset="2"/>
        <a:buChar char=""/>
        <a:defRPr sz="2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2012960" indent="-402592" algn="l" defTabSz="1341973" rtl="0" eaLnBrk="1" latinLnBrk="0" hangingPunct="1">
        <a:spcBef>
          <a:spcPct val="20000"/>
        </a:spcBef>
        <a:spcAft>
          <a:spcPts val="881"/>
        </a:spcAft>
        <a:buSzPct val="160000"/>
        <a:buFont typeface="Wingdings" pitchFamily="2" charset="2"/>
        <a:buChar char=""/>
        <a:defRPr sz="2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415552" indent="-402592" algn="l" defTabSz="1341973" rtl="0" eaLnBrk="1" latinLnBrk="0" hangingPunct="1">
        <a:spcBef>
          <a:spcPct val="20000"/>
        </a:spcBef>
        <a:spcAft>
          <a:spcPts val="881"/>
        </a:spcAft>
        <a:buSzPct val="160000"/>
        <a:buFont typeface="Wingdings" pitchFamily="2" charset="2"/>
        <a:buChar char=""/>
        <a:defRPr sz="2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818144" indent="-335493" algn="l" defTabSz="1341973" rtl="0" eaLnBrk="1" latinLnBrk="0" hangingPunct="1">
        <a:spcBef>
          <a:spcPts val="35"/>
        </a:spcBef>
        <a:spcAft>
          <a:spcPts val="881"/>
        </a:spcAft>
        <a:buClrTx/>
        <a:buSzPct val="130000"/>
        <a:buFont typeface="Wingdings" pitchFamily="2" charset="2"/>
        <a:buChar char=""/>
        <a:defRPr sz="23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3220736" indent="-335493" algn="l" defTabSz="1341973" rtl="0" eaLnBrk="1" latinLnBrk="0" hangingPunct="1">
        <a:spcBef>
          <a:spcPts val="35"/>
        </a:spcBef>
        <a:spcAft>
          <a:spcPts val="881"/>
        </a:spcAft>
        <a:buClrTx/>
        <a:buSzPct val="130000"/>
        <a:buFont typeface="Wingdings" pitchFamily="2" charset="2"/>
        <a:buChar char=""/>
        <a:defRPr sz="23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3623328" indent="-335493" algn="l" defTabSz="1341973" rtl="0" eaLnBrk="1" latinLnBrk="0" hangingPunct="1">
        <a:spcBef>
          <a:spcPts val="35"/>
        </a:spcBef>
        <a:spcAft>
          <a:spcPts val="881"/>
        </a:spcAft>
        <a:buClrTx/>
        <a:buSzPct val="130000"/>
        <a:buFont typeface="Wingdings" pitchFamily="2" charset="2"/>
        <a:buChar char=""/>
        <a:defRPr sz="23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4025920" indent="-335493" algn="l" defTabSz="1341973" rtl="0" eaLnBrk="1" latinLnBrk="0" hangingPunct="1">
        <a:spcBef>
          <a:spcPts val="35"/>
        </a:spcBef>
        <a:spcAft>
          <a:spcPts val="881"/>
        </a:spcAft>
        <a:buClrTx/>
        <a:buSzPct val="130000"/>
        <a:buFont typeface="Wingdings" pitchFamily="2" charset="2"/>
        <a:buChar char=""/>
        <a:defRPr sz="23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0987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973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12960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83947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934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25920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96907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67894" algn="l" defTabSz="134197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4196960" y="5605184"/>
            <a:ext cx="11347317" cy="4743779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34197" tIns="67099" rIns="134197" bIns="67099" spcCol="0" rtlCol="0" anchor="ctr"/>
          <a:lstStyle/>
          <a:p>
            <a:pPr algn="ctr"/>
            <a:r>
              <a:rPr lang="bn-BD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ca84fdca17a328df32a31a62d6bb54f5--green-rose-ho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85" y="45919"/>
            <a:ext cx="11962186" cy="623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769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392362" y="122237"/>
            <a:ext cx="15087600" cy="22860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6062" y="3551237"/>
            <a:ext cx="16840200" cy="5486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</a:rPr>
              <a:t>১।বীজগাণিতিক রাশি কাকে বলে?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</a:rPr>
              <a:t>            ২।একটি বীজগাণিতিক সূত্রের  উদহরণ দাও।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</a:rPr>
              <a:t>  ৩।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এর সূত্রটি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লিখ?</a:t>
            </a:r>
          </a:p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̶</a:t>
            </a:r>
            <a:r>
              <a:rPr lang="bn-BD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এর সূত্রটি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লিখ?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15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MTEBUTEhMWFRIVGB8bFxcVGCAbGBoXHxsaGBgZGxkYHiggHholHRggITEiJSorMDovFx8zODMvNygtLy0BCgoKDg0OGg0QGjMlHyUxNy8zNywrMTc3MTc3LzcvNysyODgtNyssNjI3MjA4NzU1Mjc3NzU3NTcrKzcrNzQ3N//AABEIALIBGwMBIgACEQEDEQH/xAAbAAEAAwEBAQEAAAAAAAAAAAAAAwQFBgIBB//EADgQAAICAQMDAwMCBAUDBQEAAAECAxEABBIhBRMxBiJBMlFhI3EUQoGRFTNSYqFygpIWJFOx8NH/xAAYAQEAAwEAAAAAAAAAAAAAAAAAAQIEA//EACcRAQABAwIDCQEAAAAAAAAAAAACARESA+EhccEiMUFRYZGh0fAE/9oADAMBAAIRAxEAPwD9xxjGAxjGAxjGAxjGAxjGAxjGAzM6n1tIJEjdZC0gO3atg15F35//ALmnmV1roUepKM5dXiJMbKfpYii21gUY1/qB8n75Fb24L6eOXb7lSD1ZE5QJHOS4YqBH5CEK58+ASBz98+w+rIXcIiSs5DEBUDcKVVuQ1cFgD++UdH6bmjEHuSSo5IZ+SlxySCTelA0wrxx9XkVhPSiQOZEDyqNNLEy7qmcMyMqq42hQApUcitwyl5tVY/z+fL52avTfUUU8zQor70Fvailu63EE0TR4yLV+qYozIGjm/SYK5EdgFiAvzyGsUfznnoXQTp55JA7GN4o0RHNsgQyHbuA5X38Eknzz4zL9cdNgVTM196R40V3alQI/c2jwACA3HJLMALsDFayxurGGjLVxpe3Dfru139TxiQRGOUSsLVCo3kfcLuuuD/Y58X1VEUMgSbtglS5TaoZSVYEsRyGBH9MzE6c+o1SahDAUWdWd0ldiypHLGi9spSOBNyN3x8eMt6X03cQEjMkqTTSRvG309yV3B2kbWO1hwwPzi8k1hoxtf067fXgo9a9Vb4Y207PHv94Z1Vd8VG9pfdt5rnaeAfF3n30l1+SWVEcTMk0CyqZFW0PIYb0ChozxRIu7+4q90T0pHFHCZAHmjhSInkodhLKwVuNwJNNViznr0/0OSBodzKRFpVhNXZdWBsAj6a/N/jIpSd6VqtKehhKEacv3s6LGMZ1YTGMYDGMYDGMYDGMYDGMYDGMYDIIdWjs6qwZozTgEEqxAYBq8GiDR+CMnOYul6fLFNM8ax7ZpkY2xBCCJI3bhTb2nA8EfIwNPWatIkLyGkHk/8Dgckk8ADkkjJI5LF8j9+DmT6p0zvCuxdxjmhl2f6ljlR2A/3UpIv+YLmbpekak6wTsymHfIwuSQPtZI0iXtlNqqoD2l/U27gkjA6fvLu2WN1XV814uvNc5C+vQSGOyZAm8qAfpsgH7eQRWZb9Hl/jVm78mwRsK/T8l0bYP0720Dzd/nKms6FK2ubVMwVB2wNruW7UayMV7aqBbSSm+W9o4FngNNvUEVRMu51mfYpWuH3bSpViGDAhrFWNjXVZqg5z/Q+khkZ54zbTvKqMeFBk3xkqON3tV+bKsTzxmh07pfaZm7ssm74lfcF88KKFDn/gYGgTlDR9VWSaSIKweLbuuqO4uFoqTz+mTRo0ymucx/U/RtVPMDE0fbCoKaR0IImV5SAikEtGoQMeV93w5y71b08ssE6RsYZdRGY2lHuYA7yPq/lDSMdor6jRF4F+bXQo6Rs6q7/QpYAt/0gmz/AEyTW6oRoXIJA80QKHySWIAAHJ58A5j9S6RM/YRWDLHJG7SO9MdrhiDEkexvaKHIokHyvNDoXpvUBm/jGWRWiRWKTSWZVkeR5K2rW4stAH2hFXkAYHR9N6ikyBkscKWVuHQsiyBJF8q+1wSp55Ge9fr4oU3yyLGnyzsFUcE+Tx4BP9M5eH0vMmteVGVITMr7hK5kaMaNdN2mjZdv1qJNxZvoWxY4tDoE0ejfTrK0xkeUlnk7JVJHkkpXjjY2CwX+5FcLgdJ3BV/GZr9ej7McyB5Ipdu1kA8OQENMQaN/Fn8ZzWt9Na/uq8U0QKrX+Y6q3/tWhox7God4h6VgtAHaWFnT9P8ApNYY9khJVGXtKsshEarEkI9xIssFJIoD31R5JDpJJAos+My5fUEQjhlUM8U+zYygciQqENMQ3O8GgCaB44yh1T0/qC2rlh1B7k+nEUaPQRHAm2uWVC1Ay3wL9vJawFk6N6YSNGWX3p3A0aF2dY1VYlQe76juhEnI4ZjX3IdAqj4Hnk/nPWMYDGMYDGMYDGMYDGMYDGMYDGMYDGMYDGMYHwnKeh6rFKzLG1sgBIojhiwVhuAtSUamFg7TR4y4cwun9M1EYdy0Tah2UtIwZrUMSU22NqqhIQA0CSTZLWGxq9QkcbSSMFRFLMx8BQLJP4A5xpNRvQNtZbF0wo18WPj9jz98p+o+nnUaOeAEBpI2UFha7iKG4fK35H2vMPU9Bl1GoTUNsUB4nMci7mXth/YrK20DuMHsckqAeKoOuypqNeiSpEb3yBivHFLW4n7D3D+4yObpSOxZmlBPnbNKg/oqOAP7Zj+ovTH8TMjuUKIm1dw3MtyJJIy3xuIiVQ3lTzz4wLev9RKkUkgRj2W2yqaDJ7Q4sk7aIZSGvbTAkgAkbanMLQ9K7k08s8S07qY1cBiFSPZuI5CsxLeDe0rfyBf0/SIkmaZR+owomhZuj5Av4HzgXrzNXqn/ALr+HKEExs6tYohTGDQ8+ZK4utvNWu6h6u6DLqlCxyKg2SL713Dc6bFkqxbICwF8e8n4GaGl6NEq/wCWqOVCs0Y2MRtVOHWm+lFHnwi/YUE+v6lHCAZSVUnztJA/LEAhVHyxoD75LqpSqEgWQLrxf4s8D+uY/XOhtLA0ETkKwNtI8jkN/K3L2wB57bHafnM+D0m/8UZZmimQ98FWjssszJStZohI0EVVW2z88Bt9J6us1rRWQDcUP/xl5EjkB8FX7TMvzVWBl2fVKqsxshfO0FjfHG1QSTyOB985XqPotW1QlhEMSBYANsYDoYtRJqZO2VoL3d5Vv3JN+Dp6foAi/iGiZy+ocORJK5UeyOMgENYO2PhvIJ+wAwNbSatJEEiHcjCwR85ny9cUwvLGpcI7oR4JdGKMB5s71KgC7NDOel9EyHsDupUHa2kp7l7c5mIVyS5BXbHyf5LO4sat9C9Fxx7v4hYpS6Krjtgq7h5JWlbcCSzNKaBvaAAPJwOpje1BIIJAJB8j8cZkaz1Cq6V9SiMyR9zd/KR2yyueeKtCL8cg2Fsi83TVBDKXBUDaokcRihQHbVglf0zA9N+jI4ATMscjtHEjewUzIJd0pDD63Mz39lIX45DqYmtQfvznvPirQrPuAxjGAxjGAxjGAxjGAxjGAxjGAxjGAxjGAynoupRys6pu3RmmDo6HnwQHUWpo0wsGjzwctnMLR9ImSSWQSoGlMe4CM7aQtvNGQneyttu6G1eDzYaOo6iqzJDRLupbgcKi0CzH49zAAeTZoUGIsxSq30kGvNffMLrfSJZJZGiYr39M0DOK3RNbGORQSLre10bsJ+SPXQugGFZ1ZlqdlP6SmLaFiSEKpVyQAsYqiCOebOBsQatXDFDYVmU/9Skqw/oRWZZ9Rx9lp6YRo7LITXsCO0buwv8AywUJsXxz4uvvQ+hjTiSmdmaSRhukdlp3ZwCrsRYsAnyefvmBF6MeLSTQoQ8mp066Z3ChAFqTuTsLJZyZnauedi8C2wOl0nVd+pkhKgbFDA3e4FmXwQPBX4J80aPGaYOUNR0iGRGRoxT1voUWo2LI5JvLGi0aRRiOMUiilH/Pz++B51Or2g7aLgXtJr9vgn/jIOkdVWaGOT6TJdKTzYuxRo3wbBAIoggEEZjdN9KsmoMsjpKp7w2tHyVmlErbiXIJG1E5FbYwABeams6BFJJDITIpgYlFjdkTlWSiqkCqY/8A144wH+Mhll7aktC+xg1izSkldoYkU3wLJUirybpHU1mghl4UzIrqu4HyoagQaar8jjMbovpFYpWllKSue7Z2AWZZxOd1k3t2Rqv2Ed/NDU1fQo3liluRTDYRUkZUoiuVUgf/AKjY4wJtN1eJ3kQFg0X1h0ZKBLKGG9RuQlGphYO00ckh6lE0jRq3vUAkc+GBKkE8HgHxeYGu9KvK0rmSMGTtXURIIilMo3bnPuo7QybSCSw5qqfSvQzROjGaNgro1iIiT2SSyKquZGpP1dtG+AfvwHU6XqSP3KvbE+xmIpdwALUT5q6JHFgjyDVjvrx7h7vp588Xx9+OcwJPTTHTyQCRQr6gzKWTdw041LoRxzvLAMCCAVI9wvI+k+kFjjgEksjPp5JHUo7oh7jyttKbzwol2+bO3k1xgbUHVI5ImliJkABNKPcSLFBWo2SKF1k+i1SyxpIh3I6hlI+VIsHOd6H6ZfSl3UxO/bdUVU7QYtI0oMjW5Js1YHyxo3Q2+i6EwwJGzbmUe5gKBc2zkCzQLE0LNDjAvYxjAYxjAYxjAYxjAYxjAYxjAYxjAYxjAYxjAZn9N6vHO8yR2TC+xjXtJ+dp+aIKmvlSPjLzrYrMTQ+mlgLGCSSMN2+CxcBENlAJSwG4WpPkXwRgX5+ogTrCBbFS7G6CICFBP5LGgP8Aa3PHMuj6hFLZikSTbW7YwarAYXXiwQf2IzJ610NpZXKttSfTtp5SDTqDuMckZ5G5S78H/UDftoz9K6EsQmDN3BOwZwygCxGkVADjbtRQB8AfJskNZm4znk9WxGCSZaKwswnUOpeONXdDKVv6PYX5olQSASNp14OmxR8xxojVVqoH/wBZzZ9GhNLJp42LGaBdM8jcEQgSbmoXcpMsjE/LML4GBq6fro/iJY5DGqRqG37+OXZKJ8AgryDRs1z5zXhmV1DIwZT4Kmwf2IyOTSKybWHH4JHjxyOckghCKFXwPHJP/J5wKWr6vEu5Vli7oBOxpApAG2yR5AG5f/JfvnronUDPAkpG0sDa/bkiufnj8j7Ejk5vS/S4hn7olZv80BWVaAmlM8nIFklqsn4jT87tefp0TsGeNWZfBKgkUb4PxzgZX/qWM95VaMSwyBNryKCwtF3AXfLPsAO23G2+Qc0Oia/v6eKYgAyRq9CyBuUNQLAH5+QD+BlHo/ppIJO4XLv+rRIA/wA6Xvy3XkllRQT4WNR970p+nRO4do0LrVMVBIo2KP74FROvRB5UkPaMQVmMlKux2dEcNdUzRsBdHgcci2n9RaZ5uysybyFZRuX3qwYgx8+/hTdZS1Ppfe0j94q8hSzGgSxG+8b9ptifpJse3gVZyt030UsLCp2Zd6uwKiyySSSp7h4G6U2P9o8c2Gzp+tRsJXYhIopChkcgIWX2vRvwr2huvcrDLsGpWRA8bK6nwym1P5BHBGZD+nv0ZIllKq8xlUqKK3IJ3QndZVpN3ijteh4vPfR/TUMESoQJWVnYO6jcC8rzGv2Zz/bAl0HX4Z43aFhI6A3GGXeCCy7SN3tJKkDdWXOna1ZoklS9rqGFgg0eaIPIPwQfkZkdN9OmC2STe4R0jDKAo3OZTu28n3H+w+9nNPo+h7MKR7ixUcsaBZvLMQOLLEnj74F3GMYDGMYDGMYDGMYDGMYDGMYDGMYDGMYDGMYDMzovWF1CsVAAU7SN6sQfJDBSdrURweec0jmRH0Gmkfvzd2TthpLQNsjZnVBtQLtJdwTW4iRufFBp6rUJGjSSMERAWZmNKqjkkk+ABmH1Trh/TOnYN+qscimNiw/UjV/5lKlVckij5uqVs1eqaATwtEzMoavctbgQQwIsEeQOCCPuMi6P0hdOjKrM+52cl6J3OxduQBxbHz+2BB1Pr8cMGplBDnSozOt1yE7gW6PkEci/OVW64zvB2SrK77JVCklasNTWPpIo+0+bNDLOt9NwSLKAojMzKZGQDc20qaO4EUdgBFc8/POXendOWFSq2bdnZm5YuzFmJ/qfAoAAAAADAl0+rRyQjBivmvj/APVlfqvUez2gF3PNKI0W65pnYk/AWNHb87a8kZPptDFGWMcaIW+oooUt58kDnyfP3yDq3Te92iG2PDIJEaro7WRgR8hkd1P/AFWOQMD1/isPd7W8dy6rnyF3lbqt207qu65yjqPVECdolrSUuAwBoGOy9ir+DzXhSfHORyelITqxqmZy4csFbaVsxGArZXfs2knZu22Sa5OfdT6VhKosZaAJv/ydosSCnB3q3m/3HxgXv8THfSLb7JIyySA2CVI3KeODtYMDZsBvFc/en9QMskoCEJG2wOT9bAAvQ+FBO2z8huKAJ8p0hQ8bBmAijKIn8oB2jd9ywCBRz4LffPeh6cImkKuxEj79pqlYgBtvF0SN3N8sf2AVNb16LY4ilUugs0pcUr9twACoJ3WnDcNd+CMs9H1bNBE0zJ3WRS+ywm8gXsDc7b8XlTo/puPTyGRZJGOwRgOVICBndQKUHgyHm7PF2ec05dFGxDFELCqYqCRXIo+eDgZGo9XaZXiUPv7r7bUE0DHLIr1VlGELAMtgkfg1oxdVidkVJFYyJ3E2mw0ft9wI4I9w/vnPwegYUkWWOedZE2047e72rOgLXF72K6h7ZrY8EmxzrwenNPGsYjjCtFEIUfy6xgKoFm+QFHJs8YGLJ6tMulMmnaJZuaRt0i03cELMy7CEbt7iQDwrqAzVnQP1ArPHEyHbIrbXsVvXkoR8EqdwIv6X8ULi6F0GLSrtSz7I49zVu7calY19oAoWT48ux+cnl6eW1CSs52xqQiAcBm4Lk+Sdo2jxW5/Nigv4xjAYxjAYxjAYxjAYxjAYxjAYxjAYxjAYxjA+E5jdB6+upL7dgUcpT25S2UOy7QFBKGqZvBBogjNrMaL05Cu7aZF3kHiV+AJDLtT3e1dxNgUCPaeAAA0tbq1ijaRzSILY/j9hyT+BzmHr+sSOEOmEhKzCOQds+BJGstlhXtVj8j+YgkptOz1DQpNEYnsqa8Eg2CGBBHIIIB/pkXSelR6dGSO9rOzm2Le52LubYk8sxP8AXApdX9RQxabUSJLG8kETuUVwzWg8FQb+ql/c5WXq8krwmHeV7hSYGJht22H+tRVNXkrwbG7xmz1Pp6Tx9t72EgmiQbVldeR+VHHz4PBz3odEkSbEFAksfuWYlmYk+SSSf64Eeg6rFMzrGSSn1WjLXkeWAB8HxeRdZ6gYjCqAGSeYRqCaH0vI5ND4jjcgfJAFi7y+kSjwAP2yr1TpwmEdkq0cgkRlqwwsGrHhlZkP+12/fAqyeooFn7DNtk5+tWVTSdxqcjaQFs2DXtbmwar9Q9VwRtHtPdR9+5obk2bE3m1jDHx+3x9xkw9NQfxH8SA3d7hkve23eYuwW23tJ7YC+Pjj5yx1To0WoKmTfaBgux2Q0y7XB2EWCPv+/kA4Hj/E/wD3EaUDFNGWRwf5lo7SP9ytuBH+hr+M99N1zSyS+2o432Kb5YqPe34AY7QP9pPyMkXpcYkSQWDGhRBftVSVJpfF+xRZ8AcVZv1o+nrG0jIW/UbewJsbqCkqPi9oJA4uz5JwMzU+oI2V1iMjOq7v042YkCTttt9pB9wK3z4LcgZ90XXkT+Hh1EqfxUsYNEdssw2g/pv7lLM3CkX5Hxljpfp6DTyGSJWDFAnLsw2KzMqgMSAAXaq++aD6dSwfaN6ghWrkA1uAP5of2GBzs/raASRRoruzuFZQjh0BjnkVu2U3Gzp2Wq48nxl+H1HppHjjSZC8sYkQBhyhCkGvNkMCBXiz8ZSg9D6RChRXUxhAhWVwVVFlRADu8BZnH53c2c2IulRIioiBQkfaTbwVjoDaD5A9o/sMDl4vVTT6XdCzieg36cEkg2Sd0QSFdpJQiPcdt8qVBFg50UmuZNRHGw9kwYK18iRQWK19igJB/wBh+4z30jo8WmXbEKG1V5JJ2ouxFs/AHx+58kk+5Onhp1mZiSilUW/aNxG5q+WIAFnwLqrNhdxjGAxjGAxjGAxjGAxjGAxjGAxjGAxjGAxjGB8OZPSupSSyyqyII422B1YndIL3rRUcLwLs+7cP5TmvlIdKi2CMKQofuCnYHfv7lkg2bfkgmjZBscYFfqXXooX2MSX/AE7CiyvdkEMV/wDU5ofsT4BzO/xttMuqm1RfsRjchYKCQA5dVAC2eOPIrbTEk1o6309p5Ze86EyUo3CR1+hmaM0rAblLtR8+4i6OaE8COhR1DowKsrCwVPBBB4IP2wOe1vqdU1cce5WheMEsqliHkmSDT+4GgjNvHi7A+A2fdD1hoUlfWM4j7oWJpFUEqY0PhFH8+7yPINWKJ1JOiQNMZ2S5Dsslmr9MuY/Ze32mRiOPJvyBV+sDzFKHQMp4YWD+CLGc7pvVKLphqJzSyJJLGqAlhp4wWMjf9lMfFGRVFnk9KRxmAPScDKElUuihwg3Mu2OQhnjOxhuTcoIBHG1fkXgWetddj08BlcgcWFZtpPIsc/POR9d632tMs0JWQtLHGtDcGLyrG1bTyQCT/wBuaGp6ejxGJrKEUfcbIH3YmyePJxr+nRzBBICdj712uykMAVBtCCeGPB4/sMDEfrrOydsntTxO0ZVf1UePbY2kENYJI44KeGvi50fqhEaLqnC6hr9rFQxG9glAV5AFcA/cA2BLpeiokqOKCQxmOKNRSorbN37n2KAfgA/c5qVgc9/6k2SzpMtLCEbclmxI7ot7lUCtoJNlRu5PByLp3rGKWUqoYx/phZACVLuzoEauAd8ZXi/6WL0ZvTmnfdvV2LFTbSyFgVfuLsYtaU/NLXgfYZFpfSeljcOiMCDu5lkKlgzuGZWcqzBpGNkE2fwKDxp/UA7U08gqFJnjXaCW9jmF2b4A7itz4CgMSOa+werNM/Z2yD/3DMqWR9Slw18/6o2WxfOW5OhQMjoVOx5BKQGYVIGVw6lSCp3qH4I91nyTkmg6RDCipGlBGdl3Euwd2ZnYM5LWS7Wb/mI8YGb0f1D/ABKEKpjmKuVDqSpCu0e4eCy7gLHB544IOafRtd3oEkK7WYe5bvaw4Zb+aYEX+MraX09DEH7O+NnUqH7jOU3EsdglLKvubdQFWBYNVl7p+jSGJIoxSRqFUWTwBQsnkn8nk4FjGMYDGMYDGMYDGMYDGMYDGMYDGMYDGMYDGMYHxjnOel+vSah5BIqqoCtGQpXcrNIu4bid8fsBEgq930ji+jIzOj6BplvbBGLZWNKPKMXjP/axLD7EkjzgV+q+o4oZO0Vd3uIEJXHel7MV7mHlgxoXwjH7XF0+aWJ52mEpiLL2hRkb+bcdsW81dG+BVDapBLXtX0TTyP3JIkZ6A3MLNAkqL/G5v/Jvuc0Bgct1L1N29VGm2RoWSPeNgUq886wQMwkKsosPa0T817TcvTtVNAkrzpKwaVe2u5GcIYku/dtHvD37jybFAhRst0yEy94xqZePcRz7d23+29q+29vucuYEcMm5A1EWLo+Rfwa4vOWj9WiPSjUzbm7kcuoVIwtpBGL/AJiLNMgNnl5KFDx1hGY49Nacja8YkQFygkptgchnVSRYUsN1EmiBVBVAC7N1FUCllk9w8LE71+D21avOZ3X+ssmmWSBXLvNHGqlCrHdKqN7JACKXc3NcC7A5zaijCgKooAUB+PjItboY5QokUNtbct+Q1EWCOQaYj+pwOe/xppTCUD9vUwyMqe0SpJHsoKQdpDBmslqsLR5yTp3Vmg7EGoEjTS77ZUZlFElbZQQOK4s0PLH6jqafpKLKsg/kj7caigkaHbuCqAPOxfN0FAFc3fKAm65wOal9RPDNOsy2iCIxlV7ZYySPHsHdYK5WktlIsyUBdAw9O9ZiWUjtSCEmNQ9KCsjvJGUcb74eOrUEc3dZtt0HTHdcKEsVJJHJ2sXTnz7WJYfYkkZ403pzSRsGj08asvgqoFcsRX7F2I+24/fApaf1ARDNPJzGNQ0UaLtDUsv8NyXcAs0gLAWOCoALebXTvUUU0aOqyjeWWu07bWSRonDFFZRTIRyfi/GWn6TCyurRqVdw7A8guNpDAHwwKA2K5F+cm0WhjhTtxIEQEkKooAsxZiB+WJP9cDD6H6hfUIUZGimZHZGIUoQsjRbgA5PBo01Xf71q9D1rTaeORwFdh7wOVDAlW2k+VsGj8ijnjT9D08YcRxrGZAQxj9rUSSaYcjli3HySfOXdLp0jRY41CoihVUCgFAoAD7ADAlxjGAxi8YDGMYDGMYDGMYDGMYDGMYDGMYDGMYHw5zPQutTGeSLVBUKpGx+kBXkaRNgIc7lOxdpNE2f2HT5UTpsQFCNAC2+gorfdhqA+qxd+eMDJ616nWGYQhNz3CCC23/OkaNNvB3ECOR28UsZP7QaieXRxavUMjSALvjiDsxtQ5Is3tU8cgXzVUozen6dE7bnjRmqrZQTV3VkeL5/fLIwOS6n1501qIquY+3GJENAh55xFE3gklRHISoIG3cSeBen0PSywrO0lkM4ZFEjSMFEaKVtz/qVvHm7NFjmn/BR7+5sXuf6to3fNc1fyf7nJzgY3Q+sNMJdyMuySRQStClYgXyfdXn+uZ8mql12mR4AEDhJI2ErKwVhuG9UAq0ri2rfY5GdLDAqghQACSTQq2Jsk18k/OedLpEjFRoqAkkhQALPk0PnAi/jOSu1x595X2eL834zln9XvDHL3ELyRSSKVPtbYkSTbj2hILKuCCPbTLuKmxnZSxhgQRYPkHwRlT/B9PsCdmPYpsLsXaG+4FUD+cDnukeq3dmDx7gWnMRQ2xWJ1G1kUEg1IosXZB4Fi+l6bqjLGHKMlk+1gQeDXhgD/AMY0/T4o2LJGis3llUAn55IFnLWBivr3/j3iuo4tOkhHHvaR5V8nwEEPwee7z4GZOm9cB4pnWFmaKOOUKpYhklDlCGZF/wDjPIDLypBN502o00e9ZmA3oCobwQrEblv7EqvH3UfbPuk0EUV9uNE3edihb8nmhz5P9zgYP/qORdW8bIO1uiQG6kVpFY/R/MLXk2K/NGjeqmpQIGDvO8KCQ7VJVZX3F6NDbCeKPLKPFkbx0EXc7vbTuj+faN1VX1VfjPeq0sci7ZEV1PlXUMP7HjAyX1jjUaUg3HqFYNHw20hO6sgdT9PBQ+QS6VXNydJ1LyT6sl/bFIsSoK9tRpIWPF7m7v3raq0LJvSGkj3h9i71BUNtG4KaJUHyASq8f7R9s+rpkDMwRQzVuYAWasCz5NWa/fA5lfUB1LvDFFZ2SMpMu3lJTCu7ZyquyuQQTaxtdeBbh1j6cabTNHI7OCrPe+qBNlq5Jr+l/Oa8XT4lbcsSK1k7lUA2TbGwL5I5yxgcToOqTagzRKhYl5HiYuUAjjn7C3sAO07WdQT7trA0M1esa59F013UM8sGmZhvJk9yREgyPwWFry3F8+M29No4472Iq352gC/3rPeogWRGR1DIwKsrAFWUiiCDwQQao4Gdrer9uFZCjbmkSNUb2ku7BB+y21k/YGgTQNbTRytOs5H6XbP+XMWViao7KCkUBRFfWxzY1GlR0KSKHQ+VYAg/uDxkiKAKHjAwuteojCgYRMSxICvanhGcn2K5IpftXPJGUuheq2lb3R3HI79oqbfasaS0yfHDVd+fgcE9Jq9FHLQkRXANgMoIB+/PznjT9NhRt6RIjVW5UANfawLrjx+MDnfUPqmSCWMrF+l2NRLIsh2PUPYNoTYupG4NWa5AF5e6V6hM25hH+nbhNrAyN25DC5Mflfctjk8eaPGa2r0EUpUyRo5X6dyhq8eNw48Dx9hn2LRRq7OqKrv9TBQC1eNxHJ/rgZGp9R7Zu0IyNqI7mRglK7vGu0NwxuMkixwRVk1lPS9fbVQT9s/w8sSK4ZgWQBkMiFhIikr7aah4PDc2Ojm0UbsrMisy/SxUErfmiRY/pldui6fY0YiQI1blVQoajdMFAsX8Hjkg8E4Fjp05khjkKlS6K20+VsA0fyLrLGfFGfcBjGMBjGMBnIN6k1JDgJCHjGoc7ixUpBKI1QHiiwNlyKWvpa+OvzO1HQ9O4polItjRHkubkv7hj5Hg/OBNNr0TTmdztjWPuMW/lQLuJP7D/wCs57X9Vl1MUq6aOZJ4mCGzGtOYVmFks1UJFHhqarVgCD0DdMiKSxlF2TX3RXD7gFbcPm1FHGg6ZFDu7SBNxtq+T9z+fufnzgZuo9SRJJqIm3qdPCJWcoQm093+YihXZJs8c8XRAytH1XU6mGMKkqamF4l1A9iJuK6eWTy7HaY5CQCCeGBAO051er0UciOkiKySLtcEfUpsFT9xyf7nPuk0iRghBQJs/ck+ST5J/JwM7rHWxA0SlWJeRVNRuwCndyCikE+3x5yXXdYVNiqjySSKzrGgAcooG4/qMoXl1Xkjlx+auajSq+3cL2MGX8MPB4/fItV0yKR1d0VmS9pI5AJBI/YlVNfdR9hgZfTpZY5J3m7nZte2CA7eWDUkW419Jv7V7VIYt76p1l07Lxi43kVGDxupAZwm4saEdWT7h7uAKvNysqavpkUjKzqGKkEX4tTuU14JDCwT4IsYHOzetQZFjigkdzKFIuP3LukRmQiWrBSyHK8Hxdgaeg9RpL29sbjuqCCdnt88MN92CpHAI+xOez6Z0t7uyt/BHBFEsKI8UzEivkn75paTSpGixxqFRQAqqKAA4AAHxgZvqaASQ7CSLZSGETS0VYN9KcjxV/nPEfU2bVtGK7ccCSNYIYmVnCUCbUKIWsEclh42nPXqcy9moDIJDwpiCErasN5EnBCmmoVZVQeCcuSdNjaQSkHf2zGeeGQkGmXwaI4vxuavqNhiQetoGhklCSgRhDtoOSsgJRgYWdSpoi7/AJfyLli9TH+KaJon7e6NVkAoW8ZkCurMHDWK4T5F/Naeg6NBDu7caruChuPIUEIDfwoNAfGfT0eAzd8xr3bB3fNhSgP7hSQD9ifvgZI9XxsgMcUzs0zwpGE2u7x90tXdKLW2Fm5b7A0TWXpde66iEEDtTqwogh1kUbxfxtKhgb8FV87uLet6ZFKAsiKwBLDjwxBBYEcgkMwsfDMPk59Xp0QdHCANGpRKulQ7bAF0PoX/AMRgZfQeoNO2plLN2RJtiRk2MEVELF1dQ6uZC/DV7dhrmzQ03qvZpIp5Vd3mh/iO3EFOyM7NqgswBNyKos2zEkCgQOlg0MaNIyrRlbe5s+5giRg+f9Maj/tym3pzSlY0MKFYl2xg37VBVgBz4BVSPsVFVWBZ1HUFQ0we6v2Ru4/uikDMz1F1tokgaJXYyy1tCgMUEckr8SFdp2x1bEUSL+2bqIAKAoDxlXXdMimruoHoEAHxTDawr5BHBB+CRgc/L1eR/bGskizQJPCq7UkA3qrqzMQAtOp/1V3KJNVb1XVW0vT+7IJHljgLEMvuZ1j3HudncqkkckEqCTRIzU0/TlWZ5bLOyhRdUqAkhVAHFkkk+TxzQFTazSpLG0bi0dSrD7qQQw4+4OBl9W61t0ZmjB3Fo413oygSSSJEhKttJUNICfHAPOUY+vMmvOmbc8Z7cauAvGoaOaZw5seY0QgKprdzQIzf12gSWFonvYwrg0RXgg/BBAIP3AyLTdJiR+5tBlJtnIFs20IXIAoMVULYA4FeMD63VYwxWpLBr/JkK34+rZtr83WQS9S3ytBGrkig8iBajLAst7zyaANBW+tbFHNTKMnSoy7SKAspH+YANwNbQeQRuA4sjxx44wMHpWunnbTvThVZ1nZNgiLxtLCw2O28Kzrvsbq2oB5YifW+qAYpeyrB1njgBkRlXdK8aBvdVgd29t37fiwc3OnaFIY1jS9q/c2SSbJJ+WJJJP3Jz51Dp0c0bRuOGINjghlIZHB/1KyhgfuowK2i6ludolV2ETbHkIULvCKxHkEn3DlVIs1xRqaLqsbMFAks+LhkUf8AkyAf840vSokkMoUd1h7noAte3ceOATsW687F+wy6RgYcvXUef+HTeGYuokULtDRqpcjcbO0uq3tI3GvvmZ07Wz6gwtUg2vKkzx7BGXieWA0jtuAZlD376CqPliNz/AYRIZUQJMd36gA3AtW488ckA14sA1lnQaBIohElhRfJ5YkkszE/LFiWJ+5OBQ9OdQZ+7FIxeWGRlZ9lKy7mMfuUBGfZt3BfBuwtgZtZT6V09YI9isze53LORuLO7SMTQA+pjwAAOAMuYHzGMYDGMYDGMYDGMYDGMYDGMYCsYxgMYxgMYxgMYxgMYxgMYxgMYxgMYxgMYxgMYxgMYxgMYx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7362" y="2652702"/>
            <a:ext cx="9009977" cy="47239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67198" tIns="83599" rIns="167198" bIns="83599" rtlCol="0">
            <a:spAutoFit/>
          </a:bodyPr>
          <a:lstStyle/>
          <a:p>
            <a:r>
              <a:rPr lang="bn-BD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সূত্র-১।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9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+2ab+b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(a+b)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=(a+b)(a+b)</a:t>
            </a:r>
          </a:p>
          <a:p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=a(a+b)+b(a+b)</a:t>
            </a:r>
          </a:p>
          <a:p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+ab+ab+b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+2ab+b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98952" y="2636837"/>
            <a:ext cx="8466810" cy="470853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67198" tIns="83599" rIns="167198" bIns="83599" rtlCol="0">
            <a:spAutoFit/>
          </a:bodyPr>
          <a:lstStyle/>
          <a:p>
            <a:r>
              <a:rPr lang="bn-BD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সূত্র-২।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2ab+b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bn-BD" sz="5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5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=(a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(a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bn-BD" sz="5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=a(a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b(a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ab+b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̶</a:t>
            </a:r>
            <a:r>
              <a:rPr lang="bn-BD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2ab+b</a:t>
            </a:r>
            <a:r>
              <a:rPr lang="en-US" sz="59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</p:txBody>
      </p:sp>
      <p:sp>
        <p:nvSpPr>
          <p:cNvPr id="3" name="Rectangle 2"/>
          <p:cNvSpPr/>
          <p:nvPr/>
        </p:nvSpPr>
        <p:spPr>
          <a:xfrm>
            <a:off x="688975" y="579437"/>
            <a:ext cx="15495587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পাঠ সংক্রান্ত  কিছু বীজগাণিতিক সূত্রের প্রমাণঃ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52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2762" y="1377692"/>
            <a:ext cx="57912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সূত্র ৩। 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30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̶</a:t>
            </a:r>
            <a:r>
              <a:rPr lang="bn-BD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=(a+b)(a ̶</a:t>
            </a:r>
            <a:r>
              <a:rPr lang="bn-BD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32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(a+b)(a ̶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=a(a ̶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b)+b(a ̶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=a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̶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ab+ab ̶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=a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̶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716962" y="1417637"/>
            <a:ext cx="64008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সূত্র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(x+a)(x+b)= x</a:t>
            </a:r>
            <a:r>
              <a:rPr lang="en-US" sz="3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+(a+b)x+ab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(x+a)(x+b)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=x(x+a)+b(x+a)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x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+ax+bx+ab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x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+(a+b)x+ab</a:t>
            </a:r>
          </a:p>
        </p:txBody>
      </p:sp>
      <p:sp>
        <p:nvSpPr>
          <p:cNvPr id="4" name="Rectangle 3"/>
          <p:cNvSpPr/>
          <p:nvPr/>
        </p:nvSpPr>
        <p:spPr>
          <a:xfrm>
            <a:off x="9190146" y="5042228"/>
            <a:ext cx="1847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97162" y="5416292"/>
            <a:ext cx="11040435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5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(a+b+c)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+c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+2ab+2bc+2ca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(a+b+c)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(a+b+c) (a+b+c)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   = a(a+b+c)+b(a+b+c)+c(a+b+c)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   = 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+ab+ca+ ab+ 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+bc+ca+bc+c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		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+c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+2ab+2bc+2ca</a:t>
            </a:r>
          </a:p>
        </p:txBody>
      </p:sp>
    </p:spTree>
    <p:extLst>
      <p:ext uri="{BB962C8B-B14F-4D97-AF65-F5344CB8AC3E}">
        <p14:creationId xmlns:p14="http://schemas.microsoft.com/office/powerpoint/2010/main" val="632661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3762" y="198437"/>
            <a:ext cx="1493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বিভিন্ন রাশির বর্গ নির্ণয়ঃ</a:t>
            </a:r>
            <a:endParaRPr lang="en-US" sz="44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4162" y="2408237"/>
            <a:ext cx="7162800" cy="670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(7a</a:t>
            </a:r>
            <a:r>
              <a:rPr lang="bn-BD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3b) 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বর্গ নির্ণয়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(7a</a:t>
            </a:r>
            <a:r>
              <a:rPr lang="bn-BD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3b) </a:t>
            </a: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(7a</a:t>
            </a:r>
            <a:r>
              <a:rPr lang="bn-BD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3b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(7a)</a:t>
            </a:r>
            <a:r>
              <a:rPr lang="en-US" sz="4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+ 2.7a.3b+(3b)</a:t>
            </a:r>
            <a:r>
              <a:rPr lang="en-US" sz="4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en-US" sz="5400" dirty="0" smtClean="0">
                <a:solidFill>
                  <a:schemeClr val="bg1"/>
                </a:solidFill>
              </a:rPr>
              <a:t>=49a</a:t>
            </a:r>
            <a:r>
              <a:rPr lang="en-US" sz="6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+42ab+</a:t>
            </a:r>
            <a:r>
              <a:rPr lang="en-US" sz="7200" dirty="0" smtClean="0">
                <a:solidFill>
                  <a:schemeClr val="bg1"/>
                </a:solidFill>
              </a:rPr>
              <a:t>9b</a:t>
            </a:r>
            <a:r>
              <a:rPr lang="en-US" sz="8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21962" y="2408237"/>
            <a:ext cx="7543800" cy="6553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(4y-5x)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বর্গ </a:t>
            </a:r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bn-BD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(4y-5x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বর্গ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(4y-5x)</a:t>
            </a:r>
            <a:r>
              <a:rPr lang="en-US" sz="4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4400" dirty="0"/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        =(4y)</a:t>
            </a:r>
            <a:r>
              <a:rPr lang="en-US" sz="4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dirty="0">
                <a:solidFill>
                  <a:schemeClr val="bg1"/>
                </a:solidFill>
              </a:rPr>
              <a:t>-</a:t>
            </a:r>
            <a:r>
              <a:rPr lang="en-US" sz="4400" dirty="0" smtClean="0">
                <a:solidFill>
                  <a:schemeClr val="bg1"/>
                </a:solidFill>
              </a:rPr>
              <a:t>2.4y.5x +(5x)</a:t>
            </a:r>
            <a:r>
              <a:rPr lang="en-US" sz="4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aseline="3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=16y</a:t>
            </a:r>
            <a:r>
              <a:rPr lang="en-US" sz="6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-40xy+25x</a:t>
            </a:r>
            <a:r>
              <a:rPr lang="en-US" sz="6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058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2362" y="655637"/>
            <a:ext cx="14020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সূত্রের সাহায্যে সরলঃ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7262" y="3170237"/>
            <a:ext cx="11811000" cy="5410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সরল করঃ</a:t>
            </a:r>
            <a:r>
              <a:rPr lang="en-US" sz="3200" dirty="0" smtClean="0">
                <a:solidFill>
                  <a:schemeClr val="bg1"/>
                </a:solidFill>
              </a:rPr>
              <a:t>(4x+3y)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solidFill>
                  <a:schemeClr val="bg1"/>
                </a:solidFill>
              </a:rPr>
              <a:t> +2(4x+3y)</a:t>
            </a:r>
            <a:r>
              <a:rPr lang="en-US" sz="3200" dirty="0">
                <a:solidFill>
                  <a:schemeClr val="bg1"/>
                </a:solidFill>
              </a:rPr>
              <a:t> (4x-3y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-250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+</a:t>
            </a:r>
            <a:r>
              <a:rPr lang="en-US" sz="3200" dirty="0">
                <a:solidFill>
                  <a:schemeClr val="bg1"/>
                </a:solidFill>
              </a:rPr>
              <a:t> (4x-3y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bn-BD" sz="3200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pPr algn="ctr"/>
            <a:r>
              <a:rPr lang="bn-BD" sz="3200" dirty="0" smtClean="0">
                <a:solidFill>
                  <a:schemeClr val="bg1"/>
                </a:solidFill>
              </a:rPr>
              <a:t>মনে করি,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bn-BD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(4x+3y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bn-BD" sz="3200" dirty="0" smtClean="0">
                <a:solidFill>
                  <a:schemeClr val="bg1"/>
                </a:solidFill>
              </a:rPr>
              <a:t>=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 smtClean="0">
                <a:solidFill>
                  <a:schemeClr val="bg1"/>
                </a:solidFill>
              </a:rPr>
              <a:t>4x-3y)=b</a:t>
            </a: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প্রদত্ত রাশি=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+2ab+b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=(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=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3200" dirty="0" smtClean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chemeClr val="bg1"/>
                </a:solidFill>
              </a:rPr>
              <a:t>4x+3y</a:t>
            </a:r>
            <a:r>
              <a:rPr lang="en-US" sz="3200" dirty="0" smtClean="0">
                <a:solidFill>
                  <a:schemeClr val="bg1"/>
                </a:solidFill>
              </a:rPr>
              <a:t>)+</a:t>
            </a:r>
            <a:r>
              <a:rPr lang="en-US" sz="3200" dirty="0">
                <a:solidFill>
                  <a:schemeClr val="bg1"/>
                </a:solidFill>
              </a:rPr>
              <a:t> (4x-3y</a:t>
            </a:r>
            <a:r>
              <a:rPr lang="en-US" sz="3200" dirty="0" smtClean="0">
                <a:solidFill>
                  <a:schemeClr val="bg1"/>
                </a:solidFill>
              </a:rPr>
              <a:t>)}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=(</a:t>
            </a:r>
            <a:r>
              <a:rPr lang="en-US" sz="3200" dirty="0" smtClean="0">
                <a:solidFill>
                  <a:schemeClr val="bg1"/>
                </a:solidFill>
              </a:rPr>
              <a:t>4x+3y+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4x-3y)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bn-BD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=(</a:t>
            </a:r>
            <a:r>
              <a:rPr lang="en-US" sz="3200" dirty="0" smtClean="0">
                <a:solidFill>
                  <a:schemeClr val="bg1"/>
                </a:solidFill>
                <a:cs typeface="NikoshBAN" pitchFamily="2" charset="0"/>
              </a:rPr>
              <a:t>8x)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200" dirty="0" smtClean="0">
              <a:solidFill>
                <a:schemeClr val="bg1"/>
              </a:solidFill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chemeClr val="bg1"/>
                </a:solidFill>
                <a:cs typeface="NikoshBAN" pitchFamily="2" charset="0"/>
              </a:rPr>
              <a:t>64x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52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580966" y="376671"/>
            <a:ext cx="9536796" cy="1274123"/>
            <a:chOff x="1276045" y="241455"/>
            <a:chExt cx="9479245" cy="1710618"/>
          </a:xfrm>
        </p:grpSpPr>
        <p:sp>
          <p:nvSpPr>
            <p:cNvPr id="7" name="TextBox 6"/>
            <p:cNvSpPr txBox="1"/>
            <p:nvPr/>
          </p:nvSpPr>
          <p:spPr>
            <a:xfrm>
              <a:off x="3817726" y="241455"/>
              <a:ext cx="4302488" cy="1710618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chemeClr val="tx1"/>
              </a:solidFill>
            </a:ln>
            <a:scene3d>
              <a:camera prst="perspectiveRelaxedModerately"/>
              <a:lightRig rig="threePt" dir="t"/>
            </a:scene3d>
          </p:spPr>
          <p:txBody>
            <a:bodyPr>
              <a:prstTxWarp prst="textChevron">
                <a:avLst/>
              </a:prstTxWarp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bn-BD" sz="66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দলগত</a:t>
              </a:r>
              <a:r>
                <a:rPr lang="en-US" sz="66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u="sng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33728" y="241455"/>
              <a:ext cx="2121562" cy="148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045" y="241455"/>
              <a:ext cx="2121563" cy="148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4922" y="1931934"/>
            <a:ext cx="1936320" cy="221599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n-BD" sz="48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দল-০১</a:t>
            </a:r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(দোয়েল)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6094" y="5266810"/>
            <a:ext cx="1985149" cy="2308324"/>
          </a:xfrm>
          <a:prstGeom prst="rect">
            <a:avLst/>
          </a:prstGeom>
          <a:solidFill>
            <a:srgbClr val="FF00FF"/>
          </a:solidFill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n-BD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দল-০২</a:t>
            </a:r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(কোয়েল)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392339" y="2672710"/>
            <a:ext cx="2731333" cy="8285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544739" y="6304048"/>
            <a:ext cx="2731333" cy="8285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11129" y="2115977"/>
            <a:ext cx="11734800" cy="18479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</a:rPr>
              <a:t>প্রমাণ কর যে,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=a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+2ab+b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92762" y="5303839"/>
            <a:ext cx="12755563" cy="22712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(2a+3b) </a:t>
            </a:r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বর্গ নির্ণয় কর।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80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6278562" y="427037"/>
            <a:ext cx="7543800" cy="2895600"/>
          </a:xfrm>
          <a:prstGeom prst="doubleWave">
            <a:avLst>
              <a:gd name="adj1" fmla="val 6250"/>
              <a:gd name="adj2" fmla="val 1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মূল্যায়ন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3762" y="3398837"/>
            <a:ext cx="153162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১।বীজগাণিতিক সূত্র কাকে বলে ? </a:t>
            </a:r>
          </a:p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২।(</a:t>
            </a:r>
            <a:r>
              <a:rPr lang="en-US" sz="4400" dirty="0" err="1">
                <a:solidFill>
                  <a:schemeClr val="bg1"/>
                </a:solidFill>
              </a:rPr>
              <a:t>x</a:t>
            </a:r>
            <a:r>
              <a:rPr lang="en-US" sz="4400" dirty="0" err="1" smtClean="0">
                <a:solidFill>
                  <a:schemeClr val="bg1"/>
                </a:solidFill>
              </a:rPr>
              <a:t>+a</a:t>
            </a:r>
            <a:r>
              <a:rPr lang="en-US" sz="4400" dirty="0" smtClean="0">
                <a:solidFill>
                  <a:schemeClr val="bg1"/>
                </a:solidFill>
              </a:rPr>
              <a:t>)(</a:t>
            </a:r>
            <a:r>
              <a:rPr lang="en-US" sz="4400" dirty="0" err="1" smtClean="0">
                <a:solidFill>
                  <a:schemeClr val="bg1"/>
                </a:solidFill>
              </a:rPr>
              <a:t>x+b</a:t>
            </a:r>
            <a:r>
              <a:rPr lang="en-US" sz="4400" dirty="0" smtClean="0">
                <a:solidFill>
                  <a:schemeClr val="bg1"/>
                </a:solidFill>
              </a:rPr>
              <a:t>) </a:t>
            </a:r>
            <a:r>
              <a:rPr lang="bn-BD" sz="4400" dirty="0" smtClean="0">
                <a:solidFill>
                  <a:schemeClr val="bg1"/>
                </a:solidFill>
              </a:rPr>
              <a:t>এর সূত্রটি লিখ।</a:t>
            </a:r>
          </a:p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৩।</a:t>
            </a:r>
            <a:r>
              <a:rPr lang="en-US" sz="4400" dirty="0" smtClean="0">
                <a:solidFill>
                  <a:schemeClr val="bg1"/>
                </a:solidFill>
              </a:rPr>
              <a:t>(2x-y) </a:t>
            </a:r>
            <a:r>
              <a:rPr lang="bn-BD" sz="4400" dirty="0" smtClean="0">
                <a:solidFill>
                  <a:schemeClr val="bg1"/>
                </a:solidFill>
              </a:rPr>
              <a:t>এর বর্গ নির্ণয় কর।</a:t>
            </a:r>
          </a:p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৪।</a:t>
            </a:r>
            <a:r>
              <a:rPr lang="en-US" sz="4400" dirty="0" smtClean="0">
                <a:solidFill>
                  <a:schemeClr val="bg1"/>
                </a:solidFill>
              </a:rPr>
              <a:t>999 </a:t>
            </a:r>
            <a:r>
              <a:rPr lang="bn-BD" sz="4400" dirty="0" smtClean="0">
                <a:solidFill>
                  <a:schemeClr val="bg1"/>
                </a:solidFill>
              </a:rPr>
              <a:t>এর বর্গ নির্ণয় কর।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43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1763" y="579437"/>
            <a:ext cx="9753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</a:rPr>
              <a:t>বাড়ির কাজ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2484437"/>
            <a:ext cx="960119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84424" y="7693024"/>
            <a:ext cx="15773400" cy="2362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(</a:t>
            </a:r>
            <a:r>
              <a:rPr lang="en-US" sz="4400" dirty="0" err="1" smtClean="0">
                <a:solidFill>
                  <a:schemeClr val="bg1"/>
                </a:solidFill>
              </a:rPr>
              <a:t>a+b+c+d</a:t>
            </a:r>
            <a:r>
              <a:rPr lang="en-US" sz="4400" dirty="0" smtClean="0">
                <a:solidFill>
                  <a:schemeClr val="bg1"/>
                </a:solidFill>
              </a:rPr>
              <a:t>) </a:t>
            </a:r>
            <a:r>
              <a:rPr lang="bn-BD" sz="4400" dirty="0" smtClean="0">
                <a:solidFill>
                  <a:schemeClr val="bg1"/>
                </a:solidFill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বর্গ নির্ণয় কর।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85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62" y="859296"/>
            <a:ext cx="14630400" cy="7873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17000" y="5947949"/>
            <a:ext cx="3824162" cy="1870488"/>
          </a:xfrm>
          <a:prstGeom prst="rect">
            <a:avLst/>
          </a:prstGeom>
          <a:noFill/>
        </p:spPr>
        <p:txBody>
          <a:bodyPr wrap="square" lIns="99798" tIns="49899" rIns="99798" bIns="49899" rtlCol="0">
            <a:spAutoFit/>
          </a:bodyPr>
          <a:lstStyle/>
          <a:p>
            <a:r>
              <a:rPr lang="bn-IN" sz="11500" b="1" dirty="0">
                <a:solidFill>
                  <a:srgbClr val="070CE9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rgbClr val="070CE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83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ay_day_labour_da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0438"/>
            <a:ext cx="8135254" cy="702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EliteBook\Desktop\monir\BTT Offline April 18 (1st Draft)\93414267_224196305501948_1389557830201114624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362" y="960438"/>
            <a:ext cx="10058400" cy="720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49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92362" y="1417637"/>
            <a:ext cx="14935200" cy="822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মোহাম্মদ মনির আহমদ</a:t>
            </a:r>
          </a:p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বখতিয়ার পাড়া চারপীর আউলিয়া আলিম মাদরাসা । </a:t>
            </a:r>
          </a:p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আনোয়ারা,চট্রগ্রাম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EliteBook\Desktop\89658554_2624039954494861_78938664909259407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162" y="1874837"/>
            <a:ext cx="39624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07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20762" y="1461428"/>
            <a:ext cx="13065870" cy="78349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শ্রেণিঃ৯ম-১০ম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অধ্যায়ঃ৩য়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বীজগাণিতিক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রাশি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mage_282895_1583690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963" y="1493837"/>
            <a:ext cx="8153400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45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249362" y="-11113"/>
            <a:ext cx="16721414" cy="883938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পাঠঃবিভিন্ন রাশির বর্গ ,</a:t>
            </a:r>
            <a:r>
              <a:rPr lang="bn-BD" sz="80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 ও সরলফল নির্ণয়।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2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562" y="381000"/>
            <a:ext cx="18440400" cy="919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শিক্ষার্থিরা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</a:t>
            </a:r>
          </a:p>
          <a:p>
            <a:pPr algn="ctr"/>
            <a:endParaRPr lang="bn-BD" sz="6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১।বীজগানিতিক রাশির সংজ্ঞা বলতে পারবে ।                                 </a:t>
            </a:r>
          </a:p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২।বীজগাণিতিক সূত্র বলতে পারবে।                               </a:t>
            </a:r>
          </a:p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৩।বীজগাণিতিক সূত্র প্রমাণ করতে পারবে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৪।বীজগাণিতিক সূত্র প্রয়োগ করে বর্গ  ও ঘন  নির্ণয় করতে পারবে।</a:t>
            </a:r>
          </a:p>
          <a:p>
            <a:pPr algn="ctr"/>
            <a:r>
              <a:rPr lang="bn-BD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বীজগাণিতিক সূত্র প্রয়োগ করে বিভিন্ন সমস্যার সমাধান  করতে পারবে।</a:t>
            </a:r>
          </a:p>
          <a:p>
            <a:pPr algn="ctr"/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63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6562" y="-258763"/>
            <a:ext cx="1668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পাঠের প্রয়োজনীয় বর্গ সংবলিত সূত্রাবলীঃ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62" y="1341437"/>
            <a:ext cx="9059863" cy="853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সূত্র-১।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+2ab+b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bn-BD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bn-BD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সূত্র-২।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bn-BD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̶</a:t>
            </a:r>
            <a:r>
              <a:rPr lang="bn-BD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̶</a:t>
            </a:r>
            <a:r>
              <a:rPr lang="bn-BD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2ab+b</a:t>
            </a:r>
            <a:r>
              <a:rPr lang="en-US" sz="4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n-BD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 ৩।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̶</a:t>
            </a:r>
            <a:r>
              <a:rPr lang="bn-BD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)(a ̶</a:t>
            </a:r>
            <a:r>
              <a:rPr lang="bn-BD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 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x+a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x+b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 x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+(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x+ab</a:t>
            </a: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5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a+b+c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+2ab+2bc+2ca</a:t>
            </a:r>
          </a:p>
        </p:txBody>
      </p:sp>
      <p:sp>
        <p:nvSpPr>
          <p:cNvPr id="5" name="Rectangle 4"/>
          <p:cNvSpPr/>
          <p:nvPr/>
        </p:nvSpPr>
        <p:spPr>
          <a:xfrm>
            <a:off x="9328151" y="1341437"/>
            <a:ext cx="9324974" cy="925483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অনুসিদ্ধান্ত ১।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+b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=(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̶</a:t>
            </a:r>
            <a:r>
              <a:rPr lang="bn-BD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2ab</a:t>
            </a:r>
            <a:endParaRPr lang="bn-BD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অনুসিদ্ধান্ত ২।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+b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=(a ̶</a:t>
            </a:r>
            <a:r>
              <a:rPr lang="bn-BD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2ab</a:t>
            </a:r>
            <a:endParaRPr lang="bn-BD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অনুসিদ্ধান্ত ৩।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=(a ̶</a:t>
            </a:r>
            <a:r>
              <a:rPr lang="bn-BD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4ab</a:t>
            </a:r>
            <a:endParaRPr lang="bn-BD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অনুসিদ্ধান্ত ৪।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̶</a:t>
            </a:r>
            <a:r>
              <a:rPr lang="bn-BD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=(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̶</a:t>
            </a:r>
            <a:r>
              <a:rPr lang="bn-BD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4ab</a:t>
            </a:r>
            <a:endParaRPr lang="bn-BD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  <a:p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+c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a+b+c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̶ 2(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ab+bc+ca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n-BD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অনু৬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ab+bc+ca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a+b+c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̶ (a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+c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dirty="0">
              <a:solidFill>
                <a:schemeClr val="bg1"/>
              </a:solidFill>
            </a:endParaRPr>
          </a:p>
          <a:p>
            <a:endParaRPr lang="bn-BD" sz="3200" dirty="0">
              <a:solidFill>
                <a:schemeClr val="bg1"/>
              </a:solidFill>
            </a:endParaRPr>
          </a:p>
          <a:p>
            <a:endParaRPr lang="bn-BD" sz="3200" dirty="0" smtClean="0">
              <a:solidFill>
                <a:schemeClr val="bg1"/>
              </a:solidFill>
            </a:endParaRPr>
          </a:p>
          <a:p>
            <a:endParaRPr lang="bn-BD" sz="3200" dirty="0">
              <a:solidFill>
                <a:schemeClr val="bg1"/>
              </a:solidFill>
            </a:endParaRPr>
          </a:p>
          <a:p>
            <a:endParaRPr lang="bn-BD" sz="3200" dirty="0" smtClean="0">
              <a:solidFill>
                <a:schemeClr val="bg1"/>
              </a:solidFill>
            </a:endParaRPr>
          </a:p>
          <a:p>
            <a:endParaRPr lang="bn-BD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408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87562" y="198437"/>
            <a:ext cx="15316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পাঠের প্রয়োজনীয়  </a:t>
            </a:r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 সংবলিত </a:t>
            </a:r>
            <a:r>
              <a:rPr lang="bn-BD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সূত্রাবলীঃ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E: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4" y="1798637"/>
            <a:ext cx="16663988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907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3750" y="198437"/>
            <a:ext cx="17068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 সংবলিত কতিপয় সংজ্ঞা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5374" y="3094037"/>
            <a:ext cx="16841788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বীজগাণিতিক রাশিঃ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 নির্দেশক প্রতীক বা প্রক্রিয়া চিহ্ন এর অর্থবোধক বিন্যাসকে 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বীজগাণিতিক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রাশি বলে।যেমন-</a:t>
            </a:r>
            <a:r>
              <a:rPr lang="en-US" sz="5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2a+3b-4c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বীজগাণিতিক রাশি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54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বীজগাণিতিক </a:t>
            </a:r>
            <a:r>
              <a:rPr lang="bn-BD" sz="5400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সূত্রঃ 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বীজগাণিতিক প্রতীক এবং প্রক্রিয়া চিহ্ন দ্বারা প্রকাশিত যেকোনো সাধারণ নিয়ম বা সিদ্ধান্তকে বীজগাণিতিক সূত্র বলা হয়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5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+2ab+b</a:t>
            </a:r>
            <a:r>
              <a:rPr lang="en-US" sz="5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n-BD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04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372</TotalTime>
  <Words>666</Words>
  <Application>Microsoft Office PowerPoint</Application>
  <PresentationFormat>Custom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Kilter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EliteBook</dc:creator>
  <cp:lastModifiedBy>EliteBook</cp:lastModifiedBy>
  <cp:revision>46</cp:revision>
  <dcterms:created xsi:type="dcterms:W3CDTF">2006-08-16T00:00:00Z</dcterms:created>
  <dcterms:modified xsi:type="dcterms:W3CDTF">2020-05-01T16:44:12Z</dcterms:modified>
</cp:coreProperties>
</file>