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9"/>
  </p:notesMasterIdLst>
  <p:sldIdLst>
    <p:sldId id="286" r:id="rId2"/>
    <p:sldId id="287"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kY1Y3tviWrgSrgutwQW7w==" hashData="fIqdIPpwEgczmkhDcsHSMh3zTlZheS5aIsqPngRzfTQb6eFDMpkP/RXD7DuHa8uFMp33Av3GwihWOpB8jYh7W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138"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6EF55-D736-4DAF-9FF2-4362B0BB9108}" type="datetimeFigureOut">
              <a:rPr lang="en-US" smtClean="0"/>
              <a:t>11/24/2019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CCC8D-521C-42E4-84D3-8319BCF15750}" type="slidenum">
              <a:rPr lang="en-US" smtClean="0"/>
              <a:t>‹#›</a:t>
            </a:fld>
            <a:endParaRPr lang="en-US"/>
          </a:p>
        </p:txBody>
      </p:sp>
    </p:spTree>
    <p:extLst>
      <p:ext uri="{BB962C8B-B14F-4D97-AF65-F5344CB8AC3E}">
        <p14:creationId xmlns:p14="http://schemas.microsoft.com/office/powerpoint/2010/main" val="327432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08A78-C8D3-4FEF-B7A3-E4A77327B6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07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BCCC8D-521C-42E4-84D3-8319BCF15750}" type="slidenum">
              <a:rPr lang="en-US" smtClean="0"/>
              <a:t>8</a:t>
            </a:fld>
            <a:endParaRPr lang="en-US"/>
          </a:p>
        </p:txBody>
      </p:sp>
    </p:spTree>
    <p:extLst>
      <p:ext uri="{BB962C8B-B14F-4D97-AF65-F5344CB8AC3E}">
        <p14:creationId xmlns:p14="http://schemas.microsoft.com/office/powerpoint/2010/main" val="344059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08A78-C8D3-4FEF-B7A3-E4A77327B6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476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26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714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971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78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28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27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07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75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25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0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3EBDB-B4FA-44A8-BF0C-B5601132F223}" type="datetimeFigureOut">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11/24/2019</a:t>
            </a:fld>
            <a:endParaRPr kumimoji="0" lang="en-US" sz="12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F38B4-CBBB-479E-ABCC-87FD3B1170D0}"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55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MONIRUL</a:t>
            </a:r>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p:cNvSpPr/>
          <p:nvPr userDrawn="1"/>
        </p:nvSpPr>
        <p:spPr>
          <a:xfrm>
            <a:off x="65314" y="76200"/>
            <a:ext cx="12050485" cy="6694712"/>
          </a:xfrm>
          <a:prstGeom prst="rect">
            <a:avLst/>
          </a:prstGeom>
          <a:solidFill>
            <a:schemeClr val="accent4">
              <a:lumMod val="60000"/>
              <a:lumOff val="40000"/>
            </a:schemeClr>
          </a:solidFill>
          <a:ln w="76200" cmpd="tri">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CC6600"/>
                </a:solidFill>
              </a:ln>
              <a:solidFill>
                <a:prstClr val="white"/>
              </a:solidFill>
              <a:effectLst/>
              <a:uLnTx/>
              <a:uFillTx/>
              <a:latin typeface="Calibri" panose="020F0502020204030204"/>
              <a:ea typeface="+mn-ea"/>
              <a:cs typeface="+mn-cs"/>
            </a:endParaRPr>
          </a:p>
        </p:txBody>
      </p:sp>
      <p:sp>
        <p:nvSpPr>
          <p:cNvPr id="8" name="TextBox 7"/>
          <p:cNvSpPr txBox="1"/>
          <p:nvPr userDrawn="1"/>
        </p:nvSpPr>
        <p:spPr>
          <a:xfrm>
            <a:off x="54428" y="6531428"/>
            <a:ext cx="130628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MONIRUL</a:t>
            </a:r>
            <a:endParaRPr kumimoji="0" lang="en-US" sz="1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3308976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monirmodel@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drive.google.com/file/d/1R7kDm74juhUy99Z3kDC4iyQadunqdRsN/view?usp=sharin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 y="274320"/>
            <a:ext cx="11597640" cy="6297322"/>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0" y="5192720"/>
            <a:ext cx="12192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rPr>
              <a:t>Welcome to all.</a:t>
            </a:r>
            <a:endParaRPr kumimoji="0" lang="en-US" sz="96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20" y="-44820"/>
            <a:ext cx="6187859"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69298" y="-40466"/>
            <a:ext cx="6004142" cy="6858000"/>
          </a:xfrm>
          <a:prstGeom prst="rect">
            <a:avLst/>
          </a:prstGeom>
        </p:spPr>
      </p:pic>
    </p:spTree>
    <p:extLst>
      <p:ext uri="{BB962C8B-B14F-4D97-AF65-F5344CB8AC3E}">
        <p14:creationId xmlns:p14="http://schemas.microsoft.com/office/powerpoint/2010/main" val="347424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xEl>
                                              <p:pRg st="0" end="0"/>
                                            </p:txEl>
                                          </p:spTgt>
                                        </p:tgtEl>
                                      </p:cBhvr>
                                      <p:by x="150000" y="150000"/>
                                    </p:animScale>
                                  </p:childTnLst>
                                </p:cTn>
                              </p:par>
                              <p:par>
                                <p:cTn id="7" presetID="35" presetClass="path" presetSubtype="0" accel="50000" decel="50000" fill="hold" nodeType="withEffect">
                                  <p:stCondLst>
                                    <p:cond delay="0"/>
                                  </p:stCondLst>
                                  <p:childTnLst>
                                    <p:animMotion origin="layout" path="M -2.70833E-6 1.48148E-6 L -0.5112 -0.00625 " pathEditMode="relative" rAng="0" ptsTypes="AA">
                                      <p:cBhvr>
                                        <p:cTn id="8" dur="2000" fill="hold"/>
                                        <p:tgtEl>
                                          <p:spTgt spid="5"/>
                                        </p:tgtEl>
                                        <p:attrNameLst>
                                          <p:attrName>ppt_x</p:attrName>
                                          <p:attrName>ppt_y</p:attrName>
                                        </p:attrNameLst>
                                      </p:cBhvr>
                                      <p:rCtr x="-25560" y="-324"/>
                                    </p:animMotion>
                                  </p:childTnLst>
                                </p:cTn>
                              </p:par>
                              <p:par>
                                <p:cTn id="9" presetID="63" presetClass="path" presetSubtype="0" accel="50000" decel="50000" fill="hold" nodeType="withEffect">
                                  <p:stCondLst>
                                    <p:cond delay="0"/>
                                  </p:stCondLst>
                                  <p:childTnLst>
                                    <p:animMotion origin="layout" path="M -3.54167E-6 -2.96296E-6 L 0.49115 -0.00231 " pathEditMode="relative" rAng="0" ptsTypes="AA">
                                      <p:cBhvr>
                                        <p:cTn id="10" dur="2000" fill="hold"/>
                                        <p:tgtEl>
                                          <p:spTgt spid="6"/>
                                        </p:tgtEl>
                                        <p:attrNameLst>
                                          <p:attrName>ppt_x</p:attrName>
                                          <p:attrName>ppt_y</p:attrName>
                                        </p:attrNameLst>
                                      </p:cBhvr>
                                      <p:rCtr x="24557"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237" y="217078"/>
            <a:ext cx="10886879" cy="830997"/>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Lagoon (N) </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736624" y="5473798"/>
            <a:ext cx="10813646" cy="830997"/>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Syn.= </a:t>
            </a:r>
            <a:r>
              <a:rPr lang="en-US" sz="4800" b="1" dirty="0" smtClean="0">
                <a:solidFill>
                  <a:prstClr val="black"/>
                </a:solidFill>
                <a:latin typeface="Times New Roman" panose="02020603050405020304" pitchFamily="18" charset="0"/>
                <a:cs typeface="Times New Roman" panose="02020603050405020304" pitchFamily="18" charset="0"/>
              </a:rPr>
              <a:t>lake, pool,</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648524" y="1560536"/>
            <a:ext cx="4579258" cy="1938992"/>
          </a:xfrm>
          <a:prstGeom prst="rect">
            <a:avLst/>
          </a:prstGeom>
          <a:solidFill>
            <a:schemeClr val="bg1"/>
          </a:solid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Meaning: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A lake that contains sea water</a:t>
            </a:r>
            <a:r>
              <a:rPr lang="en-US" sz="4000" b="1" dirty="0" smtClean="0">
                <a:solidFill>
                  <a:prstClr val="black"/>
                </a:solidFill>
                <a:latin typeface="Calibri" panose="020F0502020204030204"/>
              </a:rPr>
              <a:t>.</a:t>
            </a:r>
            <a:endPar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6407" y="1238394"/>
            <a:ext cx="4045084" cy="404508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0603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071" y="145965"/>
            <a:ext cx="11979565" cy="600164"/>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lvl="0" algn="just"/>
            <a:r>
              <a:rPr lang="en-US" sz="3300" b="1" dirty="0">
                <a:solidFill>
                  <a:prstClr val="black"/>
                </a:solidFill>
                <a:effectLst>
                  <a:outerShdw blurRad="38100" dist="38100" dir="2700000" algn="tl">
                    <a:srgbClr val="000000">
                      <a:alpha val="43137"/>
                    </a:srgbClr>
                  </a:outerShdw>
                </a:effectLst>
                <a:latin typeface="TimesNewRomanPS-BoldMT"/>
              </a:rPr>
              <a:t>B: Now read the text </a:t>
            </a:r>
            <a:r>
              <a:rPr lang="en-US" sz="3300" b="1" dirty="0" smtClean="0">
                <a:solidFill>
                  <a:prstClr val="black"/>
                </a:solidFill>
                <a:effectLst>
                  <a:outerShdw blurRad="38100" dist="38100" dir="2700000" algn="tl">
                    <a:srgbClr val="000000">
                      <a:alpha val="43137"/>
                    </a:srgbClr>
                  </a:outerShdw>
                </a:effectLst>
                <a:latin typeface="TimesNewRomanPS-BoldMT"/>
              </a:rPr>
              <a:t>and </a:t>
            </a:r>
            <a:r>
              <a:rPr lang="en-US" sz="3300" b="1" dirty="0">
                <a:solidFill>
                  <a:prstClr val="black"/>
                </a:solidFill>
                <a:effectLst>
                  <a:outerShdw blurRad="38100" dist="38100" dir="2700000" algn="tl">
                    <a:srgbClr val="000000">
                      <a:alpha val="43137"/>
                    </a:srgbClr>
                  </a:outerShdw>
                </a:effectLst>
                <a:latin typeface="TimesNewRomanPS-BoldMT"/>
              </a:rPr>
              <a:t>answer the questions that follow.</a:t>
            </a:r>
          </a:p>
        </p:txBody>
      </p:sp>
      <p:sp>
        <p:nvSpPr>
          <p:cNvPr id="6" name="Rectangle 5"/>
          <p:cNvSpPr/>
          <p:nvPr/>
        </p:nvSpPr>
        <p:spPr>
          <a:xfrm>
            <a:off x="124360" y="930033"/>
            <a:ext cx="11961091" cy="584775"/>
          </a:xfrm>
          <a:prstGeom prst="rect">
            <a:avLst/>
          </a:prstGeom>
          <a:solidFill>
            <a:srgbClr val="FFFF00"/>
          </a:solidFill>
        </p:spPr>
        <p:txBody>
          <a:bodyPr wrap="square">
            <a:spAutoFit/>
          </a:bodyPr>
          <a:lstStyle/>
          <a:p>
            <a:pPr algn="just"/>
            <a:r>
              <a:rPr lang="en-US" sz="3200" b="1" dirty="0">
                <a:solidFill>
                  <a:schemeClr val="accent5"/>
                </a:solidFill>
              </a:rPr>
              <a:t>1. What is an atoll?</a:t>
            </a:r>
          </a:p>
        </p:txBody>
      </p:sp>
      <p:sp>
        <p:nvSpPr>
          <p:cNvPr id="7" name="Rectangle 6"/>
          <p:cNvSpPr/>
          <p:nvPr/>
        </p:nvSpPr>
        <p:spPr>
          <a:xfrm>
            <a:off x="101270" y="1682795"/>
            <a:ext cx="11961091" cy="553998"/>
          </a:xfrm>
          <a:prstGeom prst="rect">
            <a:avLst/>
          </a:prstGeom>
          <a:solidFill>
            <a:srgbClr val="FFFF00"/>
          </a:solidFill>
        </p:spPr>
        <p:txBody>
          <a:bodyPr wrap="square">
            <a:spAutoFit/>
          </a:bodyPr>
          <a:lstStyle/>
          <a:p>
            <a:pPr algn="just"/>
            <a:r>
              <a:rPr lang="en-US" sz="3000" b="1" dirty="0">
                <a:solidFill>
                  <a:schemeClr val="accent5"/>
                </a:solidFill>
              </a:rPr>
              <a:t>2. How many countries in the world are smaller than the Maldives in size?</a:t>
            </a:r>
          </a:p>
        </p:txBody>
      </p:sp>
      <p:sp>
        <p:nvSpPr>
          <p:cNvPr id="8" name="Rectangle 7"/>
          <p:cNvSpPr/>
          <p:nvPr/>
        </p:nvSpPr>
        <p:spPr>
          <a:xfrm>
            <a:off x="105890" y="2352439"/>
            <a:ext cx="11961091" cy="553998"/>
          </a:xfrm>
          <a:prstGeom prst="rect">
            <a:avLst/>
          </a:prstGeom>
          <a:solidFill>
            <a:srgbClr val="FFFF00"/>
          </a:solidFill>
        </p:spPr>
        <p:txBody>
          <a:bodyPr wrap="square">
            <a:spAutoFit/>
          </a:bodyPr>
          <a:lstStyle/>
          <a:p>
            <a:pPr algn="just"/>
            <a:r>
              <a:rPr lang="en-US" sz="3000" b="1" dirty="0">
                <a:solidFill>
                  <a:schemeClr val="accent5"/>
                </a:solidFill>
              </a:rPr>
              <a:t>2. How many countries in the world are smaller than the Maldives in size?</a:t>
            </a:r>
          </a:p>
        </p:txBody>
      </p:sp>
      <p:sp>
        <p:nvSpPr>
          <p:cNvPr id="9" name="Rectangle 8"/>
          <p:cNvSpPr/>
          <p:nvPr/>
        </p:nvSpPr>
        <p:spPr>
          <a:xfrm>
            <a:off x="101274" y="3040542"/>
            <a:ext cx="11961091" cy="584775"/>
          </a:xfrm>
          <a:prstGeom prst="rect">
            <a:avLst/>
          </a:prstGeom>
          <a:solidFill>
            <a:srgbClr val="FFFF00"/>
          </a:solidFill>
        </p:spPr>
        <p:txBody>
          <a:bodyPr wrap="square">
            <a:spAutoFit/>
          </a:bodyPr>
          <a:lstStyle/>
          <a:p>
            <a:pPr algn="just"/>
            <a:r>
              <a:rPr lang="en-US" sz="3200" b="1" dirty="0">
                <a:solidFill>
                  <a:schemeClr val="accent5"/>
                </a:solidFill>
              </a:rPr>
              <a:t>3. When was Islam introduced in the Maldives?</a:t>
            </a:r>
          </a:p>
        </p:txBody>
      </p:sp>
      <p:sp>
        <p:nvSpPr>
          <p:cNvPr id="10" name="Rectangle 9"/>
          <p:cNvSpPr/>
          <p:nvPr/>
        </p:nvSpPr>
        <p:spPr>
          <a:xfrm>
            <a:off x="96657" y="3756366"/>
            <a:ext cx="11961091" cy="584775"/>
          </a:xfrm>
          <a:prstGeom prst="rect">
            <a:avLst/>
          </a:prstGeom>
          <a:solidFill>
            <a:srgbClr val="FFFF00"/>
          </a:solidFill>
        </p:spPr>
        <p:txBody>
          <a:bodyPr wrap="square">
            <a:spAutoFit/>
          </a:bodyPr>
          <a:lstStyle/>
          <a:p>
            <a:pPr algn="just"/>
            <a:r>
              <a:rPr lang="en-US" sz="3200" b="1" dirty="0">
                <a:solidFill>
                  <a:schemeClr val="accent5"/>
                </a:solidFill>
              </a:rPr>
              <a:t>4. What makes the Maldives an ideal place for the tourists?</a:t>
            </a:r>
          </a:p>
        </p:txBody>
      </p:sp>
      <p:sp>
        <p:nvSpPr>
          <p:cNvPr id="11" name="Rectangle 10"/>
          <p:cNvSpPr/>
          <p:nvPr/>
        </p:nvSpPr>
        <p:spPr>
          <a:xfrm>
            <a:off x="81238" y="4475363"/>
            <a:ext cx="11961091" cy="584775"/>
          </a:xfrm>
          <a:prstGeom prst="rect">
            <a:avLst/>
          </a:prstGeom>
          <a:solidFill>
            <a:srgbClr val="FFFF00"/>
          </a:solidFill>
        </p:spPr>
        <p:txBody>
          <a:bodyPr wrap="square">
            <a:spAutoFit/>
          </a:bodyPr>
          <a:lstStyle/>
          <a:p>
            <a:pPr algn="just"/>
            <a:r>
              <a:rPr lang="en-US" sz="3200" b="1" dirty="0">
                <a:solidFill>
                  <a:schemeClr val="accent5"/>
                </a:solidFill>
              </a:rPr>
              <a:t>5. What dangers of climate change might affect the Maldives?</a:t>
            </a:r>
          </a:p>
        </p:txBody>
      </p:sp>
      <p:sp>
        <p:nvSpPr>
          <p:cNvPr id="12" name="Rectangle 11"/>
          <p:cNvSpPr/>
          <p:nvPr/>
        </p:nvSpPr>
        <p:spPr>
          <a:xfrm>
            <a:off x="92364" y="5169483"/>
            <a:ext cx="11961091" cy="1077218"/>
          </a:xfrm>
          <a:prstGeom prst="rect">
            <a:avLst/>
          </a:prstGeom>
          <a:solidFill>
            <a:srgbClr val="FFFF00"/>
          </a:solidFill>
        </p:spPr>
        <p:txBody>
          <a:bodyPr wrap="square">
            <a:spAutoFit/>
          </a:bodyPr>
          <a:lstStyle/>
          <a:p>
            <a:pPr algn="just"/>
            <a:r>
              <a:rPr lang="en-US" sz="3200" b="1" dirty="0">
                <a:solidFill>
                  <a:schemeClr val="accent5"/>
                </a:solidFill>
              </a:rPr>
              <a:t>6. Do you support the idea of having a cabinet meeting underwater? What could be the reason for holding such a strange meeting?</a:t>
            </a:r>
          </a:p>
        </p:txBody>
      </p:sp>
      <p:sp>
        <p:nvSpPr>
          <p:cNvPr id="2" name="Right Arrow 1">
            <a:hlinkClick r:id="rId2" action="ppaction://hlinksldjump"/>
          </p:cNvPr>
          <p:cNvSpPr/>
          <p:nvPr/>
        </p:nvSpPr>
        <p:spPr>
          <a:xfrm>
            <a:off x="10647218" y="5936946"/>
            <a:ext cx="1415143"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effectLst>
                  <a:outerShdw blurRad="38100" dist="38100" dir="2700000" algn="tl">
                    <a:srgbClr val="000000">
                      <a:alpha val="43137"/>
                    </a:srgbClr>
                  </a:outerShdw>
                </a:effectLst>
              </a:rPr>
              <a:t>TEXT</a:t>
            </a:r>
            <a:endParaRPr lang="en-US"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264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par>
                          <p:cTn id="24" fill="hold">
                            <p:stCondLst>
                              <p:cond delay="10000"/>
                            </p:stCondLst>
                            <p:childTnLst>
                              <p:par>
                                <p:cTn id="25" presetID="8"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par>
                          <p:cTn id="28" fill="hold">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amond(in)">
                                      <p:cBhvr>
                                        <p:cTn id="31" dur="2000"/>
                                        <p:tgtEl>
                                          <p:spTgt spid="11"/>
                                        </p:tgtEl>
                                      </p:cBhvr>
                                    </p:animEffect>
                                  </p:childTnLst>
                                </p:cTn>
                              </p:par>
                            </p:childTnLst>
                          </p:cTn>
                        </p:par>
                        <p:par>
                          <p:cTn id="32" fill="hold">
                            <p:stCondLst>
                              <p:cond delay="14000"/>
                            </p:stCondLst>
                            <p:childTnLst>
                              <p:par>
                                <p:cTn id="33" presetID="8"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amond(in)">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8352" y="28822"/>
            <a:ext cx="12145940" cy="6817251"/>
          </a:xfrm>
          <a:prstGeom prst="rect">
            <a:avLst/>
          </a:prstGeom>
          <a:solidFill>
            <a:schemeClr val="bg1"/>
          </a:solidFill>
          <a:ln w="38100">
            <a:solidFill>
              <a:schemeClr val="tx1"/>
            </a:solidFill>
          </a:ln>
        </p:spPr>
        <p:txBody>
          <a:bodyPr wrap="square">
            <a:spAutoFit/>
          </a:bodyPr>
          <a:lstStyle/>
          <a:p>
            <a:pPr lvl="0" algn="just"/>
            <a:r>
              <a:rPr lang="en-US" sz="2300" b="1" dirty="0" smtClean="0">
                <a:solidFill>
                  <a:prstClr val="black"/>
                </a:solidFill>
                <a:latin typeface="TimesNewRomanPS-BoldMT"/>
              </a:rPr>
              <a:t>The </a:t>
            </a:r>
            <a:r>
              <a:rPr lang="en-US" sz="2300" b="1" dirty="0">
                <a:solidFill>
                  <a:prstClr val="black"/>
                </a:solidFill>
                <a:latin typeface="TimesNewRomanPS-BoldMT"/>
              </a:rPr>
              <a:t>Republic of Maldives is an island country in the Indian Ocean. It has </a:t>
            </a:r>
            <a:r>
              <a:rPr lang="en-US" sz="2300" b="1" dirty="0" smtClean="0">
                <a:solidFill>
                  <a:prstClr val="black"/>
                </a:solidFill>
                <a:latin typeface="TimesNewRomanPS-BoldMT"/>
              </a:rPr>
              <a:t>1199 islands </a:t>
            </a:r>
            <a:r>
              <a:rPr lang="en-US" sz="2300" b="1" dirty="0">
                <a:solidFill>
                  <a:prstClr val="black"/>
                </a:solidFill>
                <a:latin typeface="TimesNewRomanPS-BoldMT"/>
              </a:rPr>
              <a:t>that are clustered into 26 major atolls. An atoll is a ring-shaped coral reef or </a:t>
            </a:r>
            <a:r>
              <a:rPr lang="en-US" sz="2300" b="1" dirty="0" smtClean="0">
                <a:solidFill>
                  <a:prstClr val="black"/>
                </a:solidFill>
                <a:latin typeface="TimesNewRomanPS-BoldMT"/>
              </a:rPr>
              <a:t>a string </a:t>
            </a:r>
            <a:r>
              <a:rPr lang="en-US" sz="2300" b="1" dirty="0">
                <a:solidFill>
                  <a:prstClr val="black"/>
                </a:solidFill>
                <a:latin typeface="TimesNewRomanPS-BoldMT"/>
              </a:rPr>
              <a:t>of closely spaced coral islands. The natural coral reefs of </a:t>
            </a:r>
            <a:r>
              <a:rPr lang="en-US" sz="2300" b="1" dirty="0" smtClean="0">
                <a:solidFill>
                  <a:prstClr val="black"/>
                </a:solidFill>
                <a:latin typeface="TimesNewRomanPS-BoldMT"/>
              </a:rPr>
              <a:t>Maldives surrounded </a:t>
            </a:r>
            <a:r>
              <a:rPr lang="en-US" sz="2300" b="1" dirty="0">
                <a:solidFill>
                  <a:prstClr val="black"/>
                </a:solidFill>
                <a:latin typeface="TimesNewRomanPS-BoldMT"/>
              </a:rPr>
              <a:t>by lagoons make each island stand out as a pearl in the Indian Ocean. </a:t>
            </a:r>
            <a:r>
              <a:rPr lang="en-US" sz="2300" b="1" dirty="0" smtClean="0">
                <a:solidFill>
                  <a:prstClr val="black"/>
                </a:solidFill>
                <a:latin typeface="TimesNewRomanPS-BoldMT"/>
              </a:rPr>
              <a:t>The Maldives </a:t>
            </a:r>
            <a:r>
              <a:rPr lang="en-US" sz="2300" b="1" dirty="0">
                <a:solidFill>
                  <a:prstClr val="black"/>
                </a:solidFill>
                <a:latin typeface="TimesNewRomanPS-BoldMT"/>
              </a:rPr>
              <a:t>stand at eighth position amongst the smallest countries in the world with </a:t>
            </a:r>
            <a:r>
              <a:rPr lang="en-US" sz="2300" b="1" dirty="0" smtClean="0">
                <a:solidFill>
                  <a:prstClr val="black"/>
                </a:solidFill>
                <a:latin typeface="TimesNewRomanPS-BoldMT"/>
              </a:rPr>
              <a:t>an area </a:t>
            </a:r>
            <a:r>
              <a:rPr lang="en-US" sz="2300" b="1" dirty="0">
                <a:solidFill>
                  <a:prstClr val="black"/>
                </a:solidFill>
                <a:latin typeface="TimesNewRomanPS-BoldMT"/>
              </a:rPr>
              <a:t>of 300 square </a:t>
            </a:r>
            <a:r>
              <a:rPr lang="en-US" sz="2300" b="1" dirty="0" err="1">
                <a:solidFill>
                  <a:prstClr val="black"/>
                </a:solidFill>
                <a:latin typeface="TimesNewRomanPS-BoldMT"/>
              </a:rPr>
              <a:t>kilometres</a:t>
            </a:r>
            <a:r>
              <a:rPr lang="en-US" sz="2300" b="1" dirty="0">
                <a:solidFill>
                  <a:prstClr val="black"/>
                </a:solidFill>
                <a:latin typeface="TimesNewRomanPS-BoldMT"/>
              </a:rPr>
              <a:t> only. It is also the smallest Asian country with </a:t>
            </a:r>
            <a:r>
              <a:rPr lang="en-US" sz="2300" b="1" dirty="0" smtClean="0">
                <a:solidFill>
                  <a:prstClr val="black"/>
                </a:solidFill>
                <a:latin typeface="TimesNewRomanPS-BoldMT"/>
              </a:rPr>
              <a:t>respect to </a:t>
            </a:r>
            <a:r>
              <a:rPr lang="en-US" sz="2300" b="1" dirty="0">
                <a:solidFill>
                  <a:prstClr val="black"/>
                </a:solidFill>
                <a:latin typeface="TimesNewRomanPS-BoldMT"/>
              </a:rPr>
              <a:t>population and size</a:t>
            </a:r>
            <a:r>
              <a:rPr lang="en-US" sz="2300" b="1" dirty="0" smtClean="0">
                <a:solidFill>
                  <a:prstClr val="black"/>
                </a:solidFill>
                <a:latin typeface="TimesNewRomanPS-BoldMT"/>
              </a:rPr>
              <a:t>.</a:t>
            </a:r>
          </a:p>
          <a:p>
            <a:pPr lvl="0" algn="just"/>
            <a:r>
              <a:rPr lang="en-US" sz="2300" b="1" dirty="0">
                <a:solidFill>
                  <a:prstClr val="black"/>
                </a:solidFill>
              </a:rPr>
              <a:t>People have been living on the islands of the Maldives from as long as 3000 </a:t>
            </a:r>
            <a:r>
              <a:rPr lang="en-US" sz="2300" b="1" dirty="0" smtClean="0">
                <a:solidFill>
                  <a:prstClr val="black"/>
                </a:solidFill>
              </a:rPr>
              <a:t>years ago</a:t>
            </a:r>
            <a:r>
              <a:rPr lang="en-US" sz="2300" b="1" dirty="0">
                <a:solidFill>
                  <a:prstClr val="black"/>
                </a:solidFill>
              </a:rPr>
              <a:t>. They set sail from different parts of the world- Asia, Arabia, Europe and </a:t>
            </a:r>
            <a:r>
              <a:rPr lang="en-US" sz="2300" b="1" dirty="0" smtClean="0">
                <a:solidFill>
                  <a:prstClr val="black"/>
                </a:solidFill>
              </a:rPr>
              <a:t>the Americas- </a:t>
            </a:r>
            <a:r>
              <a:rPr lang="en-US" sz="2300" b="1" dirty="0">
                <a:solidFill>
                  <a:prstClr val="black"/>
                </a:solidFill>
              </a:rPr>
              <a:t>to come to these islands. The earliest settlers of the Maldives </a:t>
            </a:r>
            <a:r>
              <a:rPr lang="en-US" sz="2300" b="1" dirty="0" smtClean="0">
                <a:solidFill>
                  <a:prstClr val="black"/>
                </a:solidFill>
              </a:rPr>
              <a:t>were probably </a:t>
            </a:r>
            <a:r>
              <a:rPr lang="en-US" sz="2300" b="1" dirty="0">
                <a:solidFill>
                  <a:prstClr val="black"/>
                </a:solidFill>
              </a:rPr>
              <a:t>from southern India and Sri Lanka who came to these islands in the </a:t>
            </a:r>
            <a:r>
              <a:rPr lang="en-US" sz="2300" b="1" dirty="0" smtClean="0">
                <a:solidFill>
                  <a:prstClr val="black"/>
                </a:solidFill>
              </a:rPr>
              <a:t>fourth and </a:t>
            </a:r>
            <a:r>
              <a:rPr lang="en-US" sz="2300" b="1" dirty="0">
                <a:solidFill>
                  <a:prstClr val="black"/>
                </a:solidFill>
              </a:rPr>
              <a:t>fifth centuries BC. In the 12th century AD, sailors from East Africa and </a:t>
            </a:r>
            <a:r>
              <a:rPr lang="en-US" sz="2300" b="1" dirty="0" smtClean="0">
                <a:solidFill>
                  <a:prstClr val="black"/>
                </a:solidFill>
              </a:rPr>
              <a:t>Arab countries </a:t>
            </a:r>
            <a:r>
              <a:rPr lang="en-US" sz="2300" b="1" dirty="0">
                <a:solidFill>
                  <a:prstClr val="black"/>
                </a:solidFill>
              </a:rPr>
              <a:t>came to the Maldives. As a result, the Maldivians who were </a:t>
            </a:r>
            <a:r>
              <a:rPr lang="en-US" sz="2300" b="1" dirty="0" smtClean="0">
                <a:solidFill>
                  <a:prstClr val="black"/>
                </a:solidFill>
              </a:rPr>
              <a:t>originally Buddhists </a:t>
            </a:r>
            <a:r>
              <a:rPr lang="en-US" sz="2300" b="1" dirty="0">
                <a:solidFill>
                  <a:prstClr val="black"/>
                </a:solidFill>
              </a:rPr>
              <a:t>were converted to Sunni Islam in the mid-12th century. In 1344 </a:t>
            </a:r>
            <a:r>
              <a:rPr lang="en-US" sz="2300" b="1" dirty="0" smtClean="0">
                <a:solidFill>
                  <a:prstClr val="black"/>
                </a:solidFill>
              </a:rPr>
              <a:t>Ibn </a:t>
            </a:r>
            <a:r>
              <a:rPr lang="en-US" sz="2300" b="1" dirty="0" err="1" smtClean="0">
                <a:solidFill>
                  <a:prstClr val="black"/>
                </a:solidFill>
              </a:rPr>
              <a:t>Batuta</a:t>
            </a:r>
            <a:r>
              <a:rPr lang="en-US" sz="2300" b="1" dirty="0">
                <a:solidFill>
                  <a:prstClr val="black"/>
                </a:solidFill>
              </a:rPr>
              <a:t>, a famous Arab historian and scholar travelled around the Maldives.</a:t>
            </a:r>
          </a:p>
          <a:p>
            <a:pPr lvl="0" algn="just"/>
            <a:r>
              <a:rPr lang="en-US" sz="2300" b="1" dirty="0">
                <a:solidFill>
                  <a:prstClr val="black"/>
                </a:solidFill>
              </a:rPr>
              <a:t>In the 16th century, the Portuguese conquered the Maldives and they ruled </a:t>
            </a:r>
            <a:r>
              <a:rPr lang="en-US" sz="2300" b="1" dirty="0" smtClean="0">
                <a:solidFill>
                  <a:prstClr val="black"/>
                </a:solidFill>
              </a:rPr>
              <a:t>the country </a:t>
            </a:r>
            <a:r>
              <a:rPr lang="en-US" sz="2300" b="1" dirty="0">
                <a:solidFill>
                  <a:prstClr val="black"/>
                </a:solidFill>
              </a:rPr>
              <a:t>for 15 years. Although governed as an independent Islamic sultanate </a:t>
            </a:r>
            <a:r>
              <a:rPr lang="en-US" sz="2300" b="1" dirty="0" smtClean="0">
                <a:solidFill>
                  <a:prstClr val="black"/>
                </a:solidFill>
              </a:rPr>
              <a:t>for most </a:t>
            </a:r>
            <a:r>
              <a:rPr lang="en-US" sz="2300" b="1" dirty="0">
                <a:solidFill>
                  <a:prstClr val="black"/>
                </a:solidFill>
              </a:rPr>
              <a:t>of its history from 1153 to 1968, the Maldives was a British colony from </a:t>
            </a:r>
            <a:r>
              <a:rPr lang="en-US" sz="2300" b="1" dirty="0" smtClean="0">
                <a:solidFill>
                  <a:prstClr val="black"/>
                </a:solidFill>
              </a:rPr>
              <a:t>1887 to </a:t>
            </a:r>
            <a:r>
              <a:rPr lang="en-US" sz="2300" b="1" dirty="0">
                <a:solidFill>
                  <a:prstClr val="black"/>
                </a:solidFill>
              </a:rPr>
              <a:t>1965. Following independence from Britain in 1965, the sultanate continued </a:t>
            </a:r>
            <a:r>
              <a:rPr lang="en-US" sz="2300" b="1" dirty="0" smtClean="0">
                <a:solidFill>
                  <a:prstClr val="black"/>
                </a:solidFill>
              </a:rPr>
              <a:t>to operate </a:t>
            </a:r>
            <a:r>
              <a:rPr lang="en-US" sz="2300" b="1" dirty="0">
                <a:solidFill>
                  <a:prstClr val="black"/>
                </a:solidFill>
              </a:rPr>
              <a:t>for another 3 years. On November 11, 1968, it was abolished and replaced </a:t>
            </a:r>
            <a:r>
              <a:rPr lang="en-US" sz="2300" b="1" dirty="0" smtClean="0">
                <a:solidFill>
                  <a:prstClr val="black"/>
                </a:solidFill>
              </a:rPr>
              <a:t>by a </a:t>
            </a:r>
            <a:r>
              <a:rPr lang="en-US" sz="2300" b="1" dirty="0">
                <a:solidFill>
                  <a:prstClr val="black"/>
                </a:solidFill>
              </a:rPr>
              <a:t>republic and the country assumed its present name</a:t>
            </a:r>
            <a:r>
              <a:rPr lang="en-US" sz="2300" b="1" dirty="0" smtClean="0">
                <a:solidFill>
                  <a:prstClr val="black"/>
                </a:solidFill>
              </a:rPr>
              <a:t>.</a:t>
            </a:r>
            <a:endParaRPr kumimoji="0" lang="en-US" sz="2300" b="1" i="0" u="none" strike="noStrike" kern="1200" cap="none" spc="0" normalizeH="0" baseline="0" noProof="0" dirty="0" smtClean="0">
              <a:ln>
                <a:noFill/>
              </a:ln>
              <a:solidFill>
                <a:prstClr val="black"/>
              </a:solidFill>
              <a:uLnTx/>
              <a:uFillTx/>
              <a:latin typeface="Calibri" panose="020F0502020204030204"/>
            </a:endParaRPr>
          </a:p>
        </p:txBody>
      </p:sp>
    </p:spTree>
    <p:extLst>
      <p:ext uri="{BB962C8B-B14F-4D97-AF65-F5344CB8AC3E}">
        <p14:creationId xmlns:p14="http://schemas.microsoft.com/office/powerpoint/2010/main" val="315066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19741" y="120402"/>
            <a:ext cx="11963401" cy="6632585"/>
          </a:xfrm>
          <a:prstGeom prst="rect">
            <a:avLst/>
          </a:prstGeom>
          <a:solidFill>
            <a:schemeClr val="bg1"/>
          </a:solidFill>
          <a:ln w="38100">
            <a:solidFill>
              <a:schemeClr val="tx1"/>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smtClean="0">
                <a:ln>
                  <a:noFill/>
                </a:ln>
                <a:solidFill>
                  <a:prstClr val="black"/>
                </a:solidFill>
                <a:effectLst/>
                <a:uLnTx/>
                <a:uFillTx/>
                <a:latin typeface="Calibri" panose="020F0502020204030204"/>
                <a:ea typeface="+mn-ea"/>
                <a:cs typeface="+mn-cs"/>
              </a:rPr>
              <a:t>The Maldives is famous as a tourist destination because of its enjoyable weather, heavenly beaches and lagoons, luxurious holiday resorts and the peace-loving people. Being an island country, it enjoys a pleasant weather throughout the year. The Maldives has been ranked as the best country brand for beach, rest and relaxation in 2008.</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smtClean="0">
                <a:ln>
                  <a:noFill/>
                </a:ln>
                <a:solidFill>
                  <a:prstClr val="black"/>
                </a:solidFill>
                <a:effectLst/>
                <a:uLnTx/>
                <a:uFillTx/>
                <a:latin typeface="Calibri" panose="020F0502020204030204"/>
                <a:ea typeface="+mn-ea"/>
                <a:cs typeface="+mn-cs"/>
              </a:rPr>
              <a:t>The Maldives is well known for being the lowest country in the world. Unfortunately, this small country with idyllic natural beauty is under threat from rising sea levels due to global warming. Most of the country is just 1.5 </a:t>
            </a:r>
            <a:r>
              <a:rPr kumimoji="0" lang="en-US" sz="2500" b="1" i="0" u="none" strike="noStrike" kern="1200" cap="none" spc="0" normalizeH="0" baseline="0" noProof="0" dirty="0" err="1" smtClean="0">
                <a:ln>
                  <a:noFill/>
                </a:ln>
                <a:solidFill>
                  <a:prstClr val="black"/>
                </a:solidFill>
                <a:effectLst/>
                <a:uLnTx/>
                <a:uFillTx/>
                <a:latin typeface="Calibri" panose="020F0502020204030204"/>
                <a:ea typeface="+mn-ea"/>
                <a:cs typeface="+mn-cs"/>
              </a:rPr>
              <a:t>metres</a:t>
            </a:r>
            <a:r>
              <a:rPr kumimoji="0" lang="en-US" sz="2500" b="1" i="0" u="none" strike="noStrike" kern="1200" cap="none" spc="0" normalizeH="0" baseline="0" noProof="0" dirty="0" smtClean="0">
                <a:ln>
                  <a:noFill/>
                </a:ln>
                <a:solidFill>
                  <a:prstClr val="black"/>
                </a:solidFill>
                <a:effectLst/>
                <a:uLnTx/>
                <a:uFillTx/>
                <a:latin typeface="Calibri" panose="020F0502020204030204"/>
                <a:ea typeface="+mn-ea"/>
                <a:cs typeface="+mn-cs"/>
              </a:rPr>
              <a:t> above sea level with a highest point of </a:t>
            </a:r>
            <a:r>
              <a:rPr kumimoji="0" lang="en-US" sz="2500" b="1" i="0" u="none" strike="noStrike" kern="1200" cap="none" spc="0" normalizeH="0" baseline="0" noProof="0" dirty="0" smtClean="0">
                <a:ln>
                  <a:noFill/>
                </a:ln>
                <a:solidFill>
                  <a:prstClr val="black"/>
                </a:solidFill>
                <a:effectLst/>
                <a:uLnTx/>
                <a:uFillTx/>
                <a:latin typeface="Calibri" panose="020F0502020204030204"/>
                <a:ea typeface="+mn-ea"/>
                <a:cs typeface="+mn-cs"/>
              </a:rPr>
              <a:t>2.3</a:t>
            </a:r>
            <a:r>
              <a:rPr kumimoji="0" lang="en-US" sz="25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US" sz="2500" b="1" i="0" u="none" strike="noStrike" kern="1200" cap="none" spc="0" normalizeH="0" baseline="0" noProof="0" dirty="0" err="1" smtClean="0">
                <a:ln>
                  <a:noFill/>
                </a:ln>
                <a:solidFill>
                  <a:prstClr val="black"/>
                </a:solidFill>
                <a:effectLst/>
                <a:uLnTx/>
                <a:uFillTx/>
                <a:latin typeface="Calibri" panose="020F0502020204030204"/>
                <a:ea typeface="+mn-ea"/>
                <a:cs typeface="+mn-cs"/>
              </a:rPr>
              <a:t>metres</a:t>
            </a:r>
            <a:r>
              <a:rPr kumimoji="0" lang="en-US" sz="2500" b="1" i="0" u="none" strike="noStrike" kern="1200" cap="none" spc="0" normalizeH="0" baseline="0" noProof="0" dirty="0" smtClean="0">
                <a:ln>
                  <a:noFill/>
                </a:ln>
                <a:solidFill>
                  <a:prstClr val="black"/>
                </a:solidFill>
                <a:effectLst/>
                <a:uLnTx/>
                <a:uFillTx/>
                <a:latin typeface="Calibri" panose="020F0502020204030204"/>
                <a:ea typeface="+mn-ea"/>
                <a:cs typeface="+mn-cs"/>
              </a:rPr>
              <a:t>! Many predictions have been made with respect to Maldives being swept away by the rising water level in the Indian Ocean. It was even seen during the tsunami of2004, that many of the island's dry parts were flooded by waters shrinking the island. The government of the Maldives has begun to purchase land from nearby countries in case the islands go under water! In order to highlight the threats of global warming to its low lying islands, the government of Maldives held a cabinet meeting underwater in 2009. That was the first ever cabinet meeting in the world that took place underwater. The meeting took place about 5 meter underwater, in a blue-green lagoon on a small island. While underwater, the cabinet signed a document calling on all nations to cut their carbon emissions.</a:t>
            </a:r>
          </a:p>
        </p:txBody>
      </p:sp>
      <p:sp>
        <p:nvSpPr>
          <p:cNvPr id="4" name="Right Arrow 3">
            <a:hlinkClick r:id="rId2" action="ppaction://hlinksldjump"/>
          </p:cNvPr>
          <p:cNvSpPr/>
          <p:nvPr/>
        </p:nvSpPr>
        <p:spPr>
          <a:xfrm>
            <a:off x="9950532" y="6111117"/>
            <a:ext cx="1415143"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effectLst>
                  <a:outerShdw blurRad="38100" dist="38100" dir="2700000" algn="tl">
                    <a:srgbClr val="000000">
                      <a:alpha val="43137"/>
                    </a:srgbClr>
                  </a:outerShdw>
                </a:effectLst>
              </a:rPr>
              <a:t>BACK</a:t>
            </a:r>
            <a:endParaRPr lang="en-US"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0235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17713" y="408213"/>
            <a:ext cx="11702143" cy="5851072"/>
          </a:xfrm>
          <a:prstGeom prst="rect">
            <a:avLst/>
          </a:prstGeom>
        </p:spPr>
      </p:pic>
      <p:sp>
        <p:nvSpPr>
          <p:cNvPr id="5" name="Rectangle 4"/>
          <p:cNvSpPr/>
          <p:nvPr/>
        </p:nvSpPr>
        <p:spPr>
          <a:xfrm>
            <a:off x="0" y="-41769"/>
            <a:ext cx="12192000" cy="584775"/>
          </a:xfrm>
          <a:prstGeom prst="rect">
            <a:avLst/>
          </a:prstGeom>
        </p:spPr>
        <p:txBody>
          <a:bodyPr wrap="square">
            <a:spAutoFit/>
          </a:bodyPr>
          <a:lstStyle/>
          <a:p>
            <a:r>
              <a:rPr lang="en-US" sz="3200" b="1" dirty="0" smtClean="0">
                <a:effectLst>
                  <a:outerShdw blurRad="38100" dist="38100" dir="2700000" algn="tl">
                    <a:srgbClr val="000000">
                      <a:alpha val="43137"/>
                    </a:srgbClr>
                  </a:outerShdw>
                </a:effectLst>
              </a:rPr>
              <a:t>D: Complete the table with no more than two words and/or numbers.</a:t>
            </a:r>
          </a:p>
        </p:txBody>
      </p:sp>
      <p:graphicFrame>
        <p:nvGraphicFramePr>
          <p:cNvPr id="6" name="Table 5"/>
          <p:cNvGraphicFramePr>
            <a:graphicFrameLocks noGrp="1"/>
          </p:cNvGraphicFramePr>
          <p:nvPr>
            <p:extLst/>
          </p:nvPr>
        </p:nvGraphicFramePr>
        <p:xfrm>
          <a:off x="87087" y="500746"/>
          <a:ext cx="11996056" cy="6278880"/>
        </p:xfrm>
        <a:graphic>
          <a:graphicData uri="http://schemas.openxmlformats.org/drawingml/2006/table">
            <a:tbl>
              <a:tblPr firstRow="1" bandRow="1"/>
              <a:tblGrid>
                <a:gridCol w="2546956">
                  <a:extLst>
                    <a:ext uri="{9D8B030D-6E8A-4147-A177-3AD203B41FA5}">
                      <a16:colId xmlns:a16="http://schemas.microsoft.com/office/drawing/2014/main" val="2739415175"/>
                    </a:ext>
                  </a:extLst>
                </a:gridCol>
                <a:gridCol w="9449100">
                  <a:extLst>
                    <a:ext uri="{9D8B030D-6E8A-4147-A177-3AD203B41FA5}">
                      <a16:colId xmlns:a16="http://schemas.microsoft.com/office/drawing/2014/main" val="1010080446"/>
                    </a:ext>
                  </a:extLst>
                </a:gridCol>
              </a:tblGrid>
              <a:tr h="398985">
                <a:tc>
                  <a:txBody>
                    <a:bodyPr/>
                    <a:lstStyle/>
                    <a:p>
                      <a:pPr algn="ctr"/>
                      <a:r>
                        <a:rPr lang="en-US" sz="2800" b="1" dirty="0" smtClean="0">
                          <a:effectLst>
                            <a:outerShdw blurRad="38100" dist="38100" dir="2700000" algn="tl">
                              <a:srgbClr val="000000">
                                <a:alpha val="43137"/>
                              </a:srgbClr>
                            </a:outerShdw>
                          </a:effectLst>
                        </a:rPr>
                        <a:t>Time</a:t>
                      </a:r>
                      <a:endParaRPr lang="en-US" sz="2800" b="1" dirty="0">
                        <a:effectLst>
                          <a:outerShdw blurRad="38100" dist="38100" dir="2700000" algn="tl">
                            <a:srgbClr val="000000">
                              <a:alpha val="43137"/>
                            </a:srgbClr>
                          </a:outerShdw>
                        </a:effectLst>
                      </a:endParaRPr>
                    </a:p>
                  </a:txBody>
                  <a:tcPr/>
                </a:tc>
                <a:tc>
                  <a:txBody>
                    <a:bodyPr/>
                    <a:lstStyle/>
                    <a:p>
                      <a:pPr algn="ctr"/>
                      <a:r>
                        <a:rPr lang="en-US" sz="2800" b="1" dirty="0" smtClean="0">
                          <a:effectLst>
                            <a:outerShdw blurRad="38100" dist="38100" dir="2700000" algn="tl">
                              <a:srgbClr val="000000">
                                <a:alpha val="43137"/>
                              </a:srgbClr>
                            </a:outerShdw>
                          </a:effectLst>
                        </a:rPr>
                        <a:t>Facts</a:t>
                      </a:r>
                      <a:endParaRPr lang="en-US" sz="28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3507064847"/>
                  </a:ext>
                </a:extLst>
              </a:tr>
              <a:tr h="72756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smtClean="0"/>
                        <a:t>4th and 5th centuries BC</a:t>
                      </a:r>
                      <a:endParaRPr lang="en-US" sz="28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smtClean="0"/>
                        <a:t>The early inhabitants of the Maldives arrived and settled from Southern India and Sri Lanka.</a:t>
                      </a:r>
                    </a:p>
                  </a:txBody>
                  <a:tcPr/>
                </a:tc>
                <a:extLst>
                  <a:ext uri="{0D108BD9-81ED-4DB2-BD59-A6C34878D82A}">
                    <a16:rowId xmlns:a16="http://schemas.microsoft.com/office/drawing/2014/main" val="1513873014"/>
                  </a:ext>
                </a:extLst>
              </a:tr>
              <a:tr h="727561">
                <a:tc>
                  <a:txBody>
                    <a:bodyPr/>
                    <a:lstStyle/>
                    <a:p>
                      <a:pPr algn="just"/>
                      <a:r>
                        <a:rPr lang="en-US" sz="2800" b="1" dirty="0" smtClean="0"/>
                        <a:t>12th Century</a:t>
                      </a:r>
                      <a:endParaRPr lang="en-US" sz="2800" b="1" dirty="0"/>
                    </a:p>
                  </a:txBody>
                  <a:tcPr/>
                </a:tc>
                <a:tc>
                  <a:txBody>
                    <a:bodyPr/>
                    <a:lstStyle/>
                    <a:p>
                      <a:pPr algn="just"/>
                      <a:r>
                        <a:rPr lang="en-US" sz="2800" b="1" dirty="0" smtClean="0"/>
                        <a:t>The sailors from African and Arab countries started to settle in the islands. Buddhism was --- --- --- --- by Islam.</a:t>
                      </a:r>
                      <a:endParaRPr lang="en-US" sz="2800" b="1" dirty="0"/>
                    </a:p>
                  </a:txBody>
                  <a:tcPr/>
                </a:tc>
                <a:extLst>
                  <a:ext uri="{0D108BD9-81ED-4DB2-BD59-A6C34878D82A}">
                    <a16:rowId xmlns:a16="http://schemas.microsoft.com/office/drawing/2014/main" val="2570869259"/>
                  </a:ext>
                </a:extLst>
              </a:tr>
              <a:tr h="727561">
                <a:tc>
                  <a:txBody>
                    <a:bodyPr/>
                    <a:lstStyle/>
                    <a:p>
                      <a:pPr algn="just"/>
                      <a:r>
                        <a:rPr lang="en-US" sz="2800" b="1" dirty="0" smtClean="0"/>
                        <a:t>--- --- --- --- </a:t>
                      </a:r>
                      <a:endParaRPr lang="en-US" sz="28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smtClean="0"/>
                        <a:t>A famous scholar and historian named Ibn </a:t>
                      </a:r>
                      <a:r>
                        <a:rPr lang="en-US" sz="2800" b="1" dirty="0" err="1" smtClean="0"/>
                        <a:t>Batuta</a:t>
                      </a:r>
                      <a:r>
                        <a:rPr lang="en-US" sz="2800" b="1" dirty="0" smtClean="0"/>
                        <a:t> visited the islands of the Maldives.</a:t>
                      </a:r>
                    </a:p>
                  </a:txBody>
                  <a:tcPr/>
                </a:tc>
                <a:extLst>
                  <a:ext uri="{0D108BD9-81ED-4DB2-BD59-A6C34878D82A}">
                    <a16:rowId xmlns:a16="http://schemas.microsoft.com/office/drawing/2014/main" val="908058578"/>
                  </a:ext>
                </a:extLst>
              </a:tr>
              <a:tr h="727561">
                <a:tc>
                  <a:txBody>
                    <a:bodyPr/>
                    <a:lstStyle/>
                    <a:p>
                      <a:pPr algn="just"/>
                      <a:r>
                        <a:rPr lang="en-US" sz="2800" b="1" dirty="0" smtClean="0"/>
                        <a:t>16th century</a:t>
                      </a:r>
                      <a:endParaRPr lang="en-US" sz="2800" b="1" dirty="0"/>
                    </a:p>
                  </a:txBody>
                  <a:tcPr/>
                </a:tc>
                <a:tc>
                  <a:txBody>
                    <a:bodyPr/>
                    <a:lstStyle/>
                    <a:p>
                      <a:pPr algn="just"/>
                      <a:r>
                        <a:rPr lang="en-US" sz="2800" b="1" dirty="0" smtClean="0"/>
                        <a:t>the Portuguese occupied the Maldives and they became the --- --- --- of the country for 15 years.</a:t>
                      </a:r>
                      <a:endParaRPr lang="en-US" sz="2800" b="1" dirty="0"/>
                    </a:p>
                  </a:txBody>
                  <a:tcPr/>
                </a:tc>
                <a:extLst>
                  <a:ext uri="{0D108BD9-81ED-4DB2-BD59-A6C34878D82A}">
                    <a16:rowId xmlns:a16="http://schemas.microsoft.com/office/drawing/2014/main" val="3211852457"/>
                  </a:ext>
                </a:extLst>
              </a:tr>
              <a:tr h="398985">
                <a:tc>
                  <a:txBody>
                    <a:bodyPr/>
                    <a:lstStyle/>
                    <a:p>
                      <a:pPr algn="just"/>
                      <a:r>
                        <a:rPr lang="en-US" sz="2800" b="1" dirty="0" smtClean="0"/>
                        <a:t>1887</a:t>
                      </a:r>
                      <a:endParaRPr lang="en-US" sz="2800" b="1" dirty="0"/>
                    </a:p>
                  </a:txBody>
                  <a:tcPr/>
                </a:tc>
                <a:tc>
                  <a:txBody>
                    <a:bodyPr/>
                    <a:lstStyle/>
                    <a:p>
                      <a:pPr algn="just"/>
                      <a:r>
                        <a:rPr lang="en-US" sz="2800" b="1" dirty="0" smtClean="0"/>
                        <a:t>Beginning of the British --- --- --- era.</a:t>
                      </a:r>
                      <a:endParaRPr lang="en-US" sz="2800" b="1" dirty="0"/>
                    </a:p>
                  </a:txBody>
                  <a:tcPr/>
                </a:tc>
                <a:extLst>
                  <a:ext uri="{0D108BD9-81ED-4DB2-BD59-A6C34878D82A}">
                    <a16:rowId xmlns:a16="http://schemas.microsoft.com/office/drawing/2014/main" val="2287140348"/>
                  </a:ext>
                </a:extLst>
              </a:tr>
              <a:tr h="398985">
                <a:tc>
                  <a:txBody>
                    <a:bodyPr/>
                    <a:lstStyle/>
                    <a:p>
                      <a:pPr algn="just"/>
                      <a:r>
                        <a:rPr lang="en-US" sz="2800" b="1" dirty="0" smtClean="0"/>
                        <a:t>--- --- ---</a:t>
                      </a:r>
                      <a:endParaRPr lang="en-US" sz="28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smtClean="0"/>
                        <a:t>Maldives became independent from the British rule.</a:t>
                      </a:r>
                    </a:p>
                  </a:txBody>
                  <a:tcPr/>
                </a:tc>
                <a:extLst>
                  <a:ext uri="{0D108BD9-81ED-4DB2-BD59-A6C34878D82A}">
                    <a16:rowId xmlns:a16="http://schemas.microsoft.com/office/drawing/2014/main" val="1236190884"/>
                  </a:ext>
                </a:extLst>
              </a:tr>
              <a:tr h="519228">
                <a:tc>
                  <a:txBody>
                    <a:bodyPr/>
                    <a:lstStyle/>
                    <a:p>
                      <a:pPr algn="just"/>
                      <a:r>
                        <a:rPr lang="en-US" sz="2800" b="1" dirty="0" smtClean="0"/>
                        <a:t>1968</a:t>
                      </a:r>
                      <a:endParaRPr lang="en-US" sz="28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smtClean="0"/>
                        <a:t>End of Islamic sultanate and --- --- --- of the Republic of Maldives.</a:t>
                      </a:r>
                    </a:p>
                  </a:txBody>
                  <a:tcPr/>
                </a:tc>
                <a:extLst>
                  <a:ext uri="{0D108BD9-81ED-4DB2-BD59-A6C34878D82A}">
                    <a16:rowId xmlns:a16="http://schemas.microsoft.com/office/drawing/2014/main" val="3126321438"/>
                  </a:ext>
                </a:extLst>
              </a:tr>
            </a:tbl>
          </a:graphicData>
        </a:graphic>
      </p:graphicFrame>
      <p:sp>
        <p:nvSpPr>
          <p:cNvPr id="2" name="TextBox 1"/>
          <p:cNvSpPr txBox="1"/>
          <p:nvPr/>
        </p:nvSpPr>
        <p:spPr>
          <a:xfrm>
            <a:off x="6738260" y="2242455"/>
            <a:ext cx="1502228" cy="523220"/>
          </a:xfrm>
          <a:prstGeom prst="rect">
            <a:avLst/>
          </a:prstGeom>
          <a:noFill/>
        </p:spPr>
        <p:txBody>
          <a:bodyPr wrap="square" rtlCol="0">
            <a:spAutoFit/>
          </a:bodyPr>
          <a:lstStyle/>
          <a:p>
            <a:r>
              <a:rPr lang="en-US" sz="2800" b="1" i="1" u="sng" dirty="0" smtClean="0">
                <a:effectLst>
                  <a:outerShdw blurRad="38100" dist="38100" dir="2700000" algn="tl">
                    <a:srgbClr val="000000">
                      <a:alpha val="43137"/>
                    </a:srgbClr>
                  </a:outerShdw>
                </a:effectLst>
              </a:rPr>
              <a:t>replaced</a:t>
            </a:r>
            <a:endParaRPr lang="en-US" sz="2800" b="1" i="1" u="sng" dirty="0">
              <a:effectLst>
                <a:outerShdw blurRad="38100" dist="38100" dir="2700000" algn="tl">
                  <a:srgbClr val="000000">
                    <a:alpha val="43137"/>
                  </a:srgbClr>
                </a:outerShdw>
              </a:effectLst>
            </a:endParaRPr>
          </a:p>
        </p:txBody>
      </p:sp>
      <p:sp>
        <p:nvSpPr>
          <p:cNvPr id="7" name="TextBox 6"/>
          <p:cNvSpPr txBox="1"/>
          <p:nvPr/>
        </p:nvSpPr>
        <p:spPr>
          <a:xfrm>
            <a:off x="381011" y="2764969"/>
            <a:ext cx="1502228" cy="523220"/>
          </a:xfrm>
          <a:prstGeom prst="rect">
            <a:avLst/>
          </a:prstGeom>
          <a:noFill/>
        </p:spPr>
        <p:txBody>
          <a:bodyPr wrap="square" rtlCol="0">
            <a:spAutoFit/>
          </a:bodyPr>
          <a:lstStyle/>
          <a:p>
            <a:r>
              <a:rPr lang="en-US" sz="2800" b="1" i="1" u="sng" dirty="0" smtClean="0">
                <a:effectLst>
                  <a:outerShdw blurRad="38100" dist="38100" dir="2700000" algn="tl">
                    <a:srgbClr val="000000">
                      <a:alpha val="43137"/>
                    </a:srgbClr>
                  </a:outerShdw>
                </a:effectLst>
              </a:rPr>
              <a:t>1344</a:t>
            </a:r>
            <a:endParaRPr lang="en-US" sz="2800" b="1" i="1" u="sng" dirty="0">
              <a:effectLst>
                <a:outerShdw blurRad="38100" dist="38100" dir="2700000" algn="tl">
                  <a:srgbClr val="000000">
                    <a:alpha val="43137"/>
                  </a:srgbClr>
                </a:outerShdw>
              </a:effectLst>
            </a:endParaRPr>
          </a:p>
        </p:txBody>
      </p:sp>
      <p:sp>
        <p:nvSpPr>
          <p:cNvPr id="8" name="TextBox 7"/>
          <p:cNvSpPr txBox="1"/>
          <p:nvPr/>
        </p:nvSpPr>
        <p:spPr>
          <a:xfrm>
            <a:off x="2677898" y="4136570"/>
            <a:ext cx="1502228" cy="523220"/>
          </a:xfrm>
          <a:prstGeom prst="rect">
            <a:avLst/>
          </a:prstGeom>
          <a:noFill/>
        </p:spPr>
        <p:txBody>
          <a:bodyPr wrap="square" rtlCol="0">
            <a:spAutoFit/>
          </a:bodyPr>
          <a:lstStyle/>
          <a:p>
            <a:r>
              <a:rPr lang="en-US" sz="2800" b="1" i="1" u="sng" dirty="0" smtClean="0">
                <a:effectLst>
                  <a:outerShdw blurRad="38100" dist="38100" dir="2700000" algn="tl">
                    <a:srgbClr val="000000">
                      <a:alpha val="43137"/>
                    </a:srgbClr>
                  </a:outerShdw>
                </a:effectLst>
              </a:rPr>
              <a:t>ruler</a:t>
            </a:r>
            <a:endParaRPr lang="en-US" sz="2800" b="1" i="1" u="sng" dirty="0">
              <a:effectLst>
                <a:outerShdw blurRad="38100" dist="38100" dir="2700000" algn="tl">
                  <a:srgbClr val="000000">
                    <a:alpha val="43137"/>
                  </a:srgbClr>
                </a:outerShdw>
              </a:effectLst>
            </a:endParaRPr>
          </a:p>
        </p:txBody>
      </p:sp>
      <p:sp>
        <p:nvSpPr>
          <p:cNvPr id="9" name="TextBox 8"/>
          <p:cNvSpPr txBox="1"/>
          <p:nvPr/>
        </p:nvSpPr>
        <p:spPr>
          <a:xfrm>
            <a:off x="6259297" y="4659087"/>
            <a:ext cx="1502228" cy="523220"/>
          </a:xfrm>
          <a:prstGeom prst="rect">
            <a:avLst/>
          </a:prstGeom>
          <a:noFill/>
        </p:spPr>
        <p:txBody>
          <a:bodyPr wrap="square" rtlCol="0">
            <a:spAutoFit/>
          </a:bodyPr>
          <a:lstStyle/>
          <a:p>
            <a:r>
              <a:rPr lang="en-US" sz="2800" b="1" i="1" u="sng" dirty="0" smtClean="0">
                <a:effectLst>
                  <a:outerShdw blurRad="38100" dist="38100" dir="2700000" algn="tl">
                    <a:srgbClr val="000000">
                      <a:alpha val="43137"/>
                    </a:srgbClr>
                  </a:outerShdw>
                </a:effectLst>
              </a:rPr>
              <a:t>colonial</a:t>
            </a:r>
            <a:endParaRPr lang="en-US" sz="2800" b="1" i="1" u="sng" dirty="0">
              <a:effectLst>
                <a:outerShdw blurRad="38100" dist="38100" dir="2700000" algn="tl">
                  <a:srgbClr val="000000">
                    <a:alpha val="43137"/>
                  </a:srgbClr>
                </a:outerShdw>
              </a:effectLst>
            </a:endParaRPr>
          </a:p>
        </p:txBody>
      </p:sp>
      <p:sp>
        <p:nvSpPr>
          <p:cNvPr id="10" name="TextBox 9"/>
          <p:cNvSpPr txBox="1"/>
          <p:nvPr/>
        </p:nvSpPr>
        <p:spPr>
          <a:xfrm>
            <a:off x="261271" y="5170715"/>
            <a:ext cx="1502228" cy="523220"/>
          </a:xfrm>
          <a:prstGeom prst="rect">
            <a:avLst/>
          </a:prstGeom>
          <a:noFill/>
        </p:spPr>
        <p:txBody>
          <a:bodyPr wrap="square" rtlCol="0">
            <a:spAutoFit/>
          </a:bodyPr>
          <a:lstStyle/>
          <a:p>
            <a:r>
              <a:rPr lang="en-US" sz="2800" b="1" i="1" u="sng" dirty="0" smtClean="0">
                <a:effectLst>
                  <a:outerShdw blurRad="38100" dist="38100" dir="2700000" algn="tl">
                    <a:srgbClr val="000000">
                      <a:alpha val="43137"/>
                    </a:srgbClr>
                  </a:outerShdw>
                </a:effectLst>
              </a:rPr>
              <a:t>1965</a:t>
            </a:r>
            <a:endParaRPr lang="en-US" sz="2800" b="1" i="1" u="sng" dirty="0">
              <a:effectLst>
                <a:outerShdw blurRad="38100" dist="38100" dir="2700000" algn="tl">
                  <a:srgbClr val="000000">
                    <a:alpha val="43137"/>
                  </a:srgbClr>
                </a:outerShdw>
              </a:effectLst>
            </a:endParaRPr>
          </a:p>
        </p:txBody>
      </p:sp>
      <p:sp>
        <p:nvSpPr>
          <p:cNvPr id="11" name="TextBox 10"/>
          <p:cNvSpPr txBox="1"/>
          <p:nvPr/>
        </p:nvSpPr>
        <p:spPr>
          <a:xfrm>
            <a:off x="7489376" y="5695972"/>
            <a:ext cx="1502228" cy="523220"/>
          </a:xfrm>
          <a:prstGeom prst="rect">
            <a:avLst/>
          </a:prstGeom>
          <a:noFill/>
        </p:spPr>
        <p:txBody>
          <a:bodyPr wrap="square" rtlCol="0">
            <a:spAutoFit/>
          </a:bodyPr>
          <a:lstStyle/>
          <a:p>
            <a:r>
              <a:rPr lang="en-US" sz="2800" b="1" i="1" u="sng" dirty="0" smtClean="0">
                <a:effectLst>
                  <a:outerShdw blurRad="38100" dist="38100" dir="2700000" algn="tl">
                    <a:srgbClr val="000000">
                      <a:alpha val="43137"/>
                    </a:srgbClr>
                  </a:outerShdw>
                </a:effectLst>
              </a:rPr>
              <a:t>the birth</a:t>
            </a:r>
            <a:endParaRPr lang="en-US" sz="2800" b="1" i="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429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5"/>
                                        </p:tgtEl>
                                        <p:attrNameLst>
                                          <p:attrName>ppt_y</p:attrName>
                                        </p:attrNameLst>
                                      </p:cBhvr>
                                      <p:tavLst>
                                        <p:tav tm="0">
                                          <p:val>
                                            <p:strVal val="#ppt_y"/>
                                          </p:val>
                                        </p:tav>
                                        <p:tav tm="100000">
                                          <p:val>
                                            <p:strVal val="#ppt_y"/>
                                          </p:val>
                                        </p:tav>
                                      </p:tavLst>
                                    </p:anim>
                                    <p:anim calcmode="lin" valueType="num">
                                      <p:cBhvr>
                                        <p:cTn id="1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fltVal val="0"/>
                                          </p:val>
                                        </p:tav>
                                        <p:tav tm="100000">
                                          <p:val>
                                            <p:strVal val="#ppt_w"/>
                                          </p:val>
                                        </p:tav>
                                      </p:tavLst>
                                    </p:anim>
                                    <p:anim calcmode="lin" valueType="num">
                                      <p:cBhvr>
                                        <p:cTn id="50" dur="1000" fill="hold"/>
                                        <p:tgtEl>
                                          <p:spTgt spid="9"/>
                                        </p:tgtEl>
                                        <p:attrNameLst>
                                          <p:attrName>ppt_h</p:attrName>
                                        </p:attrNameLst>
                                      </p:cBhvr>
                                      <p:tavLst>
                                        <p:tav tm="0">
                                          <p:val>
                                            <p:fltVal val="0"/>
                                          </p:val>
                                        </p:tav>
                                        <p:tav tm="100000">
                                          <p:val>
                                            <p:strVal val="#ppt_h"/>
                                          </p:val>
                                        </p:tav>
                                      </p:tavLst>
                                    </p:anim>
                                    <p:anim calcmode="lin" valueType="num">
                                      <p:cBhvr>
                                        <p:cTn id="5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1000" fill="hold"/>
                                        <p:tgtEl>
                                          <p:spTgt spid="11"/>
                                        </p:tgtEl>
                                        <p:attrNameLst>
                                          <p:attrName>ppt_w</p:attrName>
                                        </p:attrNameLst>
                                      </p:cBhvr>
                                      <p:tavLst>
                                        <p:tav tm="0">
                                          <p:val>
                                            <p:fltVal val="0"/>
                                          </p:val>
                                        </p:tav>
                                        <p:tav tm="100000">
                                          <p:val>
                                            <p:strVal val="#ppt_w"/>
                                          </p:val>
                                        </p:tav>
                                      </p:tavLst>
                                    </p:anim>
                                    <p:anim calcmode="lin" valueType="num">
                                      <p:cBhvr>
                                        <p:cTn id="66" dur="1000" fill="hold"/>
                                        <p:tgtEl>
                                          <p:spTgt spid="11"/>
                                        </p:tgtEl>
                                        <p:attrNameLst>
                                          <p:attrName>ppt_h</p:attrName>
                                        </p:attrNameLst>
                                      </p:cBhvr>
                                      <p:tavLst>
                                        <p:tav tm="0">
                                          <p:val>
                                            <p:fltVal val="0"/>
                                          </p:val>
                                        </p:tav>
                                        <p:tav tm="100000">
                                          <p:val>
                                            <p:strVal val="#ppt_h"/>
                                          </p:val>
                                        </p:tav>
                                      </p:tavLst>
                                    </p:anim>
                                    <p:anim calcmode="lin" valueType="num">
                                      <p:cBhvr>
                                        <p:cTn id="6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599" y="821152"/>
            <a:ext cx="8240487" cy="5964052"/>
          </a:xfrm>
          <a:prstGeom prst="rect">
            <a:avLst/>
          </a:prstGeom>
        </p:spPr>
      </p:pic>
      <p:sp>
        <p:nvSpPr>
          <p:cNvPr id="3" name="TextBox 2"/>
          <p:cNvSpPr txBox="1"/>
          <p:nvPr/>
        </p:nvSpPr>
        <p:spPr>
          <a:xfrm>
            <a:off x="217714" y="76200"/>
            <a:ext cx="6705600" cy="1200329"/>
          </a:xfrm>
          <a:prstGeom prst="rect">
            <a:avLst/>
          </a:prstGeom>
          <a:noFill/>
        </p:spPr>
        <p:txBody>
          <a:bodyPr wrap="square" rtlCol="0">
            <a:spAutoFit/>
          </a:bodyPr>
          <a:lstStyle/>
          <a:p>
            <a:r>
              <a:rPr lang="en-US" sz="72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Group Work</a:t>
            </a:r>
            <a:endParaRPr lang="en-US" sz="72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Rectangle 3"/>
          <p:cNvSpPr/>
          <p:nvPr/>
        </p:nvSpPr>
        <p:spPr>
          <a:xfrm>
            <a:off x="138546" y="75928"/>
            <a:ext cx="11877965" cy="1200329"/>
          </a:xfrm>
          <a:prstGeom prst="rect">
            <a:avLst/>
          </a:prstGeom>
          <a:solidFill>
            <a:schemeClr val="accent6">
              <a:lumMod val="40000"/>
              <a:lumOff val="60000"/>
            </a:schemeClr>
          </a:solidFill>
        </p:spPr>
        <p:txBody>
          <a:bodyPr wrap="square">
            <a:spAutoFit/>
          </a:bodyPr>
          <a:lstStyle/>
          <a:p>
            <a:pPr algn="just"/>
            <a:r>
              <a:rPr lang="en-US" sz="3600" b="1" dirty="0" smtClean="0"/>
              <a:t>E: Say if the statements are true or false. Give the true 	information in case of a false statement.</a:t>
            </a:r>
            <a:endParaRPr lang="en-US" sz="3600" b="1" dirty="0"/>
          </a:p>
        </p:txBody>
      </p:sp>
      <p:sp>
        <p:nvSpPr>
          <p:cNvPr id="5" name="Rectangle 4"/>
          <p:cNvSpPr/>
          <p:nvPr/>
        </p:nvSpPr>
        <p:spPr>
          <a:xfrm>
            <a:off x="73892" y="1375612"/>
            <a:ext cx="11961091" cy="1077218"/>
          </a:xfrm>
          <a:prstGeom prst="rect">
            <a:avLst/>
          </a:prstGeom>
          <a:solidFill>
            <a:schemeClr val="accent4">
              <a:lumMod val="40000"/>
              <a:lumOff val="60000"/>
            </a:schemeClr>
          </a:solidFill>
        </p:spPr>
        <p:txBody>
          <a:bodyPr wrap="square">
            <a:spAutoFit/>
          </a:bodyPr>
          <a:lstStyle/>
          <a:p>
            <a:pPr algn="just"/>
            <a:r>
              <a:rPr lang="en-US" sz="3200" b="1" dirty="0" smtClean="0"/>
              <a:t>1. Only seven countries in the world are smaller in size than the 	Maldives.</a:t>
            </a:r>
            <a:endParaRPr lang="en-US" sz="3200" b="1" dirty="0"/>
          </a:p>
        </p:txBody>
      </p:sp>
      <p:sp>
        <p:nvSpPr>
          <p:cNvPr id="6" name="Rectangle 5"/>
          <p:cNvSpPr/>
          <p:nvPr/>
        </p:nvSpPr>
        <p:spPr>
          <a:xfrm>
            <a:off x="106218" y="2545990"/>
            <a:ext cx="11961091" cy="1077218"/>
          </a:xfrm>
          <a:prstGeom prst="rect">
            <a:avLst/>
          </a:prstGeom>
          <a:solidFill>
            <a:schemeClr val="accent4">
              <a:lumMod val="40000"/>
              <a:lumOff val="60000"/>
            </a:schemeClr>
          </a:solidFill>
        </p:spPr>
        <p:txBody>
          <a:bodyPr wrap="square">
            <a:spAutoFit/>
          </a:bodyPr>
          <a:lstStyle/>
          <a:p>
            <a:pPr algn="just"/>
            <a:r>
              <a:rPr lang="en-US" sz="3200" b="1" dirty="0" smtClean="0"/>
              <a:t>2. No other South Asian countries has a smaller population than that 	of the Maldives.</a:t>
            </a:r>
            <a:endParaRPr lang="en-US" sz="3200" b="1" dirty="0"/>
          </a:p>
        </p:txBody>
      </p:sp>
      <p:sp>
        <p:nvSpPr>
          <p:cNvPr id="7" name="Rectangle 6"/>
          <p:cNvSpPr/>
          <p:nvPr/>
        </p:nvSpPr>
        <p:spPr>
          <a:xfrm>
            <a:off x="106216" y="3753307"/>
            <a:ext cx="11961091" cy="584775"/>
          </a:xfrm>
          <a:prstGeom prst="rect">
            <a:avLst/>
          </a:prstGeom>
          <a:solidFill>
            <a:schemeClr val="accent4">
              <a:lumMod val="40000"/>
              <a:lumOff val="60000"/>
            </a:schemeClr>
          </a:solidFill>
        </p:spPr>
        <p:txBody>
          <a:bodyPr wrap="square">
            <a:spAutoFit/>
          </a:bodyPr>
          <a:lstStyle/>
          <a:p>
            <a:pPr algn="just"/>
            <a:r>
              <a:rPr lang="en-US" sz="3200" b="1" dirty="0" smtClean="0"/>
              <a:t>3. The islands of the Maldives were inhibited in the 12th century.</a:t>
            </a:r>
            <a:endParaRPr lang="en-US" sz="3200" b="1" dirty="0"/>
          </a:p>
        </p:txBody>
      </p:sp>
      <p:sp>
        <p:nvSpPr>
          <p:cNvPr id="8" name="Rectangle 7"/>
          <p:cNvSpPr/>
          <p:nvPr/>
        </p:nvSpPr>
        <p:spPr>
          <a:xfrm>
            <a:off x="106216" y="4487324"/>
            <a:ext cx="11961091" cy="1077218"/>
          </a:xfrm>
          <a:prstGeom prst="rect">
            <a:avLst/>
          </a:prstGeom>
          <a:solidFill>
            <a:schemeClr val="accent4">
              <a:lumMod val="40000"/>
              <a:lumOff val="60000"/>
            </a:schemeClr>
          </a:solidFill>
        </p:spPr>
        <p:txBody>
          <a:bodyPr wrap="square">
            <a:spAutoFit/>
          </a:bodyPr>
          <a:lstStyle/>
          <a:p>
            <a:pPr algn="just"/>
            <a:r>
              <a:rPr lang="en-US" sz="3200" b="1" dirty="0" smtClean="0"/>
              <a:t>4. The Maldives was an independent Islamic sultanate from 1153 to 	1968.</a:t>
            </a:r>
            <a:endParaRPr lang="en-US" sz="3200" b="1" dirty="0"/>
          </a:p>
        </p:txBody>
      </p:sp>
      <p:sp>
        <p:nvSpPr>
          <p:cNvPr id="9" name="Rectangle 8"/>
          <p:cNvSpPr/>
          <p:nvPr/>
        </p:nvSpPr>
        <p:spPr>
          <a:xfrm>
            <a:off x="120074" y="5669191"/>
            <a:ext cx="11961091" cy="1077218"/>
          </a:xfrm>
          <a:prstGeom prst="rect">
            <a:avLst/>
          </a:prstGeom>
          <a:solidFill>
            <a:schemeClr val="accent4">
              <a:lumMod val="40000"/>
              <a:lumOff val="60000"/>
            </a:schemeClr>
          </a:solidFill>
        </p:spPr>
        <p:txBody>
          <a:bodyPr wrap="square">
            <a:spAutoFit/>
          </a:bodyPr>
          <a:lstStyle/>
          <a:p>
            <a:pPr algn="just"/>
            <a:r>
              <a:rPr lang="en-US" sz="3200" b="1" dirty="0" smtClean="0"/>
              <a:t>5. The Maldives was ranked as the second best country for natural 	beauty in 2008.</a:t>
            </a:r>
            <a:endParaRPr lang="en-US" sz="3200" b="1" dirty="0"/>
          </a:p>
        </p:txBody>
      </p:sp>
      <p:sp>
        <p:nvSpPr>
          <p:cNvPr id="10" name="Rectangle 9"/>
          <p:cNvSpPr/>
          <p:nvPr/>
        </p:nvSpPr>
        <p:spPr>
          <a:xfrm>
            <a:off x="87415" y="1358451"/>
            <a:ext cx="11961091" cy="1077218"/>
          </a:xfrm>
          <a:prstGeom prst="rect">
            <a:avLst/>
          </a:prstGeom>
          <a:solidFill>
            <a:schemeClr val="tx2">
              <a:lumMod val="40000"/>
              <a:lumOff val="60000"/>
            </a:schemeClr>
          </a:solidFill>
        </p:spPr>
        <p:txBody>
          <a:bodyPr wrap="square">
            <a:spAutoFit/>
          </a:bodyPr>
          <a:lstStyle/>
          <a:p>
            <a:r>
              <a:rPr lang="en-US" sz="3200" b="1" dirty="0" smtClean="0"/>
              <a:t>Answer to the question no-1: </a:t>
            </a:r>
          </a:p>
          <a:p>
            <a:r>
              <a:rPr lang="en-US" sz="3200" b="1" dirty="0"/>
              <a:t>	</a:t>
            </a:r>
            <a:r>
              <a:rPr lang="en-US" sz="3200" b="1" dirty="0" smtClean="0"/>
              <a:t>True</a:t>
            </a:r>
            <a:endParaRPr lang="en-US" sz="3200" b="1" dirty="0"/>
          </a:p>
        </p:txBody>
      </p:sp>
      <p:sp>
        <p:nvSpPr>
          <p:cNvPr id="11" name="Rectangle 10"/>
          <p:cNvSpPr/>
          <p:nvPr/>
        </p:nvSpPr>
        <p:spPr>
          <a:xfrm>
            <a:off x="130957" y="2555879"/>
            <a:ext cx="11961091" cy="1077218"/>
          </a:xfrm>
          <a:prstGeom prst="rect">
            <a:avLst/>
          </a:prstGeom>
          <a:solidFill>
            <a:schemeClr val="tx2">
              <a:lumMod val="40000"/>
              <a:lumOff val="60000"/>
            </a:schemeClr>
          </a:solidFill>
        </p:spPr>
        <p:txBody>
          <a:bodyPr wrap="square">
            <a:spAutoFit/>
          </a:bodyPr>
          <a:lstStyle/>
          <a:p>
            <a:r>
              <a:rPr lang="en-US" sz="3200" b="1" dirty="0" smtClean="0"/>
              <a:t>Answer to the question no-2:</a:t>
            </a:r>
          </a:p>
          <a:p>
            <a:r>
              <a:rPr lang="en-US" sz="3200" b="1" dirty="0"/>
              <a:t>	</a:t>
            </a:r>
            <a:r>
              <a:rPr lang="en-US" sz="3200" b="1" dirty="0" smtClean="0"/>
              <a:t>True</a:t>
            </a:r>
            <a:endParaRPr lang="en-US" sz="3200" b="1" dirty="0"/>
          </a:p>
        </p:txBody>
      </p:sp>
      <p:sp>
        <p:nvSpPr>
          <p:cNvPr id="12" name="Rectangle 11"/>
          <p:cNvSpPr/>
          <p:nvPr/>
        </p:nvSpPr>
        <p:spPr>
          <a:xfrm>
            <a:off x="120069" y="3742424"/>
            <a:ext cx="11961091" cy="584775"/>
          </a:xfrm>
          <a:prstGeom prst="rect">
            <a:avLst/>
          </a:prstGeom>
          <a:solidFill>
            <a:schemeClr val="tx2">
              <a:lumMod val="40000"/>
              <a:lumOff val="60000"/>
            </a:schemeClr>
          </a:solidFill>
        </p:spPr>
        <p:txBody>
          <a:bodyPr wrap="square">
            <a:spAutoFit/>
          </a:bodyPr>
          <a:lstStyle/>
          <a:p>
            <a:r>
              <a:rPr lang="en-US" sz="3200" b="1" dirty="0" smtClean="0"/>
              <a:t>Answers on-3: False. People began to live here from 4</a:t>
            </a:r>
            <a:r>
              <a:rPr lang="en-US" sz="3200" b="1" baseline="30000" dirty="0" smtClean="0"/>
              <a:t>th</a:t>
            </a:r>
            <a:r>
              <a:rPr lang="en-US" sz="3200" b="1" dirty="0" smtClean="0"/>
              <a:t> to 5</a:t>
            </a:r>
            <a:r>
              <a:rPr lang="en-US" sz="3200" b="1" baseline="30000" dirty="0" smtClean="0"/>
              <a:t>th</a:t>
            </a:r>
            <a:r>
              <a:rPr lang="en-US" sz="3200" b="1" dirty="0" smtClean="0"/>
              <a:t> BC.</a:t>
            </a:r>
            <a:endParaRPr lang="en-US" sz="3200" b="1" dirty="0"/>
          </a:p>
        </p:txBody>
      </p:sp>
      <p:sp>
        <p:nvSpPr>
          <p:cNvPr id="13" name="Rectangle 12"/>
          <p:cNvSpPr/>
          <p:nvPr/>
        </p:nvSpPr>
        <p:spPr>
          <a:xfrm>
            <a:off x="96982" y="4487371"/>
            <a:ext cx="11961091" cy="1077218"/>
          </a:xfrm>
          <a:prstGeom prst="rect">
            <a:avLst/>
          </a:prstGeom>
          <a:solidFill>
            <a:schemeClr val="tx2">
              <a:lumMod val="40000"/>
              <a:lumOff val="60000"/>
            </a:schemeClr>
          </a:solidFill>
        </p:spPr>
        <p:txBody>
          <a:bodyPr wrap="square">
            <a:spAutoFit/>
          </a:bodyPr>
          <a:lstStyle/>
          <a:p>
            <a:r>
              <a:rPr lang="en-US" sz="3200" b="1" dirty="0" smtClean="0"/>
              <a:t>Answers on-4: False. From 1887 to 1965, it was a British colony.</a:t>
            </a:r>
          </a:p>
          <a:p>
            <a:endParaRPr lang="en-US" sz="3200" b="1" dirty="0"/>
          </a:p>
        </p:txBody>
      </p:sp>
      <p:sp>
        <p:nvSpPr>
          <p:cNvPr id="14" name="Rectangle 13"/>
          <p:cNvSpPr/>
          <p:nvPr/>
        </p:nvSpPr>
        <p:spPr>
          <a:xfrm>
            <a:off x="119612" y="5657749"/>
            <a:ext cx="11961091" cy="1077218"/>
          </a:xfrm>
          <a:prstGeom prst="rect">
            <a:avLst/>
          </a:prstGeom>
          <a:solidFill>
            <a:schemeClr val="tx2">
              <a:lumMod val="40000"/>
              <a:lumOff val="60000"/>
            </a:schemeClr>
          </a:solidFill>
        </p:spPr>
        <p:txBody>
          <a:bodyPr wrap="square">
            <a:spAutoFit/>
          </a:bodyPr>
          <a:lstStyle/>
          <a:p>
            <a:r>
              <a:rPr lang="en-US" sz="3200" b="1" dirty="0" smtClean="0"/>
              <a:t>Answers on-4: False. The Maldives was ranked as the best country for 	beautiful beaches and facilities for recreation in 2008.</a:t>
            </a:r>
            <a:endParaRPr lang="en-US" sz="3200" b="1" dirty="0"/>
          </a:p>
        </p:txBody>
      </p:sp>
    </p:spTree>
    <p:extLst>
      <p:ext uri="{BB962C8B-B14F-4D97-AF65-F5344CB8AC3E}">
        <p14:creationId xmlns:p14="http://schemas.microsoft.com/office/powerpoint/2010/main" val="15856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iterate type="lt">
                                    <p:tmAbs val="0"/>
                                  </p:iterate>
                                  <p:childTnLst>
                                    <p:set>
                                      <p:cBhvr>
                                        <p:cTn id="15" dur="1" fill="hold">
                                          <p:stCondLst>
                                            <p:cond delay="0"/>
                                          </p:stCondLst>
                                        </p:cTn>
                                        <p:tgtEl>
                                          <p:spTgt spid="3"/>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2"/>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in)">
                                      <p:cBhvr>
                                        <p:cTn id="20" dur="2000"/>
                                        <p:tgtEl>
                                          <p:spTgt spid="4"/>
                                        </p:tgtEl>
                                      </p:cBhvr>
                                    </p:animEffect>
                                  </p:childTnLst>
                                </p:cTn>
                              </p:par>
                            </p:childTnLst>
                          </p:cTn>
                        </p:par>
                        <p:par>
                          <p:cTn id="21" fill="hold">
                            <p:stCondLst>
                              <p:cond delay="2000"/>
                            </p:stCondLst>
                            <p:childTnLst>
                              <p:par>
                                <p:cTn id="22" presetID="8"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par>
                          <p:cTn id="25" fill="hold">
                            <p:stCondLst>
                              <p:cond delay="4000"/>
                            </p:stCondLst>
                            <p:childTnLst>
                              <p:par>
                                <p:cTn id="26" presetID="8"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par>
                          <p:cTn id="29" fill="hold">
                            <p:stCondLst>
                              <p:cond delay="6000"/>
                            </p:stCondLst>
                            <p:childTnLst>
                              <p:par>
                                <p:cTn id="30" presetID="8"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par>
                          <p:cTn id="33" fill="hold">
                            <p:stCondLst>
                              <p:cond delay="8000"/>
                            </p:stCondLst>
                            <p:childTnLst>
                              <p:par>
                                <p:cTn id="34" presetID="8"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in)">
                                      <p:cBhvr>
                                        <p:cTn id="36" dur="2000"/>
                                        <p:tgtEl>
                                          <p:spTgt spid="8"/>
                                        </p:tgtEl>
                                      </p:cBhvr>
                                    </p:animEffect>
                                  </p:childTnLst>
                                </p:cTn>
                              </p:par>
                            </p:childTnLst>
                          </p:cTn>
                        </p:par>
                        <p:par>
                          <p:cTn id="37" fill="hold">
                            <p:stCondLst>
                              <p:cond delay="10000"/>
                            </p:stCondLst>
                            <p:childTnLst>
                              <p:par>
                                <p:cTn id="38" presetID="8"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amond(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diamond(in)">
                                      <p:cBhvr>
                                        <p:cTn id="45" dur="20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amond(in)">
                                      <p:cBhvr>
                                        <p:cTn id="50" dur="2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diamond(in)">
                                      <p:cBhvr>
                                        <p:cTn id="55" dur="2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diamond(in)">
                                      <p:cBhvr>
                                        <p:cTn id="60" dur="2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diamond(in)">
                                      <p:cBhvr>
                                        <p:cTn id="6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04650" y="139336"/>
            <a:ext cx="11782697" cy="6361611"/>
          </a:xfrm>
          <a:prstGeom prst="bevel">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13FCFD5-A7A8-4B54-AC25-247DFC1C8329}"/>
              </a:ext>
            </a:extLst>
          </p:cNvPr>
          <p:cNvSpPr/>
          <p:nvPr/>
        </p:nvSpPr>
        <p:spPr>
          <a:xfrm>
            <a:off x="3561806" y="1330159"/>
            <a:ext cx="4463154" cy="923330"/>
          </a:xfrm>
          <a:prstGeom prst="rect">
            <a:avLst/>
          </a:prstGeom>
          <a:ln w="28575">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Algerian" panose="04020705040A02060702" pitchFamily="82" charset="0"/>
                <a:ea typeface="+mn-ea"/>
                <a:cs typeface="+mn-cs"/>
              </a:rPr>
              <a:t>HOME WORK</a:t>
            </a:r>
          </a:p>
        </p:txBody>
      </p:sp>
      <p:sp>
        <p:nvSpPr>
          <p:cNvPr id="4" name="TextBox 3"/>
          <p:cNvSpPr txBox="1"/>
          <p:nvPr/>
        </p:nvSpPr>
        <p:spPr>
          <a:xfrm>
            <a:off x="1212980" y="2388637"/>
            <a:ext cx="9797142" cy="2308324"/>
          </a:xfrm>
          <a:prstGeom prst="rect">
            <a:avLst/>
          </a:prstGeom>
          <a:solidFill>
            <a:schemeClr val="accent4"/>
          </a:solidFill>
          <a:ln w="76200">
            <a:solidFill>
              <a:schemeClr val="tx1"/>
            </a:solidFill>
          </a:ln>
        </p:spPr>
        <p:txBody>
          <a:bodyPr wrap="square" rtlCol="0">
            <a:spAutoFit/>
          </a:bodyPr>
          <a:lstStyle/>
          <a:p>
            <a:pPr algn="just"/>
            <a:r>
              <a:rPr lang="en-US" sz="4800" b="1" dirty="0" smtClean="0">
                <a:latin typeface="TimesNewRomanPSMT"/>
              </a:rPr>
              <a:t>Write </a:t>
            </a:r>
            <a:r>
              <a:rPr lang="en-US" sz="4800" b="1" dirty="0">
                <a:latin typeface="TimesNewRomanPSMT"/>
              </a:rPr>
              <a:t>a letter to your friend describing the present situation of Maldives.</a:t>
            </a:r>
            <a:endParaRPr lang="en-US" sz="4800" b="1" dirty="0"/>
          </a:p>
        </p:txBody>
      </p:sp>
    </p:spTree>
    <p:extLst>
      <p:ext uri="{BB962C8B-B14F-4D97-AF65-F5344CB8AC3E}">
        <p14:creationId xmlns:p14="http://schemas.microsoft.com/office/powerpoint/2010/main" val="397469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03" y="358219"/>
            <a:ext cx="11538409" cy="618648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250272" y="0"/>
            <a:ext cx="6342528" cy="6858000"/>
          </a:xfrm>
          <a:prstGeom prst="rect">
            <a:avLst/>
          </a:prstGeom>
        </p:spPr>
      </p:pic>
      <p:pic>
        <p:nvPicPr>
          <p:cNvPr id="4" name="Picture 3"/>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00800" y="0"/>
            <a:ext cx="6400800" cy="6858000"/>
          </a:xfrm>
          <a:prstGeom prst="rect">
            <a:avLst/>
          </a:prstGeom>
        </p:spPr>
      </p:pic>
    </p:spTree>
    <p:extLst>
      <p:ext uri="{BB962C8B-B14F-4D97-AF65-F5344CB8AC3E}">
        <p14:creationId xmlns:p14="http://schemas.microsoft.com/office/powerpoint/2010/main" val="210687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0 0 L 0.525 0 " pathEditMode="relative" rAng="0" ptsTypes="AA">
                                      <p:cBhvr>
                                        <p:cTn id="10" dur="2000" fill="hold"/>
                                        <p:tgtEl>
                                          <p:spTgt spid="4"/>
                                        </p:tgtEl>
                                        <p:attrNameLst>
                                          <p:attrName>ppt_x</p:attrName>
                                          <p:attrName>ppt_y</p:attrName>
                                        </p:attrNameLst>
                                      </p:cBhvr>
                                      <p:rCtr x="26250" y="0"/>
                                    </p:animMotion>
                                  </p:childTnLst>
                                </p:cTn>
                              </p:par>
                              <p:par>
                                <p:cTn id="11" presetID="35" presetClass="path" presetSubtype="0" accel="50000" decel="50000" fill="hold" nodeType="withEffect">
                                  <p:stCondLst>
                                    <p:cond delay="100"/>
                                  </p:stCondLst>
                                  <p:childTnLst>
                                    <p:animMotion origin="layout" path="M -3.75E-6 0 L -0.49544 0 " pathEditMode="relative" rAng="0" ptsTypes="AA">
                                      <p:cBhvr>
                                        <p:cTn id="12" dur="2000" fill="hold"/>
                                        <p:tgtEl>
                                          <p:spTgt spid="3"/>
                                        </p:tgtEl>
                                        <p:attrNameLst>
                                          <p:attrName>ppt_x</p:attrName>
                                          <p:attrName>ppt_y</p:attrName>
                                        </p:attrNameLst>
                                      </p:cBhvr>
                                      <p:rCtr x="-247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34" y="1320519"/>
            <a:ext cx="5032211" cy="4987347"/>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5386388" y="1274331"/>
            <a:ext cx="6629400" cy="3537769"/>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 M. </a:t>
            </a:r>
            <a:r>
              <a:rPr kumimoji="0" lang="en-US" sz="5400" b="1" i="0" u="none"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Monirul</a:t>
            </a:r>
            <a:r>
              <a:rPr kumimoji="0" lang="en-US" sz="5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Islam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Assistant teacher in English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Govt. Model Secondary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Khulna </a:t>
            </a:r>
            <a:r>
              <a:rPr kumimoji="0" lang="en-US" sz="3200" b="1" i="0" u="none"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Sadar</a:t>
            </a: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Khulna-9100,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Phone </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01711-397 309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E-mail</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hlinkClick r:id="rId4"/>
              </a:rPr>
              <a:t>monirmodel@gmail.com</a:t>
            </a: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5386388" y="4894409"/>
            <a:ext cx="6629400" cy="1077218"/>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Subject : English 1</a:t>
            </a:r>
            <a:r>
              <a:rPr kumimoji="0" lang="en-US" sz="3200" b="1" i="0" u="none" strike="noStrike" kern="1200" cap="none" spc="0" normalizeH="0" baseline="3000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st</a:t>
            </a: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Paper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Class – IX-X,</a:t>
            </a:r>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162934" y="114445"/>
            <a:ext cx="11852854" cy="1015663"/>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srgbClr val="0070C0"/>
                </a:soli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Conducted by </a:t>
            </a:r>
            <a:endParaRPr kumimoji="0" lang="en-US" sz="6000" b="0" i="0" u="none" strike="noStrike" kern="1200" cap="none" spc="0" normalizeH="0" baseline="0" noProof="0" dirty="0">
              <a:ln>
                <a:noFill/>
              </a:ln>
              <a:solidFill>
                <a:srgbClr val="0070C0"/>
              </a:soli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5347855" y="6076959"/>
            <a:ext cx="453316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852884-8410-48F4-934A-679DD59A8CA2}" type="datetime2">
              <a:rPr kumimoji="0" lang="en-US" sz="3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Sunday, November 24, 2019</a:t>
            </a:fld>
            <a:endPar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 name="TextBox 6"/>
          <p:cNvSpPr txBox="1"/>
          <p:nvPr/>
        </p:nvSpPr>
        <p:spPr>
          <a:xfrm>
            <a:off x="10130400" y="6095432"/>
            <a:ext cx="20885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01375D-20BD-4A99-A3F6-31EF4548B0D2}" type="datetime13">
              <a:rPr kumimoji="0" lang="en-US" sz="28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2:35:33 PM</a:t>
            </a:fld>
            <a:endParaRPr kumimoji="0" 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4735226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4" y="67586"/>
            <a:ext cx="11961091" cy="830997"/>
          </a:xfrm>
          <a:prstGeom prst="rect">
            <a:avLst/>
          </a:prstGeom>
          <a:solidFill>
            <a:schemeClr val="accent4"/>
          </a:solidFill>
        </p:spPr>
        <p:txBody>
          <a:bodyPr wrap="square">
            <a:spAutoFit/>
          </a:bodyPr>
          <a:lstStyle/>
          <a:p>
            <a:pPr algn="ctr"/>
            <a:r>
              <a:rPr lang="en-US" sz="4800" b="1" dirty="0" smtClean="0"/>
              <a:t>Let’s see some pictures.</a:t>
            </a:r>
            <a:endParaRPr lang="en-US" sz="48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770" y="1060623"/>
            <a:ext cx="9111342" cy="5606979"/>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770" y="1090361"/>
            <a:ext cx="8338457" cy="5586767"/>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133" y="1012469"/>
            <a:ext cx="8436563" cy="565513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9530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0"/>
                            </p:stCondLst>
                            <p:childTnLst>
                              <p:par>
                                <p:cTn id="18" presetID="8"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0"/>
                            </p:stCondLst>
                            <p:childTnLst>
                              <p:par>
                                <p:cTn id="26" presetID="8" presetClass="entr" presetSubtype="1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827" y="291654"/>
            <a:ext cx="11961091" cy="830997"/>
          </a:xfrm>
          <a:prstGeom prst="rect">
            <a:avLst/>
          </a:prstGeom>
          <a:solidFill>
            <a:srgbClr val="FFFF00"/>
          </a:solidFill>
        </p:spPr>
        <p:txBody>
          <a:bodyPr wrap="square">
            <a:spAutoFit/>
          </a:bodyPr>
          <a:lstStyle/>
          <a:p>
            <a:pPr algn="ctr"/>
            <a:r>
              <a:rPr lang="en-US" sz="4800" b="1" dirty="0"/>
              <a:t>A: Discuss the questions in pairs.</a:t>
            </a:r>
          </a:p>
        </p:txBody>
      </p:sp>
      <p:sp>
        <p:nvSpPr>
          <p:cNvPr id="4" name="Rectangle 3"/>
          <p:cNvSpPr/>
          <p:nvPr/>
        </p:nvSpPr>
        <p:spPr>
          <a:xfrm>
            <a:off x="132940" y="1282256"/>
            <a:ext cx="11961091" cy="646331"/>
          </a:xfrm>
          <a:prstGeom prst="rect">
            <a:avLst/>
          </a:prstGeom>
          <a:solidFill>
            <a:schemeClr val="accent4"/>
          </a:solidFill>
        </p:spPr>
        <p:txBody>
          <a:bodyPr wrap="square">
            <a:spAutoFit/>
          </a:bodyPr>
          <a:lstStyle/>
          <a:p>
            <a:pPr algn="just"/>
            <a:r>
              <a:rPr lang="en-US" sz="3600" b="1" dirty="0"/>
              <a:t>1. Did you ever visit any island or see any island on TV?</a:t>
            </a:r>
          </a:p>
        </p:txBody>
      </p:sp>
      <p:sp>
        <p:nvSpPr>
          <p:cNvPr id="5" name="Rectangle 4"/>
          <p:cNvSpPr/>
          <p:nvPr/>
        </p:nvSpPr>
        <p:spPr>
          <a:xfrm>
            <a:off x="65317" y="2701932"/>
            <a:ext cx="11961091" cy="1200329"/>
          </a:xfrm>
          <a:prstGeom prst="rect">
            <a:avLst/>
          </a:prstGeom>
          <a:solidFill>
            <a:schemeClr val="accent4"/>
          </a:solidFill>
        </p:spPr>
        <p:txBody>
          <a:bodyPr wrap="square">
            <a:spAutoFit/>
          </a:bodyPr>
          <a:lstStyle/>
          <a:p>
            <a:pPr algn="just"/>
            <a:r>
              <a:rPr lang="en-US" sz="3600" b="1" dirty="0"/>
              <a:t>2. Have you ever heard of a coral island? Is there any coral </a:t>
            </a:r>
            <a:r>
              <a:rPr lang="en-US" sz="3600" b="1" dirty="0" smtClean="0"/>
              <a:t>	island </a:t>
            </a:r>
            <a:r>
              <a:rPr lang="en-US" sz="3600" b="1" dirty="0"/>
              <a:t>in Bangladesh?</a:t>
            </a:r>
          </a:p>
        </p:txBody>
      </p:sp>
      <p:sp>
        <p:nvSpPr>
          <p:cNvPr id="6" name="Rectangle 5"/>
          <p:cNvSpPr/>
          <p:nvPr/>
        </p:nvSpPr>
        <p:spPr>
          <a:xfrm>
            <a:off x="65318" y="4236818"/>
            <a:ext cx="11961091" cy="646331"/>
          </a:xfrm>
          <a:prstGeom prst="rect">
            <a:avLst/>
          </a:prstGeom>
          <a:solidFill>
            <a:schemeClr val="accent4"/>
          </a:solidFill>
        </p:spPr>
        <p:txBody>
          <a:bodyPr wrap="square">
            <a:spAutoFit/>
          </a:bodyPr>
          <a:lstStyle/>
          <a:p>
            <a:pPr algn="just"/>
            <a:r>
              <a:rPr lang="en-US" sz="3600" b="1" dirty="0"/>
              <a:t>3. What do you know about the Maldives?</a:t>
            </a:r>
          </a:p>
        </p:txBody>
      </p:sp>
    </p:spTree>
    <p:extLst>
      <p:ext uri="{BB962C8B-B14F-4D97-AF65-F5344CB8AC3E}">
        <p14:creationId xmlns:p14="http://schemas.microsoft.com/office/powerpoint/2010/main" val="138917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45082" y="2702359"/>
            <a:ext cx="8368146" cy="13300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hlinkClick r:id="rId2"/>
              </a:rPr>
              <a:t>Please click here to go to the link to enjoy the video.</a:t>
            </a:r>
            <a:endPar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417763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910476" y="184725"/>
            <a:ext cx="6435401" cy="1080654"/>
          </a:xfrm>
          <a:prstGeom prst="rect">
            <a:avLst/>
          </a:prstGeom>
          <a:solidFill>
            <a:schemeClr val="accent6">
              <a:lumMod val="20000"/>
              <a:lumOff val="80000"/>
            </a:schemeClr>
          </a:solidFill>
          <a:ln w="19050">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1" i="0" u="none" strike="noStrike" kern="1200" cap="none" spc="0" normalizeH="0" baseline="0" noProof="0" dirty="0" smtClean="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panose="020F0502020204030204"/>
                <a:ea typeface="+mj-ea"/>
                <a:cs typeface="+mj-cs"/>
              </a:rPr>
              <a:t>The Maldives</a:t>
            </a:r>
            <a:endParaRPr kumimoji="0" lang="en-US" sz="80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libri Light" panose="020F0302020204030204"/>
              <a:ea typeface="+mj-ea"/>
              <a:cs typeface="+mj-cs"/>
            </a:endParaRPr>
          </a:p>
        </p:txBody>
      </p:sp>
      <p:sp>
        <p:nvSpPr>
          <p:cNvPr id="8" name="Subtitle 2"/>
          <p:cNvSpPr txBox="1">
            <a:spLocks/>
          </p:cNvSpPr>
          <p:nvPr/>
        </p:nvSpPr>
        <p:spPr>
          <a:xfrm>
            <a:off x="0" y="944484"/>
            <a:ext cx="12192000" cy="51841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3800" b="1" i="0" u="none" strike="noStrike" kern="1200" cap="none" spc="0" normalizeH="0" baseline="0" noProof="0" dirty="0" smtClean="0">
                <a:ln>
                  <a:noFill/>
                </a:ln>
                <a:solidFill>
                  <a:prstClr val="black"/>
                </a:solidFill>
                <a:effectLst/>
                <a:uLnTx/>
                <a:uFillTx/>
                <a:latin typeface="Calibri" panose="020F0502020204030204"/>
                <a:ea typeface="+mn-ea"/>
                <a:cs typeface="+mn-cs"/>
              </a:rPr>
              <a:t>Unit  : VI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[Our </a:t>
            </a:r>
            <a:r>
              <a:rPr kumimoji="0" lang="en-US" sz="6600" b="1" i="0" u="none" strike="noStrike" kern="1200" cap="none" spc="0" normalizeH="0" baseline="0" noProof="0" dirty="0" err="1"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Neighbours</a:t>
            </a:r>
            <a:r>
              <a:rPr kumimoji="0" lang="en-US" sz="66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0" b="1" i="0" u="none" strike="noStrike" kern="1200" cap="none" spc="0" normalizeH="0" baseline="0" noProof="0" dirty="0" smtClean="0">
                <a:ln>
                  <a:noFill/>
                </a:ln>
                <a:solidFill>
                  <a:prstClr val="black"/>
                </a:solidFill>
                <a:effectLst/>
                <a:uLnTx/>
                <a:uFillTx/>
                <a:latin typeface="Calibri" panose="020F0502020204030204"/>
                <a:ea typeface="+mn-ea"/>
                <a:cs typeface="+mn-cs"/>
              </a:rPr>
              <a:t>Lesson : 3</a:t>
            </a:r>
            <a:endPar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129313" y="-69935"/>
            <a:ext cx="2857005" cy="175432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1" u="sng" strike="noStrike" kern="1200" cap="none" spc="0" normalizeH="0" baseline="0" noProof="0" dirty="0" smtClean="0">
                <a:ln w="0"/>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Our lesson -</a:t>
            </a:r>
            <a:endParaRPr kumimoji="0" lang="en-US" sz="5400" b="1" i="1" u="sng" strike="noStrike" kern="1200" cap="none" spc="0" normalizeH="0" baseline="0" noProof="0" dirty="0">
              <a:ln w="0"/>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78766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21" fill="hold">
                            <p:stCondLst>
                              <p:cond delay="4000"/>
                            </p:stCondLst>
                            <p:childTnLst>
                              <p:par>
                                <p:cTn id="22" presetID="15" presetClass="entr" presetSubtype="0" fill="hold" grpId="0" nodeType="after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6" dur="2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7" dur="2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6000"/>
                            </p:stCondLst>
                            <p:childTnLst>
                              <p:par>
                                <p:cTn id="29" presetID="15" presetClass="entr" presetSubtype="0" fill="hold" grpId="0" nodeType="after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p:cTn id="31"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2"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3" dur="20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8000"/>
                            </p:stCondLst>
                            <p:childTnLst>
                              <p:par>
                                <p:cTn id="36" presetID="15" presetClass="entr" presetSubtype="0" fill="hold" grpId="0" nodeType="after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calcmode="lin" valueType="num">
                                      <p:cBhvr>
                                        <p:cTn id="38"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9"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40" dur="2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1" dur="2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10000"/>
                            </p:stCondLst>
                            <p:childTnLst>
                              <p:par>
                                <p:cTn id="43" presetID="42" presetClass="path" presetSubtype="0" accel="50000" decel="50000" fill="hold" grpId="1" nodeType="afterEffect">
                                  <p:stCondLst>
                                    <p:cond delay="0"/>
                                  </p:stCondLst>
                                  <p:iterate type="lt">
                                    <p:tmPct val="0"/>
                                  </p:iterate>
                                  <p:childTnLst>
                                    <p:animMotion origin="layout" path="M -3.33333E-6 0.11898 L -0.00052 0.74444 " pathEditMode="relative" rAng="0" ptsTypes="AA">
                                      <p:cBhvr>
                                        <p:cTn id="44" dur="2000" fill="hold"/>
                                        <p:tgtEl>
                                          <p:spTgt spid="7"/>
                                        </p:tgtEl>
                                        <p:attrNameLst>
                                          <p:attrName>ppt_x</p:attrName>
                                          <p:attrName>ppt_y</p:attrName>
                                        </p:attrNameLst>
                                      </p:cBhvr>
                                      <p:rCtr x="-26" y="3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6114" y="253004"/>
            <a:ext cx="7750629" cy="923330"/>
          </a:xfrm>
          <a:prstGeom prst="rect">
            <a:avLst/>
          </a:prstGeom>
          <a:solidFill>
            <a:schemeClr val="accent4">
              <a:lumMod val="40000"/>
              <a:lumOff val="60000"/>
            </a:schemeClr>
          </a:solidFill>
        </p:spPr>
        <p:txBody>
          <a:bodyPr wrap="square">
            <a:spAutoFit/>
          </a:bodyPr>
          <a:lstStyle/>
          <a:p>
            <a:pPr algn="ctr"/>
            <a:r>
              <a:rPr lang="en-US" sz="5400" b="1" dirty="0">
                <a:effectLst>
                  <a:outerShdw blurRad="38100" dist="38100" dir="2700000" algn="tl">
                    <a:srgbClr val="000000">
                      <a:alpha val="43137"/>
                    </a:srgbClr>
                  </a:outerShdw>
                </a:effectLst>
                <a:latin typeface="TimesNewRomanPS-BoldMT"/>
              </a:rPr>
              <a:t>Learning outcomes</a:t>
            </a:r>
          </a:p>
        </p:txBody>
      </p:sp>
      <p:sp>
        <p:nvSpPr>
          <p:cNvPr id="4" name="Rectangle 3"/>
          <p:cNvSpPr/>
          <p:nvPr/>
        </p:nvSpPr>
        <p:spPr>
          <a:xfrm>
            <a:off x="218372" y="1391111"/>
            <a:ext cx="11742717" cy="1200329"/>
          </a:xfrm>
          <a:prstGeom prst="rect">
            <a:avLst/>
          </a:prstGeom>
          <a:solidFill>
            <a:schemeClr val="accent4">
              <a:lumMod val="40000"/>
              <a:lumOff val="60000"/>
            </a:schemeClr>
          </a:solidFill>
        </p:spPr>
        <p:txBody>
          <a:bodyPr wrap="square">
            <a:spAutoFit/>
          </a:bodyPr>
          <a:lstStyle/>
          <a:p>
            <a:pPr algn="just"/>
            <a:r>
              <a:rPr lang="en-US" sz="3600" b="1" dirty="0">
                <a:solidFill>
                  <a:srgbClr val="7030A0"/>
                </a:solidFill>
                <a:effectLst>
                  <a:outerShdw blurRad="38100" dist="38100" dir="2700000" algn="tl">
                    <a:srgbClr val="000000">
                      <a:alpha val="43137"/>
                    </a:srgbClr>
                  </a:outerShdw>
                </a:effectLst>
                <a:latin typeface="TimesNewRomanPSMT"/>
              </a:rPr>
              <a:t>After the students have studied this lesson, they will be able to</a:t>
            </a:r>
          </a:p>
        </p:txBody>
      </p:sp>
      <p:sp>
        <p:nvSpPr>
          <p:cNvPr id="5" name="Rectangle 4"/>
          <p:cNvSpPr/>
          <p:nvPr/>
        </p:nvSpPr>
        <p:spPr>
          <a:xfrm>
            <a:off x="229255" y="2806254"/>
            <a:ext cx="11742717" cy="646331"/>
          </a:xfrm>
          <a:prstGeom prst="rect">
            <a:avLst/>
          </a:prstGeom>
          <a:solidFill>
            <a:schemeClr val="accent4">
              <a:lumMod val="40000"/>
              <a:lumOff val="60000"/>
            </a:schemeClr>
          </a:solidFill>
        </p:spPr>
        <p:txBody>
          <a:bodyPr wrap="square">
            <a:spAutoFit/>
          </a:bodyPr>
          <a:lstStyle/>
          <a:p>
            <a:pPr marL="457200" indent="-457200" algn="just">
              <a:buFont typeface="Wingdings" panose="05000000000000000000" pitchFamily="2" charset="2"/>
              <a:buChar char="Ø"/>
            </a:pPr>
            <a:r>
              <a:rPr lang="en-US" sz="3600" b="1" dirty="0">
                <a:solidFill>
                  <a:srgbClr val="7030A0"/>
                </a:solidFill>
                <a:effectLst>
                  <a:outerShdw blurRad="38100" dist="38100" dir="2700000" algn="tl">
                    <a:srgbClr val="000000">
                      <a:alpha val="43137"/>
                    </a:srgbClr>
                  </a:outerShdw>
                </a:effectLst>
                <a:latin typeface="TimesNewRomanPSMT"/>
              </a:rPr>
              <a:t>read, comprehend and </a:t>
            </a:r>
            <a:r>
              <a:rPr lang="en-US" sz="3600" b="1" dirty="0" smtClean="0">
                <a:solidFill>
                  <a:srgbClr val="7030A0"/>
                </a:solidFill>
                <a:effectLst>
                  <a:outerShdw blurRad="38100" dist="38100" dir="2700000" algn="tl">
                    <a:srgbClr val="000000">
                      <a:alpha val="43137"/>
                    </a:srgbClr>
                  </a:outerShdw>
                </a:effectLst>
                <a:latin typeface="TimesNewRomanPSMT"/>
              </a:rPr>
              <a:t>summaries </a:t>
            </a:r>
            <a:r>
              <a:rPr lang="en-US" sz="3600" b="1" dirty="0">
                <a:solidFill>
                  <a:srgbClr val="7030A0"/>
                </a:solidFill>
                <a:effectLst>
                  <a:outerShdw blurRad="38100" dist="38100" dir="2700000" algn="tl">
                    <a:srgbClr val="000000">
                      <a:alpha val="43137"/>
                    </a:srgbClr>
                  </a:outerShdw>
                </a:effectLst>
                <a:latin typeface="TimesNewRomanPSMT"/>
              </a:rPr>
              <a:t>texts.</a:t>
            </a:r>
          </a:p>
        </p:txBody>
      </p:sp>
      <p:sp>
        <p:nvSpPr>
          <p:cNvPr id="6" name="Rectangle 5"/>
          <p:cNvSpPr/>
          <p:nvPr/>
        </p:nvSpPr>
        <p:spPr>
          <a:xfrm>
            <a:off x="251028" y="4014570"/>
            <a:ext cx="11742717" cy="646331"/>
          </a:xfrm>
          <a:prstGeom prst="rect">
            <a:avLst/>
          </a:prstGeom>
          <a:solidFill>
            <a:schemeClr val="accent4">
              <a:lumMod val="40000"/>
              <a:lumOff val="60000"/>
            </a:schemeClr>
          </a:solidFill>
        </p:spPr>
        <p:txBody>
          <a:bodyPr wrap="square">
            <a:spAutoFit/>
          </a:bodyPr>
          <a:lstStyle/>
          <a:p>
            <a:pPr marL="457200" indent="-457200" algn="just">
              <a:buFont typeface="Wingdings" panose="05000000000000000000" pitchFamily="2" charset="2"/>
              <a:buChar char="Ø"/>
            </a:pPr>
            <a:r>
              <a:rPr lang="en-US" sz="3600" b="1" dirty="0">
                <a:solidFill>
                  <a:srgbClr val="7030A0"/>
                </a:solidFill>
                <a:effectLst>
                  <a:outerShdw blurRad="38100" dist="38100" dir="2700000" algn="tl">
                    <a:srgbClr val="000000">
                      <a:alpha val="43137"/>
                    </a:srgbClr>
                  </a:outerShdw>
                </a:effectLst>
                <a:latin typeface="TimesNewRomanPSMT"/>
              </a:rPr>
              <a:t>ask and answer questions.</a:t>
            </a:r>
          </a:p>
        </p:txBody>
      </p:sp>
      <p:sp>
        <p:nvSpPr>
          <p:cNvPr id="7" name="Rectangle 6"/>
          <p:cNvSpPr/>
          <p:nvPr/>
        </p:nvSpPr>
        <p:spPr>
          <a:xfrm>
            <a:off x="207485" y="5049458"/>
            <a:ext cx="11742717" cy="646331"/>
          </a:xfrm>
          <a:prstGeom prst="rect">
            <a:avLst/>
          </a:prstGeom>
          <a:solidFill>
            <a:schemeClr val="accent4">
              <a:lumMod val="40000"/>
              <a:lumOff val="60000"/>
            </a:schemeClr>
          </a:solidFill>
        </p:spPr>
        <p:txBody>
          <a:bodyPr wrap="square">
            <a:spAutoFit/>
          </a:bodyPr>
          <a:lstStyle/>
          <a:p>
            <a:pPr marL="457200" indent="-457200" algn="just">
              <a:buFont typeface="Wingdings" panose="05000000000000000000" pitchFamily="2" charset="2"/>
              <a:buChar char="Ø"/>
            </a:pPr>
            <a:r>
              <a:rPr lang="en-US" sz="3600" b="1" dirty="0">
                <a:solidFill>
                  <a:srgbClr val="7030A0"/>
                </a:solidFill>
                <a:effectLst>
                  <a:outerShdw blurRad="38100" dist="38100" dir="2700000" algn="tl">
                    <a:srgbClr val="000000">
                      <a:alpha val="43137"/>
                    </a:srgbClr>
                  </a:outerShdw>
                </a:effectLst>
              </a:rPr>
              <a:t>write letters to friends describing places of interest.</a:t>
            </a:r>
          </a:p>
        </p:txBody>
      </p:sp>
    </p:spTree>
    <p:extLst>
      <p:ext uri="{BB962C8B-B14F-4D97-AF65-F5344CB8AC3E}">
        <p14:creationId xmlns:p14="http://schemas.microsoft.com/office/powerpoint/2010/main" val="225685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amond(in)">
                                      <p:cBhvr>
                                        <p:cTn id="11" dur="2000"/>
                                        <p:tgtEl>
                                          <p:spTgt spid="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par>
                          <p:cTn id="20" fill="hold">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277" y="250370"/>
            <a:ext cx="10873025"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solidFill>
                  <a:srgbClr val="0070C0"/>
                </a:solidFill>
                <a:effectLst>
                  <a:outerShdw blurRad="50800" dist="38100" dir="5400000" algn="t"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Vocabulary</a:t>
            </a:r>
            <a:r>
              <a:rPr kumimoji="0" lang="en-US" sz="4800" b="1" i="0" u="none" strike="noStrike" kern="1200" cap="none" spc="0" normalizeH="0" baseline="0" noProof="0" dirty="0" smtClean="0">
                <a:ln/>
                <a:solidFill>
                  <a:srgbClr val="A5A5A5"/>
                </a:solidFill>
                <a:effectLst/>
                <a:uLnTx/>
                <a:uFillTx/>
                <a:latin typeface="Times New Roman" panose="02020603050405020304" pitchFamily="18" charset="0"/>
                <a:ea typeface="+mn-ea"/>
                <a:cs typeface="Times New Roman" panose="02020603050405020304" pitchFamily="18" charset="0"/>
              </a:rPr>
              <a:t> </a:t>
            </a:r>
            <a:endParaRPr kumimoji="0" lang="en-US" sz="4800" b="1" i="0" u="none" strike="noStrike" kern="1200" cap="none" spc="0" normalizeH="0" baseline="0" noProof="0" dirty="0">
              <a:ln/>
              <a:solidFill>
                <a:srgbClr val="A5A5A5"/>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665734" y="232117"/>
            <a:ext cx="10886879" cy="830997"/>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Atoll (N) </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736624" y="5473798"/>
            <a:ext cx="10813646" cy="830997"/>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Syn.= </a:t>
            </a:r>
            <a:r>
              <a:rPr lang="en-US" sz="4800" b="1" dirty="0" smtClean="0">
                <a:solidFill>
                  <a:prstClr val="black"/>
                </a:solidFill>
                <a:latin typeface="Times New Roman" panose="02020603050405020304" pitchFamily="18" charset="0"/>
                <a:cs typeface="Times New Roman" panose="02020603050405020304" pitchFamily="18" charset="0"/>
              </a:rPr>
              <a:t>isle, reef,</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648524" y="1560536"/>
            <a:ext cx="4579258" cy="2554545"/>
          </a:xfrm>
          <a:prstGeom prst="rect">
            <a:avLst/>
          </a:prstGeom>
          <a:solidFill>
            <a:schemeClr val="bg1"/>
          </a:solid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Meaning: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A ring shaped coral island, reef</a:t>
            </a:r>
            <a:r>
              <a:rPr kumimoji="0" lang="en-US" sz="4000" b="1" i="0" u="none" strike="noStrike" kern="1200" cap="none" spc="0" normalizeH="0" noProof="0" dirty="0" smtClean="0">
                <a:ln>
                  <a:noFill/>
                </a:ln>
                <a:solidFill>
                  <a:prstClr val="black"/>
                </a:solidFill>
                <a:effectLst/>
                <a:uLnTx/>
                <a:uFillTx/>
                <a:latin typeface="Calibri" panose="020F0502020204030204"/>
                <a:ea typeface="+mn-ea"/>
                <a:cs typeface="+mn-cs"/>
              </a:rPr>
              <a:t> or chain </a:t>
            </a:r>
            <a:r>
              <a:rPr lang="en-US" sz="4000" b="1" dirty="0" smtClean="0">
                <a:solidFill>
                  <a:prstClr val="black"/>
                </a:solidFill>
                <a:latin typeface="Calibri" panose="020F0502020204030204"/>
              </a:rPr>
              <a:t>if islands.</a:t>
            </a:r>
            <a:endPar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165" y="1311935"/>
            <a:ext cx="6400724" cy="399897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138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237" y="217078"/>
            <a:ext cx="10886879" cy="830997"/>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Reef (N) </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736624" y="5473798"/>
            <a:ext cx="10813646" cy="830997"/>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Syn.= </a:t>
            </a:r>
            <a:r>
              <a:rPr lang="en-US" sz="4800" b="1" dirty="0" smtClean="0">
                <a:solidFill>
                  <a:prstClr val="black"/>
                </a:solidFill>
                <a:latin typeface="Times New Roman" panose="02020603050405020304" pitchFamily="18" charset="0"/>
                <a:cs typeface="Times New Roman" panose="02020603050405020304" pitchFamily="18" charset="0"/>
              </a:rPr>
              <a:t>isle, reef,</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552864" y="1560536"/>
            <a:ext cx="4579258" cy="2554545"/>
          </a:xfrm>
          <a:prstGeom prst="rect">
            <a:avLst/>
          </a:prstGeom>
          <a:solidFill>
            <a:schemeClr val="bg1"/>
          </a:solid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Meaning: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A line of</a:t>
            </a:r>
            <a:r>
              <a:rPr kumimoji="0" lang="en-US" sz="4000" b="1" i="0" u="none" strike="noStrike" kern="1200" cap="none" spc="0" normalizeH="0" noProof="0" dirty="0" smtClean="0">
                <a:ln>
                  <a:noFill/>
                </a:ln>
                <a:solidFill>
                  <a:prstClr val="black"/>
                </a:solidFill>
                <a:effectLst/>
                <a:uLnTx/>
                <a:uFillTx/>
                <a:latin typeface="Calibri" panose="020F0502020204030204"/>
                <a:ea typeface="+mn-ea"/>
                <a:cs typeface="+mn-cs"/>
              </a:rPr>
              <a:t> rocks or sand near the surface of the see</a:t>
            </a:r>
            <a:r>
              <a:rPr lang="en-US" sz="4000" b="1" dirty="0" smtClean="0">
                <a:solidFill>
                  <a:prstClr val="black"/>
                </a:solidFill>
                <a:latin typeface="Calibri" panose="020F0502020204030204"/>
              </a:rPr>
              <a:t>.</a:t>
            </a:r>
            <a:endPar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582" y="1560536"/>
            <a:ext cx="5781513" cy="372266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935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1218</Words>
  <Application>Microsoft Office PowerPoint</Application>
  <PresentationFormat>Widescreen</PresentationFormat>
  <Paragraphs>98</Paragraphs>
  <Slides>17</Slides>
  <Notes>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Algerian</vt:lpstr>
      <vt:lpstr>Arial</vt:lpstr>
      <vt:lpstr>Calibri</vt:lpstr>
      <vt:lpstr>Calibri Light</vt:lpstr>
      <vt:lpstr>Times New Roman</vt:lpstr>
      <vt:lpstr>TimesNewRomanPS-BoldMT</vt:lpstr>
      <vt:lpstr>TimesNewRomanPSMT</vt:lpstr>
      <vt:lpstr>Wingdings</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260</cp:revision>
  <dcterms:created xsi:type="dcterms:W3CDTF">2019-08-07T04:31:45Z</dcterms:created>
  <dcterms:modified xsi:type="dcterms:W3CDTF">2019-11-24T09:04:32Z</dcterms:modified>
</cp:coreProperties>
</file>