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0" r:id="rId2"/>
    <p:sldId id="301" r:id="rId3"/>
    <p:sldId id="302" r:id="rId4"/>
    <p:sldId id="303" r:id="rId5"/>
    <p:sldId id="304" r:id="rId6"/>
    <p:sldId id="305" r:id="rId7"/>
    <p:sldId id="306" r:id="rId8"/>
    <p:sldId id="316" r:id="rId9"/>
    <p:sldId id="307" r:id="rId10"/>
    <p:sldId id="308" r:id="rId11"/>
    <p:sldId id="310" r:id="rId12"/>
    <p:sldId id="311" r:id="rId13"/>
    <p:sldId id="257" r:id="rId14"/>
    <p:sldId id="318" r:id="rId15"/>
    <p:sldId id="319" r:id="rId16"/>
    <p:sldId id="322" r:id="rId17"/>
    <p:sldId id="323" r:id="rId18"/>
    <p:sldId id="321" r:id="rId19"/>
    <p:sldId id="317" r:id="rId20"/>
    <p:sldId id="3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WMJSl3wyWfNhj4A7dRS+Q==" hashData="7F69WpY3nLwlkz0M+mlnvXgz6bmZCwgW6DKQRxlNTNuAgmCJoYqAildYZ/uTHETZwedqZfhCCeC+iym4b/J60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B1D5E-CD7A-4649-9583-D26B6699ECF7}"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15808-47EF-49F5-BD42-2491D230AB71}" type="slidenum">
              <a:rPr lang="en-US" smtClean="0"/>
              <a:t>‹#›</a:t>
            </a:fld>
            <a:endParaRPr lang="en-US"/>
          </a:p>
        </p:txBody>
      </p:sp>
    </p:spTree>
    <p:extLst>
      <p:ext uri="{BB962C8B-B14F-4D97-AF65-F5344CB8AC3E}">
        <p14:creationId xmlns:p14="http://schemas.microsoft.com/office/powerpoint/2010/main" val="496258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B51E3-8967-4083-9D55-A02C6BC5DB9A}" type="slidenum">
              <a:rPr lang="en-US" smtClean="0"/>
              <a:t>2</a:t>
            </a:fld>
            <a:endParaRPr lang="en-US"/>
          </a:p>
        </p:txBody>
      </p:sp>
    </p:spTree>
    <p:extLst>
      <p:ext uri="{BB962C8B-B14F-4D97-AF65-F5344CB8AC3E}">
        <p14:creationId xmlns:p14="http://schemas.microsoft.com/office/powerpoint/2010/main" val="377919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B51E3-8967-4083-9D55-A02C6BC5DB9A}" type="slidenum">
              <a:rPr lang="en-US" smtClean="0"/>
              <a:t>4</a:t>
            </a:fld>
            <a:endParaRPr lang="en-US"/>
          </a:p>
        </p:txBody>
      </p:sp>
    </p:spTree>
    <p:extLst>
      <p:ext uri="{BB962C8B-B14F-4D97-AF65-F5344CB8AC3E}">
        <p14:creationId xmlns:p14="http://schemas.microsoft.com/office/powerpoint/2010/main" val="57644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5808-47EF-49F5-BD42-2491D230AB71}" type="slidenum">
              <a:rPr lang="en-US" smtClean="0"/>
              <a:t>7</a:t>
            </a:fld>
            <a:endParaRPr lang="en-US"/>
          </a:p>
        </p:txBody>
      </p:sp>
    </p:spTree>
    <p:extLst>
      <p:ext uri="{BB962C8B-B14F-4D97-AF65-F5344CB8AC3E}">
        <p14:creationId xmlns:p14="http://schemas.microsoft.com/office/powerpoint/2010/main" val="43971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08A78-C8D3-4FEF-B7A3-E4A77327B6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067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D726B-96D1-4A8B-A73D-FFB429455C4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4279115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D726B-96D1-4A8B-A73D-FFB429455C4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187311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D726B-96D1-4A8B-A73D-FFB429455C4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79955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D726B-96D1-4A8B-A73D-FFB429455C4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296619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8D726B-96D1-4A8B-A73D-FFB429455C41}" type="datetimeFigureOut">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325274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D726B-96D1-4A8B-A73D-FFB429455C4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63876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D726B-96D1-4A8B-A73D-FFB429455C41}" type="datetimeFigureOut">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2271158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D726B-96D1-4A8B-A73D-FFB429455C41}" type="datetimeFigureOut">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51424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95797" y="95793"/>
            <a:ext cx="11991702" cy="63485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5795" y="6522720"/>
            <a:ext cx="11991704" cy="243851"/>
          </a:xfrm>
          <a:prstGeom prst="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S.</a:t>
            </a:r>
            <a:r>
              <a:rPr lang="en-US" sz="1800" b="1" baseline="0" dirty="0" smtClean="0">
                <a:solidFill>
                  <a:schemeClr val="tx1"/>
                </a:solidFill>
              </a:rPr>
              <a:t> M. </a:t>
            </a:r>
            <a:r>
              <a:rPr lang="en-US" sz="1800" b="1" baseline="0" dirty="0" err="1" smtClean="0">
                <a:solidFill>
                  <a:schemeClr val="tx1"/>
                </a:solidFill>
              </a:rPr>
              <a:t>Monirul</a:t>
            </a:r>
            <a:r>
              <a:rPr lang="en-US" sz="1800" b="1" baseline="0" dirty="0" smtClean="0">
                <a:solidFill>
                  <a:schemeClr val="tx1"/>
                </a:solidFill>
              </a:rPr>
              <a:t> Islam, Assistant Teacher in English Language, Govt. Model Secondary School, Khulna, Mobile-01711-397 309</a:t>
            </a:r>
            <a:endParaRPr lang="en-US" sz="1800" b="1" dirty="0">
              <a:solidFill>
                <a:schemeClr val="tx1"/>
              </a:solidFill>
            </a:endParaRPr>
          </a:p>
        </p:txBody>
      </p:sp>
    </p:spTree>
    <p:extLst>
      <p:ext uri="{BB962C8B-B14F-4D97-AF65-F5344CB8AC3E}">
        <p14:creationId xmlns:p14="http://schemas.microsoft.com/office/powerpoint/2010/main" val="235784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D726B-96D1-4A8B-A73D-FFB429455C4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396355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D726B-96D1-4A8B-A73D-FFB429455C41}" type="datetimeFigureOut">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5F5A69-0893-408C-BE06-3BA138060052}" type="slidenum">
              <a:rPr lang="en-US" smtClean="0"/>
              <a:t>‹#›</a:t>
            </a:fld>
            <a:endParaRPr lang="en-US"/>
          </a:p>
        </p:txBody>
      </p:sp>
    </p:spTree>
    <p:extLst>
      <p:ext uri="{BB962C8B-B14F-4D97-AF65-F5344CB8AC3E}">
        <p14:creationId xmlns:p14="http://schemas.microsoft.com/office/powerpoint/2010/main" val="886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D726B-96D1-4A8B-A73D-FFB429455C41}" type="datetimeFigureOut">
              <a:rPr lang="en-US" smtClean="0"/>
              <a:t>5/1/2020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F5A69-0893-408C-BE06-3BA138060052}" type="slidenum">
              <a:rPr lang="en-US" smtClean="0"/>
              <a:t>‹#›</a:t>
            </a:fld>
            <a:endParaRPr lang="en-US"/>
          </a:p>
        </p:txBody>
      </p:sp>
    </p:spTree>
    <p:extLst>
      <p:ext uri="{BB962C8B-B14F-4D97-AF65-F5344CB8AC3E}">
        <p14:creationId xmlns:p14="http://schemas.microsoft.com/office/powerpoint/2010/main" val="1679808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hyperlink" Target="mailto:monirmodel@gmail.com"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aU-XOz3bdk-vriPKUTiP2pxvmnz3yprj/view?usp=shari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89" y="138545"/>
            <a:ext cx="11945528" cy="6179127"/>
          </a:xfrm>
          <a:prstGeom prst="rect">
            <a:avLst/>
          </a:prstGeom>
          <a:ln>
            <a:noFill/>
          </a:ln>
          <a:effectLst>
            <a:softEdge rad="112500"/>
          </a:effectLst>
        </p:spPr>
      </p:pic>
    </p:spTree>
    <p:extLst>
      <p:ext uri="{BB962C8B-B14F-4D97-AF65-F5344CB8AC3E}">
        <p14:creationId xmlns:p14="http://schemas.microsoft.com/office/powerpoint/2010/main" val="678169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525" y="163224"/>
            <a:ext cx="10836852" cy="923330"/>
          </a:xfrm>
          <a:prstGeom prst="rect">
            <a:avLst/>
          </a:prstGeom>
          <a:solidFill>
            <a:schemeClr val="bg1"/>
          </a:solidFill>
          <a:ln w="762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NewRomanPS-BoldMT"/>
                <a:ea typeface="+mn-ea"/>
                <a:cs typeface="+mn-cs"/>
              </a:rPr>
              <a:t>Learning </a:t>
            </a:r>
            <a:r>
              <a:rPr kumimoji="0" lang="en-US" sz="5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NewRomanPS-BoldMT"/>
                <a:ea typeface="+mn-ea"/>
                <a:cs typeface="+mn-cs"/>
              </a:rPr>
              <a:t>outcomes</a:t>
            </a:r>
            <a:endPar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Rectangle 2"/>
          <p:cNvSpPr/>
          <p:nvPr/>
        </p:nvSpPr>
        <p:spPr>
          <a:xfrm>
            <a:off x="659899" y="1146902"/>
            <a:ext cx="10836852" cy="1446550"/>
          </a:xfrm>
          <a:prstGeom prst="rect">
            <a:avLst/>
          </a:prstGeom>
          <a:solidFill>
            <a:schemeClr val="bg1"/>
          </a:solidFill>
          <a:ln w="7620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NewRomanPSMT"/>
                <a:ea typeface="+mn-ea"/>
                <a:cs typeface="+mn-cs"/>
              </a:rPr>
              <a:t>After the students </a:t>
            </a: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NewRomanPSMT"/>
                <a:ea typeface="+mn-ea"/>
                <a:cs typeface="+mn-cs"/>
              </a:rPr>
              <a:t>have studied the </a:t>
            </a:r>
            <a:r>
              <a:rPr kumimoji="0" lang="en-US" sz="4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NewRomanPSMT"/>
                <a:ea typeface="+mn-ea"/>
                <a:cs typeface="+mn-cs"/>
              </a:rPr>
              <a:t>lesson, they </a:t>
            </a: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NewRomanPSMT"/>
                <a:ea typeface="+mn-ea"/>
                <a:cs typeface="+mn-cs"/>
              </a:rPr>
              <a:t>will </a:t>
            </a:r>
            <a:r>
              <a:rPr kumimoji="0" lang="en-US" sz="4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NewRomanPSMT"/>
                <a:ea typeface="+mn-ea"/>
                <a:cs typeface="+mn-cs"/>
              </a:rPr>
              <a:t>be able to --- ---</a:t>
            </a:r>
            <a:endPar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4" name="Rectangle 3"/>
          <p:cNvSpPr/>
          <p:nvPr/>
        </p:nvSpPr>
        <p:spPr>
          <a:xfrm>
            <a:off x="659899" y="3091160"/>
            <a:ext cx="10836852" cy="646331"/>
          </a:xfrm>
          <a:prstGeom prst="rect">
            <a:avLst/>
          </a:prstGeom>
          <a:solidFill>
            <a:schemeClr val="bg1"/>
          </a:solidFill>
          <a:ln w="76200">
            <a:noFill/>
          </a:ln>
        </p:spPr>
        <p:txBody>
          <a:bodyPr wrap="square">
            <a:spAutoFit/>
          </a:bodyPr>
          <a:lstStyle/>
          <a:p>
            <a:pPr marL="571500" indent="-571500">
              <a:buFont typeface="Wingdings" panose="05000000000000000000" pitchFamily="2" charset="2"/>
              <a:buChar char="v"/>
            </a:pPr>
            <a:r>
              <a:rPr lang="en-US" sz="3600" b="1" dirty="0" smtClean="0">
                <a:effectLst>
                  <a:outerShdw blurRad="38100" dist="38100" dir="2700000" algn="tl">
                    <a:srgbClr val="000000">
                      <a:alpha val="43137"/>
                    </a:srgbClr>
                  </a:outerShdw>
                </a:effectLst>
              </a:rPr>
              <a:t>summarize </a:t>
            </a:r>
            <a:r>
              <a:rPr lang="en-US" sz="3600" b="1" dirty="0">
                <a:effectLst>
                  <a:outerShdw blurRad="38100" dist="38100" dir="2700000" algn="tl">
                    <a:srgbClr val="000000">
                      <a:alpha val="43137"/>
                    </a:srgbClr>
                  </a:outerShdw>
                </a:effectLst>
              </a:rPr>
              <a:t>the </a:t>
            </a:r>
            <a:r>
              <a:rPr lang="en-US" sz="3600" b="1" dirty="0" smtClean="0">
                <a:effectLst>
                  <a:outerShdw blurRad="38100" dist="38100" dir="2700000" algn="tl">
                    <a:srgbClr val="000000">
                      <a:alpha val="43137"/>
                    </a:srgbClr>
                  </a:outerShdw>
                </a:effectLst>
              </a:rPr>
              <a:t>context,</a:t>
            </a:r>
            <a:endParaRPr lang="en-US" sz="3600" dirty="0">
              <a:effectLst>
                <a:outerShdw blurRad="38100" dist="38100" dir="2700000" algn="tl">
                  <a:srgbClr val="000000">
                    <a:alpha val="43137"/>
                  </a:srgbClr>
                </a:outerShdw>
              </a:effectLst>
            </a:endParaRPr>
          </a:p>
        </p:txBody>
      </p:sp>
      <p:sp>
        <p:nvSpPr>
          <p:cNvPr id="5" name="Rectangle 4"/>
          <p:cNvSpPr/>
          <p:nvPr/>
        </p:nvSpPr>
        <p:spPr>
          <a:xfrm>
            <a:off x="659898" y="3918697"/>
            <a:ext cx="10836852" cy="646331"/>
          </a:xfrm>
          <a:prstGeom prst="rect">
            <a:avLst/>
          </a:prstGeom>
          <a:solidFill>
            <a:schemeClr val="bg1"/>
          </a:solidFill>
          <a:ln w="76200">
            <a:noFill/>
          </a:ln>
        </p:spPr>
        <p:txBody>
          <a:bodyPr wrap="square">
            <a:spAutoFit/>
          </a:bodyPr>
          <a:lstStyle/>
          <a:p>
            <a:pPr marL="571500" indent="-571500">
              <a:buFont typeface="Wingdings" panose="05000000000000000000" pitchFamily="2" charset="2"/>
              <a:buChar char="v"/>
            </a:pP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tell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meaning of the new </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words,</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59898" y="4779102"/>
            <a:ext cx="10836852" cy="646331"/>
          </a:xfrm>
          <a:prstGeom prst="rect">
            <a:avLst/>
          </a:prstGeom>
          <a:solidFill>
            <a:schemeClr val="bg1"/>
          </a:solidFill>
          <a:ln w="76200">
            <a:noFill/>
          </a:ln>
        </p:spPr>
        <p:txBody>
          <a:bodyPr wrap="square">
            <a:spAutoFit/>
          </a:bodyPr>
          <a:lstStyle/>
          <a:p>
            <a:pPr marL="571500" indent="-571500">
              <a:buFont typeface="Wingdings" panose="05000000000000000000" pitchFamily="2" charset="2"/>
              <a:buChar char="v"/>
            </a:pP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complete the chart given below the text,</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659898" y="5593327"/>
            <a:ext cx="10836852" cy="646331"/>
          </a:xfrm>
          <a:prstGeom prst="rect">
            <a:avLst/>
          </a:prstGeom>
          <a:solidFill>
            <a:schemeClr val="bg1"/>
          </a:solidFill>
          <a:ln w="76200">
            <a:noFill/>
          </a:ln>
        </p:spPr>
        <p:txBody>
          <a:bodyPr wrap="square">
            <a:spAutoFit/>
          </a:bodyPr>
          <a:lstStyle/>
          <a:p>
            <a:pPr marL="571500" indent="-571500">
              <a:buFont typeface="Wingdings" panose="05000000000000000000" pitchFamily="2" charset="2"/>
              <a:buChar char="v"/>
            </a:pP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 a mosque using a photo and </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clues.</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70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8"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par>
                          <p:cTn id="15" fill="hold">
                            <p:stCondLst>
                              <p:cond delay="4000"/>
                            </p:stCondLst>
                            <p:childTnLst>
                              <p:par>
                                <p:cTn id="16" presetID="8"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par>
                          <p:cTn id="19" fill="hold">
                            <p:stCondLst>
                              <p:cond delay="6000"/>
                            </p:stCondLst>
                            <p:childTnLst>
                              <p:par>
                                <p:cTn id="20" presetID="8"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par>
                          <p:cTn id="23" fill="hold">
                            <p:stCondLst>
                              <p:cond delay="8000"/>
                            </p:stCondLst>
                            <p:childTnLst>
                              <p:par>
                                <p:cTn id="24" presetID="8"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182" y="221954"/>
            <a:ext cx="1357745" cy="2010798"/>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333" y="2572513"/>
            <a:ext cx="4045522" cy="1819378"/>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2333" y="4645648"/>
            <a:ext cx="4045522" cy="1529819"/>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223189" y="2134633"/>
            <a:ext cx="11710196" cy="2646878"/>
          </a:xfrm>
          <a:prstGeom prst="rect">
            <a:avLst/>
          </a:prstGeom>
          <a:noFill/>
        </p:spPr>
        <p:txBody>
          <a:bodyPr wrap="square" rtlCol="0">
            <a:spAutoFit/>
          </a:bodyPr>
          <a:lstStyle/>
          <a:p>
            <a:pPr algn="ctr"/>
            <a:r>
              <a:rPr lang="en-US" sz="16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Vocabulary</a:t>
            </a:r>
            <a:r>
              <a:rPr lang="en-US" sz="13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13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TextBox 18"/>
          <p:cNvSpPr txBox="1"/>
          <p:nvPr/>
        </p:nvSpPr>
        <p:spPr>
          <a:xfrm>
            <a:off x="201706" y="4976535"/>
            <a:ext cx="3612912"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Sculptor</a:t>
            </a:r>
            <a:endParaRPr lang="en-US" sz="3600" b="1" dirty="0">
              <a:effectLst>
                <a:outerShdw blurRad="38100" dist="38100" dir="2700000" algn="tl">
                  <a:srgbClr val="000000">
                    <a:alpha val="43137"/>
                  </a:srgbClr>
                </a:outerShdw>
              </a:effectLst>
            </a:endParaRPr>
          </a:p>
        </p:txBody>
      </p:sp>
      <p:sp>
        <p:nvSpPr>
          <p:cNvPr id="20" name="TextBox 19"/>
          <p:cNvSpPr txBox="1"/>
          <p:nvPr/>
        </p:nvSpPr>
        <p:spPr>
          <a:xfrm>
            <a:off x="8238297" y="2605039"/>
            <a:ext cx="3833632" cy="1754326"/>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base that a column or statue rests on</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TextBox 20"/>
          <p:cNvSpPr txBox="1"/>
          <p:nvPr/>
        </p:nvSpPr>
        <p:spPr>
          <a:xfrm>
            <a:off x="8513288" y="4533394"/>
            <a:ext cx="2794664" cy="1754326"/>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person who makes sculpture</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 name="TextBox 21"/>
          <p:cNvSpPr txBox="1"/>
          <p:nvPr/>
        </p:nvSpPr>
        <p:spPr>
          <a:xfrm>
            <a:off x="229421" y="981402"/>
            <a:ext cx="3612912"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Assemble</a:t>
            </a:r>
            <a:endParaRPr lang="en-US" sz="3600" b="1" dirty="0">
              <a:effectLst>
                <a:outerShdw blurRad="38100" dist="38100" dir="2700000" algn="tl">
                  <a:srgbClr val="000000">
                    <a:alpha val="43137"/>
                  </a:srgbClr>
                </a:outerShdw>
              </a:effectLst>
            </a:endParaRPr>
          </a:p>
        </p:txBody>
      </p:sp>
      <p:sp>
        <p:nvSpPr>
          <p:cNvPr id="23" name="TextBox 22"/>
          <p:cNvSpPr txBox="1"/>
          <p:nvPr/>
        </p:nvSpPr>
        <p:spPr>
          <a:xfrm>
            <a:off x="229421" y="3195980"/>
            <a:ext cx="3659261"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Pedestal </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 name="TextBox 23"/>
          <p:cNvSpPr txBox="1"/>
          <p:nvPr/>
        </p:nvSpPr>
        <p:spPr>
          <a:xfrm>
            <a:off x="8651833" y="381237"/>
            <a:ext cx="3069112" cy="1200329"/>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bring together</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76335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1" nodeType="clickEffect">
                                  <p:stCondLst>
                                    <p:cond delay="0"/>
                                  </p:stCondLst>
                                  <p:childTnLst>
                                    <p:animEffect transition="out" filter="barn(inVertic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985" y="4840813"/>
            <a:ext cx="4049071" cy="1447215"/>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985" y="263038"/>
            <a:ext cx="4049072" cy="192869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985" y="2441751"/>
            <a:ext cx="4049071" cy="2070542"/>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237157" y="4569949"/>
            <a:ext cx="3842599"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Wrap</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138681" y="2127543"/>
            <a:ext cx="3852786"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Slavery</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127768" y="357707"/>
            <a:ext cx="3593217"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Sculpture</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8756070" y="4650545"/>
            <a:ext cx="3605034" cy="1754326"/>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cover something in paper/materials</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8756070" y="3125360"/>
            <a:ext cx="2949252" cy="1200329"/>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state of being a </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slave</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p:cNvSpPr txBox="1"/>
          <p:nvPr/>
        </p:nvSpPr>
        <p:spPr>
          <a:xfrm>
            <a:off x="8682183" y="263038"/>
            <a:ext cx="3272524" cy="2862322"/>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figure or object made by shaping wood, stone, metal etc.</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1041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p:cTn id="4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p:cTn id="56" dur="500" fill="hold"/>
                                        <p:tgtEl>
                                          <p:spTgt spid="2"/>
                                        </p:tgtEl>
                                        <p:attrNameLst>
                                          <p:attrName>ppt_w</p:attrName>
                                        </p:attrNameLst>
                                      </p:cBhvr>
                                      <p:tavLst>
                                        <p:tav tm="0">
                                          <p:val>
                                            <p:fltVal val="0"/>
                                          </p:val>
                                        </p:tav>
                                        <p:tav tm="100000">
                                          <p:val>
                                            <p:strVal val="#ppt_w"/>
                                          </p:val>
                                        </p:tav>
                                      </p:tavLst>
                                    </p:anim>
                                    <p:anim calcmode="lin" valueType="num">
                                      <p:cBhvr>
                                        <p:cTn id="57" dur="500" fill="hold"/>
                                        <p:tgtEl>
                                          <p:spTgt spid="2"/>
                                        </p:tgtEl>
                                        <p:attrNameLst>
                                          <p:attrName>ppt_h</p:attrName>
                                        </p:attrNameLst>
                                      </p:cBhvr>
                                      <p:tavLst>
                                        <p:tav tm="0">
                                          <p:val>
                                            <p:fltVal val="0"/>
                                          </p:val>
                                        </p:tav>
                                        <p:tav tm="100000">
                                          <p:val>
                                            <p:strVal val="#ppt_h"/>
                                          </p:val>
                                        </p:tav>
                                      </p:tavLst>
                                    </p:anim>
                                    <p:animEffect transition="in" filter="fade">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 calcmode="lin" valueType="num">
                                      <p:cBhvr>
                                        <p:cTn id="6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017" y="147783"/>
            <a:ext cx="11859491" cy="3970318"/>
          </a:xfrm>
          <a:prstGeom prst="rect">
            <a:avLst/>
          </a:prstGeom>
        </p:spPr>
        <p:txBody>
          <a:bodyPr wrap="square">
            <a:spAutoFit/>
          </a:bodyPr>
          <a:lstStyle/>
          <a:p>
            <a:pPr algn="just"/>
            <a:r>
              <a:rPr lang="en-US" sz="3600" b="1" dirty="0" smtClean="0">
                <a:latin typeface="TimesNewRomanPS-BoldMT"/>
              </a:rPr>
              <a:t>B:	Read </a:t>
            </a:r>
            <a:r>
              <a:rPr lang="en-US" sz="3600" b="1" dirty="0">
                <a:latin typeface="TimesNewRomanPS-BoldMT"/>
              </a:rPr>
              <a:t>the </a:t>
            </a:r>
            <a:r>
              <a:rPr lang="en-US" sz="3600" b="1" dirty="0" smtClean="0">
                <a:latin typeface="TimesNewRomanPS-BoldMT"/>
              </a:rPr>
              <a:t>following questions </a:t>
            </a:r>
            <a:r>
              <a:rPr lang="en-US" sz="3600" b="1" dirty="0">
                <a:latin typeface="TimesNewRomanPS-BoldMT"/>
              </a:rPr>
              <a:t>first. </a:t>
            </a:r>
          </a:p>
          <a:p>
            <a:pPr algn="just"/>
            <a:r>
              <a:rPr lang="en-US" sz="3600" dirty="0" smtClean="0">
                <a:latin typeface="TimesNewRomanPSMT"/>
              </a:rPr>
              <a:t>	1. </a:t>
            </a:r>
            <a:r>
              <a:rPr lang="en-US" sz="3600" dirty="0">
                <a:latin typeface="TimesNewRomanPSMT"/>
              </a:rPr>
              <a:t>Where is the Statue of Liberty situated?</a:t>
            </a:r>
          </a:p>
          <a:p>
            <a:pPr algn="just"/>
            <a:r>
              <a:rPr lang="en-US" sz="3600" dirty="0" smtClean="0">
                <a:latin typeface="TimesNewRomanPSMT"/>
              </a:rPr>
              <a:t>	2. </a:t>
            </a:r>
            <a:r>
              <a:rPr lang="en-US" sz="3600" dirty="0">
                <a:latin typeface="TimesNewRomanPSMT"/>
              </a:rPr>
              <a:t>Which country gave the statue as a gift?</a:t>
            </a:r>
          </a:p>
          <a:p>
            <a:pPr algn="just"/>
            <a:r>
              <a:rPr lang="en-US" sz="3600" dirty="0" smtClean="0">
                <a:latin typeface="TimesNewRomanPSMT"/>
              </a:rPr>
              <a:t>	3. </a:t>
            </a:r>
            <a:r>
              <a:rPr lang="en-US" sz="3600" dirty="0">
                <a:latin typeface="TimesNewRomanPSMT"/>
              </a:rPr>
              <a:t>The gift was meant for which country?</a:t>
            </a:r>
          </a:p>
          <a:p>
            <a:pPr algn="just"/>
            <a:r>
              <a:rPr lang="en-US" sz="3600" dirty="0" smtClean="0">
                <a:latin typeface="TimesNewRomanPSMT"/>
              </a:rPr>
              <a:t>	4. </a:t>
            </a:r>
            <a:r>
              <a:rPr lang="en-US" sz="3600" dirty="0">
                <a:latin typeface="TimesNewRomanPSMT"/>
              </a:rPr>
              <a:t>On what occasion was it given?</a:t>
            </a:r>
          </a:p>
          <a:p>
            <a:pPr algn="just"/>
            <a:r>
              <a:rPr lang="en-US" sz="3600" dirty="0" smtClean="0">
                <a:latin typeface="TimesNewRomanPSMT"/>
              </a:rPr>
              <a:t>	5. </a:t>
            </a:r>
            <a:r>
              <a:rPr lang="en-US" sz="3600" dirty="0">
                <a:latin typeface="TimesNewRomanPSMT"/>
              </a:rPr>
              <a:t>When was the statue given?</a:t>
            </a:r>
          </a:p>
          <a:p>
            <a:pPr algn="just"/>
            <a:r>
              <a:rPr lang="en-US" sz="3600" dirty="0" smtClean="0">
                <a:latin typeface="TimesNewRomanPSMT"/>
              </a:rPr>
              <a:t>	6. </a:t>
            </a:r>
            <a:r>
              <a:rPr lang="en-US" sz="3600" dirty="0">
                <a:latin typeface="TimesNewRomanPSMT"/>
              </a:rPr>
              <a:t>What does the statue represent?</a:t>
            </a:r>
            <a:endParaRPr lang="en-US" sz="3600" dirty="0"/>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102700011"/>
              </p:ext>
            </p:extLst>
          </p:nvPr>
        </p:nvGraphicFramePr>
        <p:xfrm>
          <a:off x="8837757" y="4627897"/>
          <a:ext cx="2910898" cy="1455449"/>
        </p:xfrm>
        <a:graphic>
          <a:graphicData uri="http://schemas.openxmlformats.org/presentationml/2006/ole">
            <mc:AlternateContent xmlns:mc="http://schemas.openxmlformats.org/markup-compatibility/2006">
              <mc:Choice xmlns:v="urn:schemas-microsoft-com:vml" Requires="v">
                <p:oleObj spid="_x0000_s1118" name="Packager Shell Object" showAsIcon="1" r:id="rId3" imgW="877320" imgH="437400" progId="Package">
                  <p:embed/>
                </p:oleObj>
              </mc:Choice>
              <mc:Fallback>
                <p:oleObj name="Packager Shell Object" showAsIcon="1" r:id="rId3" imgW="877320" imgH="437400" progId="Package">
                  <p:embed/>
                  <p:pic>
                    <p:nvPicPr>
                      <p:cNvPr id="0" name=""/>
                      <p:cNvPicPr/>
                      <p:nvPr/>
                    </p:nvPicPr>
                    <p:blipFill>
                      <a:blip r:embed="rId4"/>
                      <a:stretch>
                        <a:fillRect/>
                      </a:stretch>
                    </p:blipFill>
                    <p:spPr>
                      <a:xfrm>
                        <a:off x="8837757" y="4627897"/>
                        <a:ext cx="2910898" cy="1455449"/>
                      </a:xfrm>
                      <a:prstGeom prst="rect">
                        <a:avLst/>
                      </a:prstGeom>
                    </p:spPr>
                  </p:pic>
                </p:oleObj>
              </mc:Fallback>
            </mc:AlternateContent>
          </a:graphicData>
        </a:graphic>
      </p:graphicFrame>
      <p:sp>
        <p:nvSpPr>
          <p:cNvPr id="4" name="Rectangle 3"/>
          <p:cNvSpPr/>
          <p:nvPr/>
        </p:nvSpPr>
        <p:spPr>
          <a:xfrm>
            <a:off x="267854" y="4329020"/>
            <a:ext cx="7924802" cy="1754326"/>
          </a:xfrm>
          <a:prstGeom prst="rect">
            <a:avLst/>
          </a:prstGeom>
        </p:spPr>
        <p:txBody>
          <a:bodyPr wrap="square">
            <a:spAutoFit/>
          </a:bodyPr>
          <a:lstStyle/>
          <a:p>
            <a:pPr algn="just"/>
            <a:r>
              <a:rPr lang="en-US" sz="3600" b="1" dirty="0">
                <a:latin typeface="TimesNewRomanPS-BoldMT"/>
              </a:rPr>
              <a:t>Now listen to </a:t>
            </a:r>
            <a:r>
              <a:rPr lang="en-US" sz="3600" b="1" dirty="0" smtClean="0">
                <a:latin typeface="TimesNewRomanPS-BoldMT"/>
              </a:rPr>
              <a:t>the audio about </a:t>
            </a:r>
            <a:r>
              <a:rPr lang="en-US" sz="3600" b="1" dirty="0">
                <a:latin typeface="TimesNewRomanPS-BoldMT"/>
              </a:rPr>
              <a:t>the Statue </a:t>
            </a:r>
            <a:r>
              <a:rPr lang="en-US" sz="3600" b="1" dirty="0" smtClean="0">
                <a:latin typeface="TimesNewRomanPS-BoldMT"/>
              </a:rPr>
              <a:t>of Liberty </a:t>
            </a:r>
            <a:r>
              <a:rPr lang="en-US" sz="3600" b="1" dirty="0">
                <a:latin typeface="TimesNewRomanPS-BoldMT"/>
              </a:rPr>
              <a:t>and </a:t>
            </a:r>
            <a:r>
              <a:rPr lang="en-US" sz="3600" b="1" dirty="0" smtClean="0">
                <a:latin typeface="TimesNewRomanPS-BoldMT"/>
              </a:rPr>
              <a:t>answer </a:t>
            </a:r>
            <a:r>
              <a:rPr lang="en-US" sz="3600" b="1" dirty="0">
                <a:latin typeface="TimesNewRomanPS-BoldMT"/>
              </a:rPr>
              <a:t>the </a:t>
            </a:r>
            <a:r>
              <a:rPr lang="en-US" sz="3600" b="1" dirty="0" smtClean="0">
                <a:latin typeface="TimesNewRomanPS-BoldMT"/>
              </a:rPr>
              <a:t>above </a:t>
            </a:r>
            <a:r>
              <a:rPr lang="en-US" sz="3600" b="1" dirty="0">
                <a:latin typeface="TimesNewRomanPS-BoldMT"/>
              </a:rPr>
              <a:t>questions.</a:t>
            </a:r>
            <a:endParaRPr lang="en-US" sz="3600" dirty="0"/>
          </a:p>
        </p:txBody>
      </p:sp>
    </p:spTree>
    <p:extLst>
      <p:ext uri="{BB962C8B-B14F-4D97-AF65-F5344CB8AC3E}">
        <p14:creationId xmlns:p14="http://schemas.microsoft.com/office/powerpoint/2010/main" val="30460780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nodeType="clickEffect">
                                  <p:stCondLst>
                                    <p:cond delay="0"/>
                                  </p:stCondLst>
                                  <p:iterate type="lt">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4"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nodeType="clickEffect">
                                  <p:stCondLst>
                                    <p:cond delay="0"/>
                                  </p:stCondLst>
                                  <p:iterate type="lt">
                                    <p:tmPct val="10000"/>
                                  </p:iterate>
                                  <p:childTnLst>
                                    <p:set>
                                      <p:cBhvr>
                                        <p:cTn id="39" dur="1" fill="hold">
                                          <p:stCondLst>
                                            <p:cond delay="0"/>
                                          </p:stCondLst>
                                        </p:cTn>
                                        <p:tgtEl>
                                          <p:spTgt spid="2">
                                            <p:txEl>
                                              <p:pRg st="4" end="4"/>
                                            </p:txEl>
                                          </p:spTgt>
                                        </p:tgtEl>
                                        <p:attrNameLst>
                                          <p:attrName>style.visibility</p:attrName>
                                        </p:attrNameLst>
                                      </p:cBhvr>
                                      <p:to>
                                        <p:strVal val="visible"/>
                                      </p:to>
                                    </p:set>
                                    <p:anim calcmode="lin" valueType="num">
                                      <p:cBhvr>
                                        <p:cTn id="40"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42"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nodeType="clickEffect">
                                  <p:stCondLst>
                                    <p:cond delay="0"/>
                                  </p:stCondLst>
                                  <p:iterate type="lt">
                                    <p:tmPct val="10000"/>
                                  </p:iterate>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p:cTn id="49"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51"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nodeType="clickEffect">
                                  <p:stCondLst>
                                    <p:cond delay="0"/>
                                  </p:stCondLst>
                                  <p:iterate type="lt">
                                    <p:tmPct val="10000"/>
                                  </p:iterate>
                                  <p:childTnLst>
                                    <p:set>
                                      <p:cBhvr>
                                        <p:cTn id="57" dur="1" fill="hold">
                                          <p:stCondLst>
                                            <p:cond delay="0"/>
                                          </p:stCondLst>
                                        </p:cTn>
                                        <p:tgtEl>
                                          <p:spTgt spid="2">
                                            <p:txEl>
                                              <p:pRg st="6" end="6"/>
                                            </p:txEl>
                                          </p:spTgt>
                                        </p:tgtEl>
                                        <p:attrNameLst>
                                          <p:attrName>style.visibility</p:attrName>
                                        </p:attrNameLst>
                                      </p:cBhvr>
                                      <p:to>
                                        <p:strVal val="visible"/>
                                      </p:to>
                                    </p:set>
                                    <p:anim calcmode="lin" valueType="num">
                                      <p:cBhvr>
                                        <p:cTn id="58"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60"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 calcmode="lin" valueType="num">
                                      <p:cBhvr>
                                        <p:cTn id="6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53209864"/>
              </p:ext>
            </p:extLst>
          </p:nvPr>
        </p:nvGraphicFramePr>
        <p:xfrm>
          <a:off x="8837757" y="4627897"/>
          <a:ext cx="2910898" cy="1455449"/>
        </p:xfrm>
        <a:graphic>
          <a:graphicData uri="http://schemas.openxmlformats.org/presentationml/2006/ole">
            <mc:AlternateContent xmlns:mc="http://schemas.openxmlformats.org/markup-compatibility/2006">
              <mc:Choice xmlns:v="urn:schemas-microsoft-com:vml" Requires="v">
                <p:oleObj spid="_x0000_s2128" name="Packager Shell Object" showAsIcon="1" r:id="rId3" imgW="877320" imgH="437400" progId="Package">
                  <p:embed/>
                </p:oleObj>
              </mc:Choice>
              <mc:Fallback>
                <p:oleObj name="Packager Shell Object" showAsIcon="1" r:id="rId3" imgW="877320" imgH="437400" progId="Package">
                  <p:embed/>
                  <p:pic>
                    <p:nvPicPr>
                      <p:cNvPr id="3" name="Object 2">
                        <a:hlinkClick r:id="" action="ppaction://ole?verb=0"/>
                      </p:cNvPr>
                      <p:cNvPicPr/>
                      <p:nvPr/>
                    </p:nvPicPr>
                    <p:blipFill>
                      <a:blip r:embed="rId4"/>
                      <a:stretch>
                        <a:fillRect/>
                      </a:stretch>
                    </p:blipFill>
                    <p:spPr>
                      <a:xfrm>
                        <a:off x="8837757" y="4627897"/>
                        <a:ext cx="2910898" cy="1455449"/>
                      </a:xfrm>
                      <a:prstGeom prst="rect">
                        <a:avLst/>
                      </a:prstGeom>
                    </p:spPr>
                  </p:pic>
                </p:oleObj>
              </mc:Fallback>
            </mc:AlternateContent>
          </a:graphicData>
        </a:graphic>
      </p:graphicFrame>
      <p:sp>
        <p:nvSpPr>
          <p:cNvPr id="5" name="Rectangle 4"/>
          <p:cNvSpPr/>
          <p:nvPr/>
        </p:nvSpPr>
        <p:spPr>
          <a:xfrm>
            <a:off x="129307" y="89135"/>
            <a:ext cx="11822547" cy="2077492"/>
          </a:xfrm>
          <a:prstGeom prst="rect">
            <a:avLst/>
          </a:prstGeom>
        </p:spPr>
        <p:txBody>
          <a:bodyPr wrap="square">
            <a:spAutoFit/>
          </a:bodyPr>
          <a:lstStyle/>
          <a:p>
            <a:pPr algn="ctr"/>
            <a:r>
              <a:rPr lang="en-US" sz="3600" b="1" dirty="0" smtClean="0">
                <a:effectLst>
                  <a:outerShdw blurRad="38100" dist="38100" dir="2700000" algn="tl">
                    <a:srgbClr val="000000">
                      <a:alpha val="43137"/>
                    </a:srgbClr>
                  </a:outerShdw>
                </a:effectLst>
                <a:latin typeface="TimesNewRomanPS-BoldMT"/>
              </a:rPr>
              <a:t>C:  </a:t>
            </a:r>
            <a:r>
              <a:rPr lang="en-US" sz="3600" b="1" dirty="0">
                <a:effectLst>
                  <a:outerShdw blurRad="38100" dist="38100" dir="2700000" algn="tl">
                    <a:srgbClr val="000000">
                      <a:alpha val="43137"/>
                    </a:srgbClr>
                  </a:outerShdw>
                </a:effectLst>
                <a:latin typeface="TimesNewRomanPS-BoldMT"/>
              </a:rPr>
              <a:t>Listen to the text again and complete the chart.</a:t>
            </a:r>
          </a:p>
          <a:p>
            <a:endParaRPr lang="en-US" sz="3100" b="1" dirty="0">
              <a:latin typeface="TimesNewRomanPSMT"/>
            </a:endParaRPr>
          </a:p>
          <a:p>
            <a:endParaRPr lang="en-US" sz="3100" b="1" dirty="0">
              <a:latin typeface="TimesNewRomanPSMT"/>
            </a:endParaRPr>
          </a:p>
          <a:p>
            <a:endParaRPr lang="en-US" sz="3100" b="1" dirty="0">
              <a:latin typeface="TimesNewRomanPSMT"/>
            </a:endParaRPr>
          </a:p>
        </p:txBody>
      </p:sp>
      <p:graphicFrame>
        <p:nvGraphicFramePr>
          <p:cNvPr id="6" name="Table 5"/>
          <p:cNvGraphicFramePr>
            <a:graphicFrameLocks noGrp="1"/>
          </p:cNvGraphicFramePr>
          <p:nvPr>
            <p:extLst>
              <p:ext uri="{D42A27DB-BD31-4B8C-83A1-F6EECF244321}">
                <p14:modId xmlns:p14="http://schemas.microsoft.com/office/powerpoint/2010/main" val="3428619248"/>
              </p:ext>
            </p:extLst>
          </p:nvPr>
        </p:nvGraphicFramePr>
        <p:xfrm>
          <a:off x="175486" y="682723"/>
          <a:ext cx="8931568" cy="5684520"/>
        </p:xfrm>
        <a:graphic>
          <a:graphicData uri="http://schemas.openxmlformats.org/drawingml/2006/table">
            <a:tbl>
              <a:tblPr firstRow="1" bandRow="1"/>
              <a:tblGrid>
                <a:gridCol w="4465784">
                  <a:extLst>
                    <a:ext uri="{9D8B030D-6E8A-4147-A177-3AD203B41FA5}">
                      <a16:colId xmlns:a16="http://schemas.microsoft.com/office/drawing/2014/main" val="3896852848"/>
                    </a:ext>
                  </a:extLst>
                </a:gridCol>
                <a:gridCol w="4465784">
                  <a:extLst>
                    <a:ext uri="{9D8B030D-6E8A-4147-A177-3AD203B41FA5}">
                      <a16:colId xmlns:a16="http://schemas.microsoft.com/office/drawing/2014/main" val="16591168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dirty="0" smtClean="0">
                          <a:effectLst>
                            <a:outerShdw blurRad="38100" dist="38100" dir="2700000" algn="tl">
                              <a:srgbClr val="000000">
                                <a:alpha val="43137"/>
                              </a:srgbClr>
                            </a:outerShdw>
                          </a:effectLst>
                          <a:latin typeface="TimesNewRomanPSMT"/>
                        </a:rPr>
                        <a:t>Statue of Liberty</a:t>
                      </a:r>
                    </a:p>
                  </a:txBody>
                  <a:tcPr/>
                </a:tc>
                <a:tc>
                  <a:txBody>
                    <a:bodyPr/>
                    <a:lstStyle/>
                    <a:p>
                      <a:r>
                        <a:rPr lang="en-US" sz="2500" b="1" dirty="0" smtClean="0">
                          <a:effectLst>
                            <a:outerShdw blurRad="38100" dist="38100" dir="2700000" algn="tl">
                              <a:srgbClr val="000000">
                                <a:alpha val="43137"/>
                              </a:srgbClr>
                            </a:outerShdw>
                          </a:effectLst>
                          <a:latin typeface="TimesNewRomanPSMT"/>
                        </a:rPr>
                        <a:t>Information</a:t>
                      </a:r>
                      <a:endParaRPr lang="en-US" sz="25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490267882"/>
                  </a:ext>
                </a:extLst>
              </a:tr>
              <a:tr h="370840">
                <a:tc>
                  <a:txBody>
                    <a:bodyPr/>
                    <a:lstStyle/>
                    <a:p>
                      <a:r>
                        <a:rPr lang="en-US" sz="2300" b="1" dirty="0" smtClean="0">
                          <a:latin typeface="TimesNewRomanPSMT"/>
                        </a:rPr>
                        <a:t>Situated</a:t>
                      </a:r>
                      <a:endParaRPr lang="en-US" sz="2300" dirty="0"/>
                    </a:p>
                  </a:txBody>
                  <a:tcPr/>
                </a:tc>
                <a:tc>
                  <a:txBody>
                    <a:bodyPr/>
                    <a:lstStyle/>
                    <a:p>
                      <a:endParaRPr lang="en-US" sz="2300" dirty="0"/>
                    </a:p>
                  </a:txBody>
                  <a:tcPr/>
                </a:tc>
                <a:extLst>
                  <a:ext uri="{0D108BD9-81ED-4DB2-BD59-A6C34878D82A}">
                    <a16:rowId xmlns:a16="http://schemas.microsoft.com/office/drawing/2014/main" val="1755293176"/>
                  </a:ext>
                </a:extLst>
              </a:tr>
              <a:tr h="370840">
                <a:tc>
                  <a:txBody>
                    <a:bodyPr/>
                    <a:lstStyle/>
                    <a:p>
                      <a:r>
                        <a:rPr lang="en-US" sz="2300" b="1" dirty="0" smtClean="0">
                          <a:latin typeface="TimesNewRomanPSMT"/>
                        </a:rPr>
                        <a:t>artist</a:t>
                      </a:r>
                      <a:endParaRPr lang="en-US" sz="2300" dirty="0"/>
                    </a:p>
                  </a:txBody>
                  <a:tcPr/>
                </a:tc>
                <a:tc>
                  <a:txBody>
                    <a:bodyPr/>
                    <a:lstStyle/>
                    <a:p>
                      <a:endParaRPr lang="en-US" sz="2300"/>
                    </a:p>
                  </a:txBody>
                  <a:tcPr/>
                </a:tc>
                <a:extLst>
                  <a:ext uri="{0D108BD9-81ED-4DB2-BD59-A6C34878D82A}">
                    <a16:rowId xmlns:a16="http://schemas.microsoft.com/office/drawing/2014/main" val="2580025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latin typeface="TimesNewRomanPSMT"/>
                        </a:rPr>
                        <a:t>gift from</a:t>
                      </a:r>
                    </a:p>
                  </a:txBody>
                  <a:tcPr/>
                </a:tc>
                <a:tc>
                  <a:txBody>
                    <a:bodyPr/>
                    <a:lstStyle/>
                    <a:p>
                      <a:endParaRPr lang="en-US" sz="2300" dirty="0"/>
                    </a:p>
                  </a:txBody>
                  <a:tcPr/>
                </a:tc>
                <a:extLst>
                  <a:ext uri="{0D108BD9-81ED-4DB2-BD59-A6C34878D82A}">
                    <a16:rowId xmlns:a16="http://schemas.microsoft.com/office/drawing/2014/main" val="9410616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latin typeface="TimesNewRomanPSMT"/>
                        </a:rPr>
                        <a:t>reason for the gift</a:t>
                      </a:r>
                    </a:p>
                  </a:txBody>
                  <a:tcPr/>
                </a:tc>
                <a:tc>
                  <a:txBody>
                    <a:bodyPr/>
                    <a:lstStyle/>
                    <a:p>
                      <a:endParaRPr lang="en-US" sz="2300"/>
                    </a:p>
                  </a:txBody>
                  <a:tcPr/>
                </a:tc>
                <a:extLst>
                  <a:ext uri="{0D108BD9-81ED-4DB2-BD59-A6C34878D82A}">
                    <a16:rowId xmlns:a16="http://schemas.microsoft.com/office/drawing/2014/main" val="341874026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latin typeface="TimesNewRomanPSMT"/>
                        </a:rPr>
                        <a:t>presented on</a:t>
                      </a:r>
                    </a:p>
                  </a:txBody>
                  <a:tcPr/>
                </a:tc>
                <a:tc>
                  <a:txBody>
                    <a:bodyPr/>
                    <a:lstStyle/>
                    <a:p>
                      <a:endParaRPr lang="en-US" sz="2300"/>
                    </a:p>
                  </a:txBody>
                  <a:tcPr/>
                </a:tc>
                <a:extLst>
                  <a:ext uri="{0D108BD9-81ED-4DB2-BD59-A6C34878D82A}">
                    <a16:rowId xmlns:a16="http://schemas.microsoft.com/office/drawing/2014/main" val="253198007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latin typeface="TimesNewRomanPSMT"/>
                        </a:rPr>
                        <a:t>Occasion</a:t>
                      </a:r>
                    </a:p>
                  </a:txBody>
                  <a:tcPr/>
                </a:tc>
                <a:tc>
                  <a:txBody>
                    <a:bodyPr/>
                    <a:lstStyle/>
                    <a:p>
                      <a:endParaRPr lang="en-US" sz="2300" dirty="0"/>
                    </a:p>
                  </a:txBody>
                  <a:tcPr/>
                </a:tc>
                <a:extLst>
                  <a:ext uri="{0D108BD9-81ED-4DB2-BD59-A6C34878D82A}">
                    <a16:rowId xmlns:a16="http://schemas.microsoft.com/office/drawing/2014/main" val="136630266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latin typeface="TimesNewRomanPSMT"/>
                        </a:rPr>
                        <a:t>the statue symbolizes</a:t>
                      </a:r>
                    </a:p>
                  </a:txBody>
                  <a:tcPr/>
                </a:tc>
                <a:tc>
                  <a:txBody>
                    <a:bodyPr/>
                    <a:lstStyle/>
                    <a:p>
                      <a:endParaRPr lang="en-US" sz="2300" dirty="0"/>
                    </a:p>
                  </a:txBody>
                  <a:tcPr/>
                </a:tc>
                <a:extLst>
                  <a:ext uri="{0D108BD9-81ED-4DB2-BD59-A6C34878D82A}">
                    <a16:rowId xmlns:a16="http://schemas.microsoft.com/office/drawing/2014/main" val="28253194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latin typeface="TimesNewRomanPSMT"/>
                        </a:rPr>
                        <a:t>framework made of</a:t>
                      </a:r>
                    </a:p>
                  </a:txBody>
                  <a:tcPr/>
                </a:tc>
                <a:tc>
                  <a:txBody>
                    <a:bodyPr/>
                    <a:lstStyle/>
                    <a:p>
                      <a:endParaRPr lang="en-US" sz="2300" dirty="0"/>
                    </a:p>
                  </a:txBody>
                  <a:tcPr/>
                </a:tc>
                <a:extLst>
                  <a:ext uri="{0D108BD9-81ED-4DB2-BD59-A6C34878D82A}">
                    <a16:rowId xmlns:a16="http://schemas.microsoft.com/office/drawing/2014/main" val="24513834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latin typeface="TimesNewRomanPSMT"/>
                        </a:rPr>
                        <a:t>amount of copper used</a:t>
                      </a:r>
                    </a:p>
                  </a:txBody>
                  <a:tcPr/>
                </a:tc>
                <a:tc>
                  <a:txBody>
                    <a:bodyPr/>
                    <a:lstStyle/>
                    <a:p>
                      <a:endParaRPr lang="en-US" sz="2300" dirty="0"/>
                    </a:p>
                  </a:txBody>
                  <a:tcPr/>
                </a:tc>
                <a:extLst>
                  <a:ext uri="{0D108BD9-81ED-4DB2-BD59-A6C34878D82A}">
                    <a16:rowId xmlns:a16="http://schemas.microsoft.com/office/drawing/2014/main" val="156959872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latin typeface="TimesNewRomanPSMT"/>
                        </a:rPr>
                        <a:t>weight</a:t>
                      </a:r>
                    </a:p>
                  </a:txBody>
                  <a:tcPr/>
                </a:tc>
                <a:tc>
                  <a:txBody>
                    <a:bodyPr/>
                    <a:lstStyle/>
                    <a:p>
                      <a:endParaRPr lang="en-US" sz="2300" dirty="0"/>
                    </a:p>
                  </a:txBody>
                  <a:tcPr/>
                </a:tc>
                <a:extLst>
                  <a:ext uri="{0D108BD9-81ED-4DB2-BD59-A6C34878D82A}">
                    <a16:rowId xmlns:a16="http://schemas.microsoft.com/office/drawing/2014/main" val="225682133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smtClean="0">
                          <a:latin typeface="TimesNewRomanPSMT"/>
                        </a:rPr>
                        <a:t>year of UNESCO World Heritage Site</a:t>
                      </a:r>
                      <a:endParaRPr lang="en-US" sz="2300" b="1" dirty="0" smtClean="0"/>
                    </a:p>
                  </a:txBody>
                  <a:tcPr/>
                </a:tc>
                <a:tc>
                  <a:txBody>
                    <a:bodyPr/>
                    <a:lstStyle/>
                    <a:p>
                      <a:endParaRPr lang="en-US" sz="2300" dirty="0"/>
                    </a:p>
                  </a:txBody>
                  <a:tcPr/>
                </a:tc>
                <a:extLst>
                  <a:ext uri="{0D108BD9-81ED-4DB2-BD59-A6C34878D82A}">
                    <a16:rowId xmlns:a16="http://schemas.microsoft.com/office/drawing/2014/main" val="1957340830"/>
                  </a:ext>
                </a:extLst>
              </a:tr>
            </a:tbl>
          </a:graphicData>
        </a:graphic>
      </p:graphicFrame>
    </p:spTree>
    <p:extLst>
      <p:ext uri="{BB962C8B-B14F-4D97-AF65-F5344CB8AC3E}">
        <p14:creationId xmlns:p14="http://schemas.microsoft.com/office/powerpoint/2010/main" val="5432885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4" y="67530"/>
            <a:ext cx="11804073" cy="646331"/>
          </a:xfrm>
          <a:prstGeom prst="rect">
            <a:avLst/>
          </a:prstGeom>
        </p:spPr>
        <p:txBody>
          <a:bodyPr wrap="square">
            <a:spAutoFit/>
          </a:bodyPr>
          <a:lstStyle/>
          <a:p>
            <a:r>
              <a:rPr lang="en-US" sz="3600" b="1" dirty="0" smtClean="0">
                <a:latin typeface="TimesNewRomanPS-BoldMT"/>
              </a:rPr>
              <a:t>D: </a:t>
            </a:r>
            <a:r>
              <a:rPr lang="en-US" sz="3600" b="1" dirty="0">
                <a:latin typeface="TimesNewRomanPS-BoldMT"/>
              </a:rPr>
              <a:t>Read the text and answer the following questions</a:t>
            </a:r>
            <a:r>
              <a:rPr lang="en-US" sz="3600" b="1" dirty="0" smtClean="0">
                <a:latin typeface="TimesNewRomanPS-BoldMT"/>
              </a:rPr>
              <a:t>.</a:t>
            </a:r>
            <a:endParaRPr lang="en-US" sz="3600" dirty="0"/>
          </a:p>
        </p:txBody>
      </p:sp>
      <p:sp>
        <p:nvSpPr>
          <p:cNvPr id="3" name="Rectangle 2"/>
          <p:cNvSpPr/>
          <p:nvPr/>
        </p:nvSpPr>
        <p:spPr>
          <a:xfrm>
            <a:off x="138543" y="1138723"/>
            <a:ext cx="11887201" cy="4524315"/>
          </a:xfrm>
          <a:prstGeom prst="rect">
            <a:avLst/>
          </a:prstGeom>
        </p:spPr>
        <p:txBody>
          <a:bodyPr wrap="square">
            <a:spAutoFit/>
          </a:bodyPr>
          <a:lstStyle/>
          <a:p>
            <a:pPr algn="just"/>
            <a:r>
              <a:rPr lang="en-US" sz="3600" dirty="0" smtClean="0">
                <a:latin typeface="TimesNewRomanPSMT"/>
              </a:rPr>
              <a:t>1.	On </a:t>
            </a:r>
            <a:r>
              <a:rPr lang="en-US" sz="3600" dirty="0">
                <a:latin typeface="TimesNewRomanPSMT"/>
              </a:rPr>
              <a:t>what occasion did the French government give </a:t>
            </a:r>
            <a:r>
              <a:rPr lang="en-US" sz="3600" dirty="0" smtClean="0">
                <a:latin typeface="TimesNewRomanPSMT"/>
              </a:rPr>
              <a:t>	the </a:t>
            </a:r>
            <a:r>
              <a:rPr lang="en-US" sz="3600" dirty="0">
                <a:latin typeface="TimesNewRomanPSMT"/>
              </a:rPr>
              <a:t>Statue of Liberty to </a:t>
            </a:r>
            <a:r>
              <a:rPr lang="en-US" sz="3600" dirty="0" smtClean="0">
                <a:latin typeface="TimesNewRomanPSMT"/>
              </a:rPr>
              <a:t>the USA</a:t>
            </a:r>
            <a:r>
              <a:rPr lang="en-US" sz="3600" dirty="0">
                <a:latin typeface="TimesNewRomanPSMT"/>
              </a:rPr>
              <a:t>?</a:t>
            </a:r>
          </a:p>
          <a:p>
            <a:pPr algn="just"/>
            <a:r>
              <a:rPr lang="en-US" sz="3600" dirty="0" smtClean="0">
                <a:latin typeface="TimesNewRomanPSMT"/>
              </a:rPr>
              <a:t>2.	When </a:t>
            </a:r>
            <a:r>
              <a:rPr lang="en-US" sz="3600" dirty="0">
                <a:latin typeface="TimesNewRomanPSMT"/>
              </a:rPr>
              <a:t>did she reach her destination?</a:t>
            </a:r>
          </a:p>
          <a:p>
            <a:pPr algn="just"/>
            <a:r>
              <a:rPr lang="en-US" sz="3600" dirty="0" smtClean="0">
                <a:latin typeface="TimesNewRomanPSMT"/>
              </a:rPr>
              <a:t>3.	How </a:t>
            </a:r>
            <a:r>
              <a:rPr lang="en-US" sz="3600" dirty="0">
                <a:latin typeface="TimesNewRomanPSMT"/>
              </a:rPr>
              <a:t>was she transported?</a:t>
            </a:r>
          </a:p>
          <a:p>
            <a:pPr algn="just"/>
            <a:r>
              <a:rPr lang="en-US" sz="3600" dirty="0" smtClean="0">
                <a:latin typeface="TimesNewRomanPSMT"/>
              </a:rPr>
              <a:t>4.	How </a:t>
            </a:r>
            <a:r>
              <a:rPr lang="en-US" sz="3600" dirty="0">
                <a:latin typeface="TimesNewRomanPSMT"/>
              </a:rPr>
              <a:t>has new technology made it possible for people </a:t>
            </a:r>
            <a:r>
              <a:rPr lang="en-US" sz="3600" dirty="0" smtClean="0">
                <a:latin typeface="TimesNewRomanPSMT"/>
              </a:rPr>
              <a:t>	to </a:t>
            </a:r>
            <a:r>
              <a:rPr lang="en-US" sz="3600" dirty="0">
                <a:latin typeface="TimesNewRomanPSMT"/>
              </a:rPr>
              <a:t>see the statue </a:t>
            </a:r>
            <a:r>
              <a:rPr lang="en-US" sz="3600" dirty="0" smtClean="0">
                <a:latin typeface="TimesNewRomanPSMT"/>
              </a:rPr>
              <a:t>from anywhere </a:t>
            </a:r>
            <a:r>
              <a:rPr lang="en-US" sz="3600" dirty="0">
                <a:latin typeface="TimesNewRomanPSMT"/>
              </a:rPr>
              <a:t>they are?</a:t>
            </a:r>
          </a:p>
          <a:p>
            <a:pPr algn="just"/>
            <a:r>
              <a:rPr lang="en-US" sz="3600" dirty="0" smtClean="0">
                <a:latin typeface="TimesNewRomanPSMT"/>
              </a:rPr>
              <a:t>5.	What </a:t>
            </a:r>
            <a:r>
              <a:rPr lang="en-US" sz="3600" dirty="0">
                <a:latin typeface="TimesNewRomanPSMT"/>
              </a:rPr>
              <a:t>do you understand by the expression </a:t>
            </a:r>
            <a:r>
              <a:rPr lang="en-US" sz="3600" dirty="0" smtClean="0">
                <a:latin typeface="TimesNewRomanPSMT"/>
              </a:rPr>
              <a:t>	‘</a:t>
            </a:r>
            <a:r>
              <a:rPr lang="en-US" sz="3600" dirty="0">
                <a:latin typeface="TimesNewRomanPSMT"/>
              </a:rPr>
              <a:t>enlightening the world’?</a:t>
            </a:r>
            <a:endParaRPr lang="en-US" sz="3600" dirty="0"/>
          </a:p>
        </p:txBody>
      </p:sp>
      <p:sp>
        <p:nvSpPr>
          <p:cNvPr id="4" name="Right Arrow 3">
            <a:hlinkClick r:id="rId2" action="ppaction://hlinksldjump"/>
          </p:cNvPr>
          <p:cNvSpPr/>
          <p:nvPr/>
        </p:nvSpPr>
        <p:spPr>
          <a:xfrm>
            <a:off x="8950035" y="5227782"/>
            <a:ext cx="2992582" cy="1274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Go to TEXT</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531091" y="2321005"/>
            <a:ext cx="11129818" cy="1862048"/>
          </a:xfrm>
          <a:prstGeom prst="rect">
            <a:avLst/>
          </a:prstGeom>
          <a:noFill/>
        </p:spPr>
        <p:txBody>
          <a:bodyPr wrap="square" rtlCol="0">
            <a:spAutoFit/>
          </a:bodyPr>
          <a:lstStyle/>
          <a:p>
            <a:pPr algn="ctr"/>
            <a:r>
              <a:rPr lang="en-US" sz="11500" b="1" dirty="0" smtClean="0">
                <a:effectLst>
                  <a:outerShdw blurRad="38100" dist="38100" dir="2700000" algn="tl">
                    <a:srgbClr val="000000">
                      <a:alpha val="43137"/>
                    </a:srgbClr>
                  </a:outerShdw>
                </a:effectLst>
              </a:rPr>
              <a:t>EVALUATION</a:t>
            </a:r>
            <a:endParaRPr lang="en-US" sz="11500" b="1" dirty="0">
              <a:effectLst>
                <a:outerShdw blurRad="38100" dist="38100" dir="2700000" algn="tl">
                  <a:srgbClr val="000000">
                    <a:alpha val="43137"/>
                  </a:srgbClr>
                </a:outerShdw>
              </a:effectLst>
            </a:endParaRPr>
          </a:p>
        </p:txBody>
      </p:sp>
      <p:sp>
        <p:nvSpPr>
          <p:cNvPr id="6" name="Rectangle 5"/>
          <p:cNvSpPr/>
          <p:nvPr/>
        </p:nvSpPr>
        <p:spPr>
          <a:xfrm>
            <a:off x="203201" y="630581"/>
            <a:ext cx="11748653" cy="1569660"/>
          </a:xfrm>
          <a:prstGeom prst="rect">
            <a:avLst/>
          </a:prstGeom>
        </p:spPr>
        <p:txBody>
          <a:bodyPr wrap="square">
            <a:spAutoFit/>
          </a:bodyPr>
          <a:lstStyle/>
          <a:p>
            <a:pPr algn="just"/>
            <a:r>
              <a:rPr lang="en-US" sz="3200" b="1" dirty="0" smtClean="0">
                <a:latin typeface="TimesNewRomanPSMT"/>
              </a:rPr>
              <a:t>The </a:t>
            </a:r>
            <a:r>
              <a:rPr lang="en-US" sz="3200" b="1" dirty="0">
                <a:latin typeface="TimesNewRomanPSMT"/>
              </a:rPr>
              <a:t>French Sculptor </a:t>
            </a:r>
            <a:r>
              <a:rPr lang="en-US" sz="3200" b="1" dirty="0" err="1">
                <a:latin typeface="TimesNewRomanPSMT"/>
              </a:rPr>
              <a:t>Fredic</a:t>
            </a:r>
            <a:r>
              <a:rPr lang="en-US" sz="3200" b="1" dirty="0">
                <a:latin typeface="TimesNewRomanPSMT"/>
              </a:rPr>
              <a:t> </a:t>
            </a:r>
            <a:r>
              <a:rPr lang="en-US" sz="3200" b="1" dirty="0" err="1">
                <a:latin typeface="TimesNewRomanPSMT"/>
              </a:rPr>
              <a:t>Auguste</a:t>
            </a:r>
            <a:r>
              <a:rPr lang="en-US" sz="3200" b="1" dirty="0">
                <a:latin typeface="TimesNewRomanPSMT"/>
              </a:rPr>
              <a:t> Bartholdi was assigned --- --- --- access to the web cam’s live feed of The Statue of Liberty from anywhere in the world.</a:t>
            </a:r>
            <a:endParaRPr lang="en-US" sz="3200" b="1" dirty="0"/>
          </a:p>
        </p:txBody>
      </p:sp>
    </p:spTree>
    <p:extLst>
      <p:ext uri="{BB962C8B-B14F-4D97-AF65-F5344CB8AC3E}">
        <p14:creationId xmlns:p14="http://schemas.microsoft.com/office/powerpoint/2010/main" val="3896057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iterate type="lt">
                                    <p:tmAbs val="0"/>
                                  </p:iterate>
                                  <p:childTnLst>
                                    <p:set>
                                      <p:cBhvr>
                                        <p:cTn id="22" dur="1" fill="hold">
                                          <p:stCondLst>
                                            <p:cond delay="0"/>
                                          </p:stCondLst>
                                        </p:cTn>
                                        <p:tgtEl>
                                          <p:spTgt spid="6">
                                            <p:txEl>
                                              <p:pRg st="0" end="0"/>
                                            </p:txEl>
                                          </p:spTgt>
                                        </p:tgtEl>
                                        <p:attrNameLst>
                                          <p:attrName>style.visibility</p:attrName>
                                        </p:attrNameLst>
                                      </p:cBhvr>
                                      <p:to>
                                        <p:strVal val="hidden"/>
                                      </p:to>
                                    </p:set>
                                  </p:childTnLst>
                                </p:cTn>
                              </p:par>
                            </p:childTnLst>
                          </p:cTn>
                        </p:par>
                        <p:par>
                          <p:cTn id="23" fill="hold">
                            <p:stCondLst>
                              <p:cond delay="0"/>
                            </p:stCondLst>
                            <p:childTnLst>
                              <p:par>
                                <p:cTn id="24" presetID="23" presetClass="entr" presetSubtype="16" fill="hold"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p:cTn id="3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p:cTn id="4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p:cTn id="5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p:cTn id="5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9" dur="500"/>
                                        <p:tgtEl>
                                          <p:spTgt spid="3">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 calcmode="lin" valueType="num">
                                      <p:cBhvr>
                                        <p:cTn id="6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10837" y="115187"/>
            <a:ext cx="11979563" cy="6324808"/>
          </a:xfrm>
          <a:prstGeom prst="rect">
            <a:avLst/>
          </a:prstGeom>
        </p:spPr>
        <p:txBody>
          <a:bodyPr wrap="square">
            <a:spAutoFit/>
          </a:bodyPr>
          <a:lstStyle/>
          <a:p>
            <a:pPr algn="just"/>
            <a:r>
              <a:rPr lang="en-US" sz="2700" dirty="0">
                <a:latin typeface="TimesNewRomanPSMT"/>
              </a:rPr>
              <a:t>The French Sculptor </a:t>
            </a:r>
            <a:r>
              <a:rPr lang="en-US" sz="2700" dirty="0" err="1">
                <a:latin typeface="TimesNewRomanPSMT"/>
              </a:rPr>
              <a:t>Fredic</a:t>
            </a:r>
            <a:r>
              <a:rPr lang="en-US" sz="2700" dirty="0">
                <a:latin typeface="TimesNewRomanPSMT"/>
              </a:rPr>
              <a:t> </a:t>
            </a:r>
            <a:r>
              <a:rPr lang="en-US" sz="2700" dirty="0" err="1">
                <a:latin typeface="TimesNewRomanPSMT"/>
              </a:rPr>
              <a:t>Auguste</a:t>
            </a:r>
            <a:r>
              <a:rPr lang="en-US" sz="2700" dirty="0">
                <a:latin typeface="TimesNewRomanPSMT"/>
              </a:rPr>
              <a:t> Bartholdi was assigned to design and complete a sculpture </a:t>
            </a:r>
            <a:r>
              <a:rPr lang="en-US" sz="2700" b="1" i="1" dirty="0">
                <a:effectLst>
                  <a:outerShdw blurRad="38100" dist="38100" dir="2700000" algn="tl">
                    <a:srgbClr val="000000">
                      <a:alpha val="43137"/>
                    </a:srgbClr>
                  </a:outerShdw>
                </a:effectLst>
                <a:latin typeface="TimesNewRomanPSMT"/>
              </a:rPr>
              <a:t>Liberty Enlightening the World</a:t>
            </a:r>
            <a:r>
              <a:rPr lang="en-US" sz="2700" dirty="0">
                <a:latin typeface="TimesNewRomanPSMT"/>
              </a:rPr>
              <a:t> within 1876, so that it could be a gift for the Americans on the occasion of celebrating the hundred years of the American Declaration of Independence. The statue was a joint venture between the USA and France. The French people would build the statue and assemble it in the States, and the people of the USA were to build the pedestal for the statue.</a:t>
            </a:r>
            <a:endParaRPr lang="en-US" sz="2700" dirty="0"/>
          </a:p>
          <a:p>
            <a:pPr algn="just"/>
            <a:r>
              <a:rPr lang="en-US" sz="2700" dirty="0" smtClean="0">
                <a:latin typeface="TimesNewRomanPSMT"/>
              </a:rPr>
              <a:t>Raising </a:t>
            </a:r>
            <a:r>
              <a:rPr lang="en-US" sz="2700" dirty="0">
                <a:latin typeface="TimesNewRomanPSMT"/>
              </a:rPr>
              <a:t>money for the pedestal was completed in August 1885. The construction </a:t>
            </a:r>
            <a:r>
              <a:rPr lang="en-US" sz="2700" dirty="0" smtClean="0">
                <a:latin typeface="TimesNewRomanPSMT"/>
              </a:rPr>
              <a:t>of the </a:t>
            </a:r>
            <a:r>
              <a:rPr lang="en-US" sz="2700" dirty="0">
                <a:latin typeface="TimesNewRomanPSMT"/>
              </a:rPr>
              <a:t>pedestal was finished in April 1886. In the meantime, France completed </a:t>
            </a:r>
            <a:r>
              <a:rPr lang="en-US" sz="2700" dirty="0" smtClean="0">
                <a:latin typeface="TimesNewRomanPSMT"/>
              </a:rPr>
              <a:t>the Statue </a:t>
            </a:r>
            <a:r>
              <a:rPr lang="en-US" sz="2700" dirty="0">
                <a:latin typeface="TimesNewRomanPSMT"/>
              </a:rPr>
              <a:t>in July 1884. They sent it to New York on board the French war ship ‘Isere’ </a:t>
            </a:r>
            <a:r>
              <a:rPr lang="en-US" sz="2700" dirty="0" smtClean="0">
                <a:latin typeface="TimesNewRomanPSMT"/>
              </a:rPr>
              <a:t>in 1885</a:t>
            </a:r>
            <a:r>
              <a:rPr lang="en-US" sz="2700" dirty="0">
                <a:latin typeface="TimesNewRomanPSMT"/>
              </a:rPr>
              <a:t>. While transporting the statue, it was split up into 350 individual pieces </a:t>
            </a:r>
            <a:r>
              <a:rPr lang="en-US" sz="2700" dirty="0" smtClean="0">
                <a:latin typeface="TimesNewRomanPSMT"/>
              </a:rPr>
              <a:t>and packed </a:t>
            </a:r>
            <a:r>
              <a:rPr lang="en-US" sz="2700" dirty="0">
                <a:latin typeface="TimesNewRomanPSMT"/>
              </a:rPr>
              <a:t>in 214 crates</a:t>
            </a:r>
            <a:r>
              <a:rPr lang="en-US" sz="2700" dirty="0" smtClean="0">
                <a:latin typeface="TimesNewRomanPSMT"/>
              </a:rPr>
              <a:t>.</a:t>
            </a:r>
          </a:p>
          <a:p>
            <a:pPr algn="just"/>
            <a:r>
              <a:rPr lang="en-US" sz="2700" dirty="0">
                <a:latin typeface="TimesNewRomanPSMT"/>
              </a:rPr>
              <a:t>It took four months to put the Statue together and place it on the pedestal. Thousands of people saw the unveiling ceremony of the Statue of Liberty on October 28th 1886. It was centennial gift ten years late</a:t>
            </a:r>
            <a:r>
              <a:rPr lang="en-US" sz="2700" dirty="0" smtClean="0">
                <a:latin typeface="TimesNewRomanPSMT"/>
              </a:rPr>
              <a:t>.</a:t>
            </a:r>
            <a:endParaRPr lang="en-US" sz="2700" dirty="0">
              <a:latin typeface="TimesNewRomanPSMT"/>
            </a:endParaRPr>
          </a:p>
        </p:txBody>
      </p:sp>
    </p:spTree>
    <p:extLst>
      <p:ext uri="{BB962C8B-B14F-4D97-AF65-F5344CB8AC3E}">
        <p14:creationId xmlns:p14="http://schemas.microsoft.com/office/powerpoint/2010/main" val="4059121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10837" y="115187"/>
            <a:ext cx="11979563" cy="6247864"/>
          </a:xfrm>
          <a:prstGeom prst="rect">
            <a:avLst/>
          </a:prstGeom>
        </p:spPr>
        <p:txBody>
          <a:bodyPr wrap="square">
            <a:spAutoFit/>
          </a:bodyPr>
          <a:lstStyle/>
          <a:p>
            <a:pPr algn="just"/>
            <a:r>
              <a:rPr lang="en-US" sz="2500" dirty="0" smtClean="0">
                <a:latin typeface="TimesNewRomanPSMT"/>
              </a:rPr>
              <a:t>The </a:t>
            </a:r>
            <a:r>
              <a:rPr lang="en-US" sz="2500" dirty="0">
                <a:latin typeface="TimesNewRomanPSMT"/>
              </a:rPr>
              <a:t>Freedom that the Statue stands for is not stationary. The broken chain </a:t>
            </a:r>
            <a:r>
              <a:rPr lang="en-US" sz="2500" dirty="0" smtClean="0">
                <a:latin typeface="TimesNewRomanPSMT"/>
              </a:rPr>
              <a:t>wrapped around </a:t>
            </a:r>
            <a:r>
              <a:rPr lang="en-US" sz="2500" dirty="0">
                <a:latin typeface="TimesNewRomanPSMT"/>
              </a:rPr>
              <a:t>her feet, protruding from the bottom of her robe, symbolizes her free </a:t>
            </a:r>
            <a:r>
              <a:rPr lang="en-US" sz="2500" dirty="0" smtClean="0">
                <a:latin typeface="TimesNewRomanPSMT"/>
              </a:rPr>
              <a:t>forward movement</a:t>
            </a:r>
            <a:r>
              <a:rPr lang="en-US" sz="2500" dirty="0">
                <a:latin typeface="TimesNewRomanPSMT"/>
              </a:rPr>
              <a:t>, enlightening the world with her torch, free from oppression and slavery.</a:t>
            </a:r>
          </a:p>
          <a:p>
            <a:pPr algn="just"/>
            <a:r>
              <a:rPr lang="en-US" sz="2500" dirty="0">
                <a:latin typeface="TimesNewRomanPSMT"/>
              </a:rPr>
              <a:t>The Statue's original torch was the first part constructed in 1876. It was replaced </a:t>
            </a:r>
            <a:r>
              <a:rPr lang="en-US" sz="2500" dirty="0" smtClean="0">
                <a:latin typeface="TimesNewRomanPSMT"/>
              </a:rPr>
              <a:t>by a </a:t>
            </a:r>
            <a:r>
              <a:rPr lang="en-US" sz="2500" dirty="0">
                <a:latin typeface="TimesNewRomanPSMT"/>
              </a:rPr>
              <a:t>new copper torch covered in 24K gold leaf in 1984. The torch is lighted by </a:t>
            </a:r>
            <a:r>
              <a:rPr lang="en-US" sz="2500" dirty="0" smtClean="0">
                <a:latin typeface="TimesNewRomanPSMT"/>
              </a:rPr>
              <a:t>flood light </a:t>
            </a:r>
            <a:r>
              <a:rPr lang="en-US" sz="2500" dirty="0">
                <a:latin typeface="TimesNewRomanPSMT"/>
              </a:rPr>
              <a:t>at night. The original torch is currently located in the lobby of the monument</a:t>
            </a:r>
            <a:r>
              <a:rPr lang="en-US" sz="2500" dirty="0" smtClean="0">
                <a:latin typeface="TimesNewRomanPSMT"/>
              </a:rPr>
              <a:t>. Access </a:t>
            </a:r>
            <a:r>
              <a:rPr lang="en-US" sz="2500" dirty="0">
                <a:latin typeface="TimesNewRomanPSMT"/>
              </a:rPr>
              <a:t>to the torch has been closed since 1916.</a:t>
            </a:r>
          </a:p>
          <a:p>
            <a:pPr algn="just"/>
            <a:r>
              <a:rPr lang="en-US" sz="2500" dirty="0">
                <a:latin typeface="TimesNewRomanPSMT"/>
              </a:rPr>
              <a:t>From October 28, 2011, on her 125th anniversary, the Statue of Liberty was </a:t>
            </a:r>
            <a:r>
              <a:rPr lang="en-US" sz="2500" dirty="0" smtClean="0">
                <a:latin typeface="TimesNewRomanPSMT"/>
              </a:rPr>
              <a:t>named “</a:t>
            </a:r>
            <a:r>
              <a:rPr lang="en-US" sz="2500" dirty="0">
                <a:latin typeface="TimesNewRomanPSMT"/>
              </a:rPr>
              <a:t>Liberty Enlightening the World Wide Web”. The credit goes to a series of new </a:t>
            </a:r>
            <a:r>
              <a:rPr lang="en-US" sz="2500" dirty="0" smtClean="0">
                <a:latin typeface="TimesNewRomanPSMT"/>
              </a:rPr>
              <a:t>web cams </a:t>
            </a:r>
            <a:r>
              <a:rPr lang="en-US" sz="2500" dirty="0">
                <a:latin typeface="TimesNewRomanPSMT"/>
              </a:rPr>
              <a:t>placed around her torch. Several amazing views will be just a click of a </a:t>
            </a:r>
            <a:r>
              <a:rPr lang="en-US" sz="2500" dirty="0" smtClean="0">
                <a:latin typeface="TimesNewRomanPSMT"/>
              </a:rPr>
              <a:t>mouse away</a:t>
            </a:r>
            <a:r>
              <a:rPr lang="en-US" sz="2500" dirty="0">
                <a:latin typeface="TimesNewRomanPSMT"/>
              </a:rPr>
              <a:t>. On clear days, three cameras provide unobstructed scenes and views. </a:t>
            </a:r>
            <a:r>
              <a:rPr lang="en-US" sz="2500" dirty="0" smtClean="0">
                <a:latin typeface="TimesNewRomanPSMT"/>
              </a:rPr>
              <a:t>Two cameras </a:t>
            </a:r>
            <a:r>
              <a:rPr lang="en-US" sz="2500" dirty="0">
                <a:latin typeface="TimesNewRomanPSMT"/>
              </a:rPr>
              <a:t>provide an ultra wide-angle interactive view of the famous golden torch</a:t>
            </a:r>
            <a:r>
              <a:rPr lang="en-US" sz="2500" dirty="0" smtClean="0">
                <a:latin typeface="TimesNewRomanPSMT"/>
              </a:rPr>
              <a:t>. The </a:t>
            </a:r>
            <a:r>
              <a:rPr lang="en-US" sz="2500" dirty="0">
                <a:latin typeface="TimesNewRomanPSMT"/>
              </a:rPr>
              <a:t>remaining camera looks downwards towards the crown of The Statue of liberty</a:t>
            </a:r>
            <a:r>
              <a:rPr lang="en-US" sz="2500" dirty="0" smtClean="0">
                <a:latin typeface="TimesNewRomanPSMT"/>
              </a:rPr>
              <a:t>, her </a:t>
            </a:r>
            <a:r>
              <a:rPr lang="en-US" sz="2500" dirty="0">
                <a:latin typeface="TimesNewRomanPSMT"/>
              </a:rPr>
              <a:t>face, the tablet she is holding from your computer or smart phone. So a </a:t>
            </a:r>
            <a:r>
              <a:rPr lang="en-US" sz="2500" dirty="0" smtClean="0">
                <a:latin typeface="TimesNewRomanPSMT"/>
              </a:rPr>
              <a:t>person can </a:t>
            </a:r>
            <a:r>
              <a:rPr lang="en-US" sz="2500" dirty="0">
                <a:latin typeface="TimesNewRomanPSMT"/>
              </a:rPr>
              <a:t>have access to the web cam’s live feed of The Statue of Liberty from </a:t>
            </a:r>
            <a:r>
              <a:rPr lang="en-US" sz="2500" dirty="0" smtClean="0">
                <a:latin typeface="TimesNewRomanPSMT"/>
              </a:rPr>
              <a:t>anywhere in </a:t>
            </a:r>
            <a:r>
              <a:rPr lang="en-US" sz="2500" dirty="0">
                <a:latin typeface="TimesNewRomanPSMT"/>
              </a:rPr>
              <a:t>the world.</a:t>
            </a:r>
            <a:endParaRPr lang="en-US" sz="2500" dirty="0"/>
          </a:p>
        </p:txBody>
      </p:sp>
      <p:sp>
        <p:nvSpPr>
          <p:cNvPr id="3" name="Right Arrow 2">
            <a:hlinkClick r:id="rId2" action="ppaction://hlinksldjump"/>
          </p:cNvPr>
          <p:cNvSpPr/>
          <p:nvPr/>
        </p:nvSpPr>
        <p:spPr>
          <a:xfrm>
            <a:off x="10215418" y="5708072"/>
            <a:ext cx="1874982" cy="895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effectLst>
                  <a:outerShdw blurRad="38100" dist="38100" dir="2700000" algn="tl">
                    <a:srgbClr val="000000">
                      <a:alpha val="43137"/>
                    </a:srgbClr>
                  </a:outerShdw>
                </a:effectLst>
              </a:rPr>
              <a:t>BACK</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970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127" y="1293094"/>
            <a:ext cx="11988800" cy="5078313"/>
          </a:xfrm>
          <a:prstGeom prst="rect">
            <a:avLst/>
          </a:prstGeom>
          <a:noFill/>
        </p:spPr>
        <p:txBody>
          <a:bodyPr wrap="square" rtlCol="0">
            <a:spAutoFit/>
          </a:bodyPr>
          <a:lstStyle/>
          <a:p>
            <a:pPr algn="just"/>
            <a:r>
              <a:rPr lang="en-US" sz="3600" dirty="0">
                <a:latin typeface="Times New Roman" panose="02020603050405020304" pitchFamily="18" charset="0"/>
                <a:cs typeface="Times New Roman" panose="02020603050405020304" pitchFamily="18" charset="0"/>
              </a:rPr>
              <a:t>Prominent French artist Frederic </a:t>
            </a:r>
            <a:r>
              <a:rPr lang="en-US" sz="3600" dirty="0" err="1">
                <a:latin typeface="Times New Roman" panose="02020603050405020304" pitchFamily="18" charset="0"/>
                <a:cs typeface="Times New Roman" panose="02020603050405020304" pitchFamily="18" charset="0"/>
              </a:rPr>
              <a:t>Auguste</a:t>
            </a:r>
            <a:r>
              <a:rPr lang="en-US" sz="3600" dirty="0">
                <a:latin typeface="Times New Roman" panose="02020603050405020304" pitchFamily="18" charset="0"/>
                <a:cs typeface="Times New Roman" panose="02020603050405020304" pitchFamily="18" charset="0"/>
              </a:rPr>
              <a:t> Bartholdi was </a:t>
            </a:r>
            <a:r>
              <a:rPr lang="en-US" sz="3600" dirty="0" smtClean="0">
                <a:latin typeface="Times New Roman" panose="02020603050405020304" pitchFamily="18" charset="0"/>
                <a:cs typeface="Times New Roman" panose="02020603050405020304" pitchFamily="18" charset="0"/>
              </a:rPr>
              <a:t>assigned --- --- --- -  a sculpture as a gift for the Americans. He designed a sculpture as a --- --- ---  of </a:t>
            </a:r>
            <a:r>
              <a:rPr lang="en-US" sz="3600" dirty="0">
                <a:latin typeface="Times New Roman" panose="02020603050405020304" pitchFamily="18" charset="0"/>
                <a:cs typeface="Times New Roman" panose="02020603050405020304" pitchFamily="18" charset="0"/>
              </a:rPr>
              <a:t>freedom of mankind. The copper was made in the form of the </a:t>
            </a:r>
            <a:r>
              <a:rPr lang="en-US" sz="3600" dirty="0" smtClean="0">
                <a:latin typeface="Times New Roman" panose="02020603050405020304" pitchFamily="18" charset="0"/>
                <a:cs typeface="Times New Roman" panose="02020603050405020304" pitchFamily="18" charset="0"/>
              </a:rPr>
              <a:t>Roman goddess </a:t>
            </a:r>
            <a:r>
              <a:rPr lang="en-US" sz="3600" dirty="0" err="1">
                <a:latin typeface="Times New Roman" panose="02020603050405020304" pitchFamily="18" charset="0"/>
                <a:cs typeface="Times New Roman" panose="02020603050405020304" pitchFamily="18" charset="0"/>
              </a:rPr>
              <a:t>Liberatas</a:t>
            </a:r>
            <a:r>
              <a:rPr lang="en-US" sz="3600" dirty="0">
                <a:latin typeface="Times New Roman" panose="02020603050405020304" pitchFamily="18" charset="0"/>
                <a:cs typeface="Times New Roman" panose="02020603050405020304" pitchFamily="18" charset="0"/>
              </a:rPr>
              <a:t> who would carry a torch and a </a:t>
            </a:r>
            <a:r>
              <a:rPr lang="en-US" sz="3600" dirty="0" smtClean="0">
                <a:latin typeface="Times New Roman" panose="02020603050405020304" pitchFamily="18" charset="0"/>
                <a:cs typeface="Times New Roman" panose="02020603050405020304" pitchFamily="18" charset="0"/>
              </a:rPr>
              <a:t>--- --- </a:t>
            </a:r>
            <a:r>
              <a:rPr lang="en-US" sz="3600" dirty="0">
                <a:latin typeface="Times New Roman" panose="02020603050405020304" pitchFamily="18" charset="0"/>
                <a:cs typeface="Times New Roman" panose="02020603050405020304" pitchFamily="18" charset="0"/>
              </a:rPr>
              <a:t>of law. The </a:t>
            </a:r>
            <a:r>
              <a:rPr lang="en-US" sz="3600" dirty="0" smtClean="0">
                <a:latin typeface="Times New Roman" panose="02020603050405020304" pitchFamily="18" charset="0"/>
                <a:cs typeface="Times New Roman" panose="02020603050405020304" pitchFamily="18" charset="0"/>
              </a:rPr>
              <a:t>work </a:t>
            </a:r>
            <a:r>
              <a:rPr lang="en-US" sz="3600" dirty="0">
                <a:latin typeface="Times New Roman" panose="02020603050405020304" pitchFamily="18" charset="0"/>
                <a:cs typeface="Times New Roman" panose="02020603050405020304" pitchFamily="18" charset="0"/>
              </a:rPr>
              <a:t>was a joint venture. The French built the body and the USA built the </a:t>
            </a:r>
            <a:r>
              <a:rPr lang="en-US" sz="3600" dirty="0" smtClean="0">
                <a:latin typeface="Times New Roman" panose="02020603050405020304" pitchFamily="18" charset="0"/>
                <a:cs typeface="Times New Roman" panose="02020603050405020304" pitchFamily="18" charset="0"/>
              </a:rPr>
              <a:t>--- --- ---  .    It is now located in the --- --- ---   of New York and it is now </a:t>
            </a:r>
            <a:r>
              <a:rPr lang="en-US" sz="3600" dirty="0">
                <a:latin typeface="Times New Roman" panose="02020603050405020304" pitchFamily="18" charset="0"/>
                <a:cs typeface="Times New Roman" panose="02020603050405020304" pitchFamily="18" charset="0"/>
              </a:rPr>
              <a:t>called ‘The Liberty Enlightening the World Wide Web</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47272" y="1904362"/>
            <a:ext cx="2152072" cy="646331"/>
          </a:xfrm>
          <a:prstGeom prst="rect">
            <a:avLst/>
          </a:prstGeom>
          <a:solidFill>
            <a:schemeClr val="bg1"/>
          </a:solidFill>
        </p:spPr>
        <p:txBody>
          <a:bodyPr wrap="square" rtlCol="0">
            <a:spAutoFit/>
          </a:bodyPr>
          <a:lstStyle/>
          <a:p>
            <a:pPr algn="ctr"/>
            <a:r>
              <a:rPr lang="en-US" sz="3600" b="1" i="1" u="sng" dirty="0"/>
              <a:t>to </a:t>
            </a:r>
            <a:r>
              <a:rPr lang="en-US" sz="3600" b="1" i="1" u="sng" dirty="0" smtClean="0"/>
              <a:t>design</a:t>
            </a:r>
            <a:endParaRPr lang="en-US" sz="3600" b="1" i="1" u="sng" dirty="0"/>
          </a:p>
        </p:txBody>
      </p:sp>
      <p:sp>
        <p:nvSpPr>
          <p:cNvPr id="5" name="TextBox 4"/>
          <p:cNvSpPr txBox="1"/>
          <p:nvPr/>
        </p:nvSpPr>
        <p:spPr>
          <a:xfrm>
            <a:off x="4959925" y="2469450"/>
            <a:ext cx="1727200" cy="646331"/>
          </a:xfrm>
          <a:prstGeom prst="rect">
            <a:avLst/>
          </a:prstGeom>
          <a:solidFill>
            <a:schemeClr val="bg1"/>
          </a:solidFill>
        </p:spPr>
        <p:txBody>
          <a:bodyPr wrap="square" rtlCol="0">
            <a:spAutoFit/>
          </a:bodyPr>
          <a:lstStyle/>
          <a:p>
            <a:pPr algn="ctr"/>
            <a:r>
              <a:rPr lang="en-US" sz="3600" b="1" i="1" u="sng" dirty="0"/>
              <a:t>symbol</a:t>
            </a:r>
          </a:p>
        </p:txBody>
      </p:sp>
      <p:sp>
        <p:nvSpPr>
          <p:cNvPr id="6" name="TextBox 5"/>
          <p:cNvSpPr txBox="1"/>
          <p:nvPr/>
        </p:nvSpPr>
        <p:spPr>
          <a:xfrm>
            <a:off x="6202216" y="3524807"/>
            <a:ext cx="1205346" cy="646331"/>
          </a:xfrm>
          <a:prstGeom prst="rect">
            <a:avLst/>
          </a:prstGeom>
          <a:solidFill>
            <a:schemeClr val="bg1"/>
          </a:solidFill>
        </p:spPr>
        <p:txBody>
          <a:bodyPr wrap="square" rtlCol="0">
            <a:spAutoFit/>
          </a:bodyPr>
          <a:lstStyle/>
          <a:p>
            <a:pPr algn="ctr"/>
            <a:r>
              <a:rPr lang="en-US" sz="3600" b="1" i="1" u="sng" dirty="0"/>
              <a:t>book</a:t>
            </a:r>
          </a:p>
        </p:txBody>
      </p:sp>
      <p:sp>
        <p:nvSpPr>
          <p:cNvPr id="7" name="TextBox 6"/>
          <p:cNvSpPr txBox="1"/>
          <p:nvPr/>
        </p:nvSpPr>
        <p:spPr>
          <a:xfrm>
            <a:off x="240144" y="4665496"/>
            <a:ext cx="1911927" cy="646331"/>
          </a:xfrm>
          <a:prstGeom prst="rect">
            <a:avLst/>
          </a:prstGeom>
          <a:solidFill>
            <a:schemeClr val="bg1"/>
          </a:solidFill>
        </p:spPr>
        <p:txBody>
          <a:bodyPr wrap="square" rtlCol="0">
            <a:spAutoFit/>
          </a:bodyPr>
          <a:lstStyle/>
          <a:p>
            <a:pPr algn="ctr"/>
            <a:r>
              <a:rPr lang="en-US" sz="3600" b="1" i="1" u="sng" dirty="0"/>
              <a:t>pedestal</a:t>
            </a:r>
          </a:p>
        </p:txBody>
      </p:sp>
      <p:sp>
        <p:nvSpPr>
          <p:cNvPr id="8" name="TextBox 7"/>
          <p:cNvSpPr txBox="1"/>
          <p:nvPr/>
        </p:nvSpPr>
        <p:spPr>
          <a:xfrm>
            <a:off x="6804889" y="4652649"/>
            <a:ext cx="1911927" cy="646331"/>
          </a:xfrm>
          <a:prstGeom prst="rect">
            <a:avLst/>
          </a:prstGeom>
          <a:solidFill>
            <a:schemeClr val="bg1"/>
          </a:solidFill>
        </p:spPr>
        <p:txBody>
          <a:bodyPr wrap="square" rtlCol="0">
            <a:spAutoFit/>
          </a:bodyPr>
          <a:lstStyle/>
          <a:p>
            <a:pPr algn="ctr"/>
            <a:r>
              <a:rPr lang="en-US" sz="3600" b="1" i="1" u="sng" dirty="0" err="1"/>
              <a:t>harbour</a:t>
            </a:r>
            <a:endParaRPr lang="en-US" sz="3600" b="1" i="1" u="sng" dirty="0"/>
          </a:p>
        </p:txBody>
      </p:sp>
      <p:sp>
        <p:nvSpPr>
          <p:cNvPr id="9" name="TextBox 8"/>
          <p:cNvSpPr txBox="1"/>
          <p:nvPr/>
        </p:nvSpPr>
        <p:spPr>
          <a:xfrm>
            <a:off x="110833" y="138543"/>
            <a:ext cx="11961094" cy="707886"/>
          </a:xfrm>
          <a:prstGeom prst="rect">
            <a:avLst/>
          </a:prstGeom>
          <a:noFill/>
        </p:spPr>
        <p:txBody>
          <a:bodyPr wrap="square" rtlCol="0">
            <a:spAutoFit/>
          </a:bodyPr>
          <a:lstStyle/>
          <a:p>
            <a:pPr algn="ctr"/>
            <a:r>
              <a:rPr lang="en-US" sz="4000" b="1" i="1" dirty="0">
                <a:effectLst>
                  <a:outerShdw blurRad="38100" dist="38100" dir="2700000" algn="tl">
                    <a:srgbClr val="000000">
                      <a:alpha val="43137"/>
                    </a:srgbClr>
                  </a:outerShdw>
                </a:effectLst>
              </a:rPr>
              <a:t>Fill in the gaps with appropriate words in the gaps</a:t>
            </a:r>
            <a:r>
              <a:rPr lang="en-US" sz="4000" b="1" i="1" dirty="0" smtClean="0">
                <a:effectLst>
                  <a:outerShdw blurRad="38100" dist="38100" dir="2700000" algn="tl">
                    <a:srgbClr val="000000">
                      <a:alpha val="43137"/>
                    </a:srgbClr>
                  </a:outerShdw>
                </a:effectLst>
              </a:rPr>
              <a:t>.</a:t>
            </a:r>
            <a:endParaRPr lang="en-US" sz="4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31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fltVal val="0"/>
                                          </p:val>
                                        </p:tav>
                                        <p:tav tm="100000">
                                          <p:val>
                                            <p:strVal val="#ppt_w"/>
                                          </p:val>
                                        </p:tav>
                                      </p:tavLst>
                                    </p:anim>
                                    <p:anim calcmode="lin" valueType="num">
                                      <p:cBhvr>
                                        <p:cTn id="55" dur="1000" fill="hold"/>
                                        <p:tgtEl>
                                          <p:spTgt spid="8"/>
                                        </p:tgtEl>
                                        <p:attrNameLst>
                                          <p:attrName>ppt_h</p:attrName>
                                        </p:attrNameLst>
                                      </p:cBhvr>
                                      <p:tavLst>
                                        <p:tav tm="0">
                                          <p:val>
                                            <p:fltVal val="0"/>
                                          </p:val>
                                        </p:tav>
                                        <p:tav tm="100000">
                                          <p:val>
                                            <p:strVal val="#ppt_h"/>
                                          </p:val>
                                        </p:tav>
                                      </p:tavLst>
                                    </p:anim>
                                    <p:anim calcmode="lin" valueType="num">
                                      <p:cBhvr>
                                        <p:cTn id="5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14" y="3937903"/>
            <a:ext cx="1952625" cy="2343150"/>
          </a:xfrm>
          <a:prstGeom prst="rect">
            <a:avLst/>
          </a:prstGeom>
        </p:spPr>
      </p:pic>
      <p:sp>
        <p:nvSpPr>
          <p:cNvPr id="3" name="Regular Pentagon 2"/>
          <p:cNvSpPr/>
          <p:nvPr/>
        </p:nvSpPr>
        <p:spPr>
          <a:xfrm>
            <a:off x="4261892" y="780363"/>
            <a:ext cx="7656512" cy="5500690"/>
          </a:xfrm>
          <a:prstGeom prst="pentagon">
            <a:avLst/>
          </a:prstGeom>
          <a:noFill/>
          <a:ln w="1174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effectLst>
                  <a:outerShdw blurRad="38100" dist="38100" dir="2700000" algn="tl">
                    <a:srgbClr val="000000">
                      <a:alpha val="43137"/>
                    </a:srgbClr>
                  </a:outerShdw>
                </a:effectLst>
              </a:rPr>
              <a:t>Summarize the given text in not more than </a:t>
            </a:r>
            <a:r>
              <a:rPr lang="en-US" sz="5400" b="1" dirty="0" smtClean="0">
                <a:solidFill>
                  <a:schemeClr val="tx1"/>
                </a:solidFill>
                <a:effectLst>
                  <a:outerShdw blurRad="38100" dist="38100" dir="2700000" algn="tl">
                    <a:srgbClr val="000000">
                      <a:alpha val="43137"/>
                    </a:srgbClr>
                  </a:outerShdw>
                </a:effectLst>
              </a:rPr>
              <a:t>150 </a:t>
            </a:r>
            <a:r>
              <a:rPr lang="en-US" sz="5400" b="1" dirty="0">
                <a:solidFill>
                  <a:schemeClr val="tx1"/>
                </a:solidFill>
                <a:effectLst>
                  <a:outerShdw blurRad="38100" dist="38100" dir="2700000" algn="tl">
                    <a:srgbClr val="000000">
                      <a:alpha val="43137"/>
                    </a:srgbClr>
                  </a:outerShdw>
                </a:effectLst>
              </a:rPr>
              <a:t>words.</a:t>
            </a:r>
          </a:p>
        </p:txBody>
      </p:sp>
      <p:sp>
        <p:nvSpPr>
          <p:cNvPr id="4" name="Rectangle 3"/>
          <p:cNvSpPr/>
          <p:nvPr/>
        </p:nvSpPr>
        <p:spPr>
          <a:xfrm rot="5400000">
            <a:off x="64854" y="2876132"/>
            <a:ext cx="5500691" cy="78066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4400" b="1" i="1" dirty="0" smtClean="0">
                <a:solidFill>
                  <a:schemeClr val="tx1"/>
                </a:solidFill>
              </a:rPr>
              <a:t>H</a:t>
            </a:r>
          </a:p>
          <a:p>
            <a:pPr algn="ctr"/>
            <a:r>
              <a:rPr lang="en-US" sz="4400" b="1" i="1" dirty="0" smtClean="0">
                <a:solidFill>
                  <a:schemeClr val="tx1"/>
                </a:solidFill>
              </a:rPr>
              <a:t>Om</a:t>
            </a:r>
          </a:p>
          <a:p>
            <a:pPr algn="ctr"/>
            <a:r>
              <a:rPr lang="en-US" sz="4400" b="1" i="1" dirty="0" smtClean="0">
                <a:solidFill>
                  <a:schemeClr val="tx1"/>
                </a:solidFill>
              </a:rPr>
              <a:t>e Wo</a:t>
            </a:r>
          </a:p>
          <a:p>
            <a:pPr algn="ctr"/>
            <a:r>
              <a:rPr lang="en-US" sz="4400" b="1" i="1" dirty="0" smtClean="0">
                <a:solidFill>
                  <a:schemeClr val="tx1"/>
                </a:solidFill>
              </a:rPr>
              <a:t>R</a:t>
            </a:r>
          </a:p>
          <a:p>
            <a:pPr algn="ctr"/>
            <a:r>
              <a:rPr lang="en-US" sz="4400" b="1" i="1" dirty="0" smtClean="0">
                <a:solidFill>
                  <a:schemeClr val="tx1"/>
                </a:solidFill>
              </a:rPr>
              <a:t>k</a:t>
            </a:r>
            <a:endParaRPr lang="en-US" sz="4400" b="1" i="1" dirty="0">
              <a:solidFill>
                <a:schemeClr val="tx1"/>
              </a:solidFill>
            </a:endParaRPr>
          </a:p>
        </p:txBody>
      </p:sp>
    </p:spTree>
    <p:extLst>
      <p:ext uri="{BB962C8B-B14F-4D97-AF65-F5344CB8AC3E}">
        <p14:creationId xmlns:p14="http://schemas.microsoft.com/office/powerpoint/2010/main" val="38739866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323439"/>
          </a:xfrm>
          <a:prstGeom prst="rect">
            <a:avLst/>
          </a:prstGeom>
          <a:noFill/>
        </p:spPr>
        <p:txBody>
          <a:bodyPr wrap="square" rtlCol="0">
            <a:spAutoFit/>
          </a:bodyPr>
          <a:lstStyle/>
          <a:p>
            <a:pPr algn="ctr"/>
            <a:r>
              <a:rPr lang="en-US" sz="8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Welcome to all.</a:t>
            </a:r>
            <a:endPar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91" y="1062183"/>
            <a:ext cx="11841017" cy="5246254"/>
          </a:xfrm>
          <a:prstGeom prst="rect">
            <a:avLst/>
          </a:prstGeom>
          <a:ln>
            <a:noFill/>
          </a:ln>
          <a:effectLst>
            <a:softEdge rad="112500"/>
          </a:effectLst>
        </p:spPr>
      </p:pic>
    </p:spTree>
    <p:extLst>
      <p:ext uri="{BB962C8B-B14F-4D97-AF65-F5344CB8AC3E}">
        <p14:creationId xmlns:p14="http://schemas.microsoft.com/office/powerpoint/2010/main" val="2762520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56" y="179109"/>
            <a:ext cx="11792932" cy="613685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250272" y="0"/>
            <a:ext cx="6342528" cy="6858000"/>
          </a:xfrm>
          <a:prstGeom prst="rect">
            <a:avLst/>
          </a:prstGeom>
        </p:spPr>
      </p:pic>
      <p:pic>
        <p:nvPicPr>
          <p:cNvPr id="4" name="Picture 3"/>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00800" y="0"/>
            <a:ext cx="6400800" cy="6858000"/>
          </a:xfrm>
          <a:prstGeom prst="rect">
            <a:avLst/>
          </a:prstGeom>
        </p:spPr>
      </p:pic>
      <p:sp>
        <p:nvSpPr>
          <p:cNvPr id="5" name="TextBox 4"/>
          <p:cNvSpPr txBox="1"/>
          <p:nvPr/>
        </p:nvSpPr>
        <p:spPr>
          <a:xfrm>
            <a:off x="480767" y="282804"/>
            <a:ext cx="11265031" cy="2215991"/>
          </a:xfrm>
          <a:prstGeom prst="rect">
            <a:avLst/>
          </a:prstGeom>
          <a:noFill/>
        </p:spPr>
        <p:txBody>
          <a:bodyPr wrap="square" rtlCol="0">
            <a:spAutoFit/>
          </a:bodyPr>
          <a:lstStyle/>
          <a:p>
            <a:pPr algn="ctr"/>
            <a:r>
              <a:rPr lang="en-US" sz="13800" b="1" dirty="0" smtClean="0">
                <a:solidFill>
                  <a:srgbClr val="FFFF00"/>
                </a:solidFill>
                <a:effectLst>
                  <a:outerShdw blurRad="38100" dist="38100" dir="2700000" algn="tl">
                    <a:srgbClr val="000000">
                      <a:alpha val="43137"/>
                    </a:srgbClr>
                  </a:outerShdw>
                </a:effectLst>
              </a:rPr>
              <a:t>Thank you all.</a:t>
            </a:r>
            <a:endParaRPr lang="en-US" sz="13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89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0 0 L 0.525 0 " pathEditMode="relative" rAng="0" ptsTypes="AA">
                                      <p:cBhvr>
                                        <p:cTn id="10" dur="2000" fill="hold"/>
                                        <p:tgtEl>
                                          <p:spTgt spid="4"/>
                                        </p:tgtEl>
                                        <p:attrNameLst>
                                          <p:attrName>ppt_x</p:attrName>
                                          <p:attrName>ppt_y</p:attrName>
                                        </p:attrNameLst>
                                      </p:cBhvr>
                                      <p:rCtr x="26250" y="0"/>
                                    </p:animMotion>
                                  </p:childTnLst>
                                </p:cTn>
                              </p:par>
                              <p:par>
                                <p:cTn id="11" presetID="35" presetClass="path" presetSubtype="0" accel="50000" decel="50000" fill="hold" nodeType="withEffect">
                                  <p:stCondLst>
                                    <p:cond delay="100"/>
                                  </p:stCondLst>
                                  <p:childTnLst>
                                    <p:animMotion origin="layout" path="M -3.75E-6 0 L -0.49544 0 " pathEditMode="relative" rAng="0" ptsTypes="AA">
                                      <p:cBhvr>
                                        <p:cTn id="12" dur="2000" fill="hold"/>
                                        <p:tgtEl>
                                          <p:spTgt spid="3"/>
                                        </p:tgtEl>
                                        <p:attrNameLst>
                                          <p:attrName>ppt_x</p:attrName>
                                          <p:attrName>ppt_y</p:attrName>
                                        </p:attrNameLst>
                                      </p:cBhvr>
                                      <p:rCtr x="-247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3966" y="203203"/>
            <a:ext cx="11795982" cy="6428510"/>
            <a:chOff x="152401" y="83127"/>
            <a:chExt cx="11901055" cy="664094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5804" y="4743619"/>
              <a:ext cx="1755630" cy="1840031"/>
            </a:xfrm>
            <a:prstGeom prst="rect">
              <a:avLst/>
            </a:prstGeom>
            <a:ln w="88900" cap="sq" cmpd="thickThin">
              <a:solidFill>
                <a:srgbClr val="000000"/>
              </a:solidFill>
              <a:prstDash val="solid"/>
              <a:miter lim="800000"/>
            </a:ln>
            <a:effectLst>
              <a:innerShdw blurRad="76200">
                <a:srgbClr val="000000"/>
              </a:innerShdw>
            </a:effectLst>
          </p:spPr>
        </p:pic>
        <p:sp>
          <p:nvSpPr>
            <p:cNvPr id="10" name="Rectangle 9"/>
            <p:cNvSpPr/>
            <p:nvPr/>
          </p:nvSpPr>
          <p:spPr>
            <a:xfrm>
              <a:off x="166254" y="83127"/>
              <a:ext cx="11887200" cy="161636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tx1"/>
                  </a:solidFill>
                  <a:effectLst>
                    <a:outerShdw blurRad="38100" dist="38100" dir="2700000" algn="tl">
                      <a:srgbClr val="000000">
                        <a:alpha val="43137"/>
                      </a:srgbClr>
                    </a:outerShdw>
                  </a:effectLst>
                </a:rPr>
                <a:t>INTRODUCTION</a:t>
              </a:r>
              <a:endParaRPr lang="en-US" sz="8800" b="1" dirty="0">
                <a:solidFill>
                  <a:schemeClr val="tx1"/>
                </a:solidFill>
                <a:effectLst>
                  <a:outerShdw blurRad="38100" dist="38100" dir="2700000" algn="tl">
                    <a:srgbClr val="000000">
                      <a:alpha val="43137"/>
                    </a:srgbClr>
                  </a:outerShdw>
                </a:effectLst>
              </a:endParaRPr>
            </a:p>
          </p:txBody>
        </p:sp>
        <p:sp>
          <p:nvSpPr>
            <p:cNvPr id="8" name="Rectangle 7"/>
            <p:cNvSpPr/>
            <p:nvPr/>
          </p:nvSpPr>
          <p:spPr>
            <a:xfrm>
              <a:off x="152401" y="1816387"/>
              <a:ext cx="6502401" cy="490768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chemeClr val="tx1"/>
                </a:solidFill>
              </a:endParaRPr>
            </a:p>
          </p:txBody>
        </p:sp>
        <p:sp>
          <p:nvSpPr>
            <p:cNvPr id="11" name="Rectangle 10"/>
            <p:cNvSpPr/>
            <p:nvPr/>
          </p:nvSpPr>
          <p:spPr>
            <a:xfrm>
              <a:off x="166255" y="1844095"/>
              <a:ext cx="6437746" cy="861774"/>
            </a:xfrm>
            <a:prstGeom prst="rect">
              <a:avLst/>
            </a:prstGeom>
          </p:spPr>
          <p:txBody>
            <a:bodyPr wrap="square">
              <a:spAutoFit/>
            </a:bodyPr>
            <a:lstStyle/>
            <a:p>
              <a:r>
                <a:rPr lang="en-US" sz="5000" b="1" dirty="0">
                  <a:effectLst>
                    <a:outerShdw blurRad="38100" dist="38100" dir="2700000" algn="tl">
                      <a:srgbClr val="000000">
                        <a:alpha val="43137"/>
                      </a:srgbClr>
                    </a:outerShdw>
                  </a:effectLst>
                </a:rPr>
                <a:t>S. M. MONIRUL ISLAM</a:t>
              </a:r>
            </a:p>
          </p:txBody>
        </p:sp>
        <p:sp>
          <p:nvSpPr>
            <p:cNvPr id="12" name="Rectangle 11"/>
            <p:cNvSpPr/>
            <p:nvPr/>
          </p:nvSpPr>
          <p:spPr>
            <a:xfrm>
              <a:off x="184730" y="2521140"/>
              <a:ext cx="6373091" cy="646331"/>
            </a:xfrm>
            <a:prstGeom prst="rect">
              <a:avLst/>
            </a:prstGeom>
          </p:spPr>
          <p:txBody>
            <a:bodyPr wrap="square">
              <a:spAutoFit/>
            </a:bodyPr>
            <a:lstStyle/>
            <a:p>
              <a:r>
                <a:rPr lang="en-US" sz="3600" b="1" dirty="0">
                  <a:effectLst>
                    <a:outerShdw blurRad="38100" dist="38100" dir="2700000" algn="tl">
                      <a:srgbClr val="000000">
                        <a:alpha val="43137"/>
                      </a:srgbClr>
                    </a:outerShdw>
                  </a:effectLst>
                </a:rPr>
                <a:t>Assistant Teacher in English</a:t>
              </a:r>
            </a:p>
          </p:txBody>
        </p:sp>
        <p:sp>
          <p:nvSpPr>
            <p:cNvPr id="13" name="Rectangle 12"/>
            <p:cNvSpPr/>
            <p:nvPr/>
          </p:nvSpPr>
          <p:spPr>
            <a:xfrm>
              <a:off x="166253" y="3048000"/>
              <a:ext cx="6502402" cy="1200329"/>
            </a:xfrm>
            <a:prstGeom prst="rect">
              <a:avLst/>
            </a:prstGeom>
          </p:spPr>
          <p:txBody>
            <a:bodyPr wrap="square">
              <a:spAutoFit/>
            </a:bodyPr>
            <a:lstStyle/>
            <a:p>
              <a:r>
                <a:rPr lang="en-US" sz="3600" b="1" dirty="0">
                  <a:effectLst>
                    <a:outerShdw blurRad="38100" dist="38100" dir="2700000" algn="tl">
                      <a:srgbClr val="000000">
                        <a:alpha val="43137"/>
                      </a:srgbClr>
                    </a:outerShdw>
                  </a:effectLst>
                </a:rPr>
                <a:t>Govt. Model Secondary School, </a:t>
              </a:r>
              <a:r>
                <a:rPr lang="en-US" sz="3600" b="1" dirty="0" smtClean="0">
                  <a:effectLst>
                    <a:outerShdw blurRad="38100" dist="38100" dir="2700000" algn="tl">
                      <a:srgbClr val="000000">
                        <a:alpha val="43137"/>
                      </a:srgbClr>
                    </a:outerShdw>
                  </a:effectLst>
                </a:rPr>
                <a:t>Khulna-9100</a:t>
              </a:r>
              <a:endParaRPr lang="en-US" sz="3600" b="1" dirty="0">
                <a:effectLst>
                  <a:outerShdw blurRad="38100" dist="38100" dir="2700000" algn="tl">
                    <a:srgbClr val="000000">
                      <a:alpha val="43137"/>
                    </a:srgbClr>
                  </a:outerShdw>
                </a:effectLst>
              </a:endParaRPr>
            </a:p>
          </p:txBody>
        </p:sp>
        <p:sp>
          <p:nvSpPr>
            <p:cNvPr id="14" name="Rectangle 13"/>
            <p:cNvSpPr/>
            <p:nvPr/>
          </p:nvSpPr>
          <p:spPr>
            <a:xfrm>
              <a:off x="166258" y="4700878"/>
              <a:ext cx="6373091" cy="604099"/>
            </a:xfrm>
            <a:prstGeom prst="rect">
              <a:avLst/>
            </a:prstGeom>
          </p:spPr>
          <p:txBody>
            <a:bodyPr wrap="square">
              <a:spAutoFit/>
            </a:bodyPr>
            <a:lstStyle/>
            <a:p>
              <a:r>
                <a:rPr lang="en-US" sz="3200" b="1" dirty="0">
                  <a:effectLst>
                    <a:outerShdw blurRad="38100" dist="38100" dir="2700000" algn="tl">
                      <a:srgbClr val="000000">
                        <a:alpha val="43137"/>
                      </a:srgbClr>
                    </a:outerShdw>
                  </a:effectLst>
                </a:rPr>
                <a:t>Mobile: </a:t>
              </a:r>
              <a:r>
                <a:rPr lang="en-US" sz="3200" b="1" dirty="0" smtClean="0">
                  <a:effectLst>
                    <a:outerShdw blurRad="38100" dist="38100" dir="2700000" algn="tl">
                      <a:srgbClr val="000000">
                        <a:alpha val="43137"/>
                      </a:srgbClr>
                    </a:outerShdw>
                  </a:effectLst>
                </a:rPr>
                <a:t>01711-397 </a:t>
              </a:r>
              <a:r>
                <a:rPr lang="en-US" sz="3200" b="1" dirty="0">
                  <a:effectLst>
                    <a:outerShdw blurRad="38100" dist="38100" dir="2700000" algn="tl">
                      <a:srgbClr val="000000">
                        <a:alpha val="43137"/>
                      </a:srgbClr>
                    </a:outerShdw>
                  </a:effectLst>
                </a:rPr>
                <a:t>309</a:t>
              </a:r>
            </a:p>
          </p:txBody>
        </p:sp>
        <p:sp>
          <p:nvSpPr>
            <p:cNvPr id="15" name="Rectangle 14"/>
            <p:cNvSpPr/>
            <p:nvPr/>
          </p:nvSpPr>
          <p:spPr>
            <a:xfrm>
              <a:off x="164496" y="4054548"/>
              <a:ext cx="6402561" cy="646331"/>
            </a:xfrm>
            <a:prstGeom prst="rect">
              <a:avLst/>
            </a:prstGeom>
          </p:spPr>
          <p:txBody>
            <a:bodyPr wrap="square">
              <a:spAutoFit/>
            </a:bodyPr>
            <a:lstStyle/>
            <a:p>
              <a:r>
                <a:rPr lang="en-US" sz="3600" b="1" dirty="0" smtClean="0">
                  <a:effectLst>
                    <a:outerShdw blurRad="38100" dist="38100" dir="2700000" algn="tl">
                      <a:srgbClr val="000000">
                        <a:alpha val="43137"/>
                      </a:srgbClr>
                    </a:outerShdw>
                  </a:effectLst>
                  <a:hlinkClick r:id="rId3"/>
                </a:rPr>
                <a:t>monirmodel@gmail.com</a:t>
              </a:r>
              <a:r>
                <a:rPr lang="en-US" sz="3600" b="1" dirty="0" smtClean="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p:txBody>
        </p:sp>
        <p:sp>
          <p:nvSpPr>
            <p:cNvPr id="18" name="Rectangle 17"/>
            <p:cNvSpPr/>
            <p:nvPr/>
          </p:nvSpPr>
          <p:spPr>
            <a:xfrm>
              <a:off x="6927284" y="6114306"/>
              <a:ext cx="5126170" cy="476921"/>
            </a:xfrm>
            <a:prstGeom prst="rect">
              <a:avLst/>
            </a:prstGeom>
          </p:spPr>
          <p:txBody>
            <a:bodyPr wrap="square">
              <a:spAutoFit/>
            </a:bodyPr>
            <a:lstStyle/>
            <a:p>
              <a:pPr algn="ctr"/>
              <a:fld id="{F29792B7-DB20-45D0-BEF4-FCFBD825244E}" type="datetime2">
                <a:rPr lang="en-US" sz="2400" b="1" smtClean="0"/>
                <a:t>Friday, May 1, 2020</a:t>
              </a:fld>
              <a:endParaRPr lang="en-US" sz="2800" b="1" dirty="0"/>
            </a:p>
          </p:txBody>
        </p:sp>
        <p:sp>
          <p:nvSpPr>
            <p:cNvPr id="19" name="Rectangle 18"/>
            <p:cNvSpPr/>
            <p:nvPr/>
          </p:nvSpPr>
          <p:spPr>
            <a:xfrm>
              <a:off x="6927284" y="1819567"/>
              <a:ext cx="5126172" cy="490450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b="1" dirty="0">
                <a:solidFill>
                  <a:schemeClr val="tx1"/>
                </a:solidFill>
              </a:endParaRPr>
            </a:p>
          </p:txBody>
        </p:sp>
      </p:grpSp>
      <p:pic>
        <p:nvPicPr>
          <p:cNvPr id="20" name="Picture 19"/>
          <p:cNvPicPr>
            <a:picLocks noChangeAspect="1"/>
          </p:cNvPicPr>
          <p:nvPr/>
        </p:nvPicPr>
        <p:blipFill>
          <a:blip r:embed="rId4"/>
          <a:stretch>
            <a:fillRect/>
          </a:stretch>
        </p:blipFill>
        <p:spPr>
          <a:xfrm>
            <a:off x="7172726" y="2118904"/>
            <a:ext cx="4553527" cy="38573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990973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019" y="1034473"/>
            <a:ext cx="11914909" cy="5320140"/>
          </a:xfrm>
          <a:prstGeom prst="rect">
            <a:avLst/>
          </a:prstGeom>
          <a:ln>
            <a:noFill/>
          </a:ln>
          <a:effectLst>
            <a:softEdge rad="112500"/>
          </a:effectLst>
        </p:spPr>
      </p:pic>
      <p:sp>
        <p:nvSpPr>
          <p:cNvPr id="2" name="TextBox 1"/>
          <p:cNvSpPr txBox="1"/>
          <p:nvPr/>
        </p:nvSpPr>
        <p:spPr>
          <a:xfrm>
            <a:off x="258619" y="193967"/>
            <a:ext cx="11684004"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rPr>
              <a:t>A: Look at the following pictures</a:t>
            </a:r>
            <a:r>
              <a:rPr lang="en-US" sz="6000" b="1" dirty="0" smtClean="0">
                <a:effectLst>
                  <a:outerShdw blurRad="38100" dist="38100" dir="2700000" algn="tl">
                    <a:srgbClr val="000000">
                      <a:alpha val="43137"/>
                    </a:srgbClr>
                  </a:outerShdw>
                </a:effectLst>
              </a:rPr>
              <a:t>.</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38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10" y="88431"/>
            <a:ext cx="11868726" cy="6375022"/>
          </a:xfrm>
          <a:prstGeom prst="rect">
            <a:avLst/>
          </a:prstGeom>
          <a:ln>
            <a:noFill/>
          </a:ln>
          <a:effectLst>
            <a:softEdge rad="112500"/>
          </a:effectLst>
        </p:spPr>
      </p:pic>
    </p:spTree>
    <p:extLst>
      <p:ext uri="{BB962C8B-B14F-4D97-AF65-F5344CB8AC3E}">
        <p14:creationId xmlns:p14="http://schemas.microsoft.com/office/powerpoint/2010/main" val="381283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17" y="129309"/>
            <a:ext cx="11868727" cy="6334144"/>
          </a:xfrm>
          <a:prstGeom prst="rect">
            <a:avLst/>
          </a:prstGeom>
          <a:ln>
            <a:noFill/>
          </a:ln>
          <a:effectLst>
            <a:softEdge rad="112500"/>
          </a:effectLst>
        </p:spPr>
      </p:pic>
    </p:spTree>
    <p:extLst>
      <p:ext uri="{BB962C8B-B14F-4D97-AF65-F5344CB8AC3E}">
        <p14:creationId xmlns:p14="http://schemas.microsoft.com/office/powerpoint/2010/main" val="36540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909" y="322729"/>
            <a:ext cx="11711709"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us watch the video. </a:t>
            </a:r>
            <a:endPar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hlinkClick r:id="rId3"/>
          </p:cNvPr>
          <p:cNvSpPr txBox="1"/>
          <p:nvPr/>
        </p:nvSpPr>
        <p:spPr>
          <a:xfrm>
            <a:off x="1353125" y="3278911"/>
            <a:ext cx="9023929" cy="1200329"/>
          </a:xfrm>
          <a:prstGeom prst="rect">
            <a:avLst/>
          </a:prstGeom>
          <a:solidFill>
            <a:schemeClr val="accent4">
              <a:lumMod val="75000"/>
            </a:schemeClr>
          </a:solidFill>
        </p:spPr>
        <p:txBody>
          <a:bodyPr wrap="square" rtlCol="0">
            <a:spAutoFit/>
          </a:bodyPr>
          <a:lstStyle/>
          <a:p>
            <a:pPr algn="ct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Click here to watch the video from INTERNET. </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066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304799"/>
            <a:ext cx="11563927" cy="4401205"/>
          </a:xfrm>
          <a:prstGeom prst="rect">
            <a:avLst/>
          </a:prstGeom>
        </p:spPr>
        <p:txBody>
          <a:bodyPr wrap="square">
            <a:spAutoFit/>
          </a:bodyPr>
          <a:lstStyle/>
          <a:p>
            <a:r>
              <a:rPr lang="en-US" sz="4800" b="1" dirty="0" smtClean="0">
                <a:latin typeface="TimesNewRomanPS-BoldMT"/>
              </a:rPr>
              <a:t>A: Now talk </a:t>
            </a:r>
            <a:r>
              <a:rPr lang="en-US" sz="4800" b="1" dirty="0">
                <a:latin typeface="TimesNewRomanPS-BoldMT"/>
              </a:rPr>
              <a:t>about it </a:t>
            </a:r>
            <a:r>
              <a:rPr lang="en-US" sz="4800" b="1" dirty="0" smtClean="0">
                <a:latin typeface="TimesNewRomanPS-BoldMT"/>
              </a:rPr>
              <a:t>in pairs.</a:t>
            </a:r>
            <a:endParaRPr lang="en-US" sz="4800" dirty="0" smtClean="0">
              <a:latin typeface="Cambria" panose="02040503050406030204" pitchFamily="18" charset="0"/>
            </a:endParaRPr>
          </a:p>
          <a:p>
            <a:endParaRPr lang="en-US" sz="4400" dirty="0">
              <a:latin typeface="Cambria" panose="02040503050406030204" pitchFamily="18" charset="0"/>
            </a:endParaRPr>
          </a:p>
          <a:p>
            <a:r>
              <a:rPr lang="en-US" sz="4400" dirty="0" smtClean="0">
                <a:latin typeface="Cambria" panose="02040503050406030204" pitchFamily="18" charset="0"/>
              </a:rPr>
              <a:t>	</a:t>
            </a:r>
            <a:r>
              <a:rPr lang="en-US" sz="4400" b="1" dirty="0" smtClean="0">
                <a:effectLst>
                  <a:outerShdw blurRad="38100" dist="38100" dir="2700000" algn="tl">
                    <a:srgbClr val="000000">
                      <a:alpha val="43137"/>
                    </a:srgbClr>
                  </a:outerShdw>
                </a:effectLst>
                <a:latin typeface="Cambria" panose="02040503050406030204" pitchFamily="18" charset="0"/>
              </a:rPr>
              <a:t>1. </a:t>
            </a:r>
            <a:r>
              <a:rPr lang="en-US" sz="3600" b="1" dirty="0" smtClean="0">
                <a:effectLst>
                  <a:outerShdw blurRad="38100" dist="38100" dir="2700000" algn="tl">
                    <a:srgbClr val="000000">
                      <a:alpha val="43137"/>
                    </a:srgbClr>
                  </a:outerShdw>
                </a:effectLst>
                <a:latin typeface="TimesNewRomanPSMT"/>
              </a:rPr>
              <a:t>Do </a:t>
            </a:r>
            <a:r>
              <a:rPr lang="en-US" sz="3600" b="1" dirty="0">
                <a:effectLst>
                  <a:outerShdw blurRad="38100" dist="38100" dir="2700000" algn="tl">
                    <a:srgbClr val="000000">
                      <a:alpha val="43137"/>
                    </a:srgbClr>
                  </a:outerShdw>
                </a:effectLst>
                <a:latin typeface="TimesNewRomanPSMT"/>
              </a:rPr>
              <a:t>you know what it </a:t>
            </a:r>
            <a:r>
              <a:rPr lang="en-US" sz="3600" b="1" dirty="0" smtClean="0">
                <a:effectLst>
                  <a:outerShdw blurRad="38100" dist="38100" dir="2700000" algn="tl">
                    <a:srgbClr val="000000">
                      <a:alpha val="43137"/>
                    </a:srgbClr>
                  </a:outerShdw>
                </a:effectLst>
                <a:latin typeface="TimesNewRomanPSMT"/>
              </a:rPr>
              <a:t>is?</a:t>
            </a:r>
          </a:p>
          <a:p>
            <a:endParaRPr lang="en-US" sz="3600" b="1" dirty="0" smtClean="0">
              <a:effectLst>
                <a:outerShdw blurRad="38100" dist="38100" dir="2700000" algn="tl">
                  <a:srgbClr val="000000">
                    <a:alpha val="43137"/>
                  </a:srgbClr>
                </a:outerShdw>
              </a:effectLst>
              <a:latin typeface="TimesNewRomanPSMT"/>
            </a:endParaRPr>
          </a:p>
          <a:p>
            <a:r>
              <a:rPr lang="en-US" sz="3600" b="1" dirty="0">
                <a:effectLst>
                  <a:outerShdw blurRad="38100" dist="38100" dir="2700000" algn="tl">
                    <a:srgbClr val="000000">
                      <a:alpha val="43137"/>
                    </a:srgbClr>
                  </a:outerShdw>
                </a:effectLst>
                <a:latin typeface="TimesNewRomanPSMT"/>
              </a:rPr>
              <a:t>	</a:t>
            </a:r>
            <a:r>
              <a:rPr lang="en-US" sz="3600" b="1" dirty="0" smtClean="0">
                <a:effectLst>
                  <a:outerShdw blurRad="38100" dist="38100" dir="2700000" algn="tl">
                    <a:srgbClr val="000000">
                      <a:alpha val="43137"/>
                    </a:srgbClr>
                  </a:outerShdw>
                </a:effectLst>
                <a:latin typeface="TimesNewRomanPSMT"/>
              </a:rPr>
              <a:t>2. Discuss </a:t>
            </a:r>
            <a:r>
              <a:rPr lang="en-US" sz="3600" b="1" dirty="0">
                <a:effectLst>
                  <a:outerShdw blurRad="38100" dist="38100" dir="2700000" algn="tl">
                    <a:srgbClr val="000000">
                      <a:alpha val="43137"/>
                    </a:srgbClr>
                  </a:outerShdw>
                </a:effectLst>
                <a:latin typeface="TimesNewRomanPSMT"/>
              </a:rPr>
              <a:t>what stands out in the </a:t>
            </a:r>
            <a:r>
              <a:rPr lang="en-US" sz="3600" b="1" dirty="0" smtClean="0">
                <a:effectLst>
                  <a:outerShdw blurRad="38100" dist="38100" dir="2700000" algn="tl">
                    <a:srgbClr val="000000">
                      <a:alpha val="43137"/>
                    </a:srgbClr>
                  </a:outerShdw>
                </a:effectLst>
                <a:latin typeface="TimesNewRomanPSMT"/>
              </a:rPr>
              <a:t>picture?</a:t>
            </a:r>
          </a:p>
          <a:p>
            <a:endParaRPr lang="en-US" sz="3600" b="1" dirty="0" smtClean="0">
              <a:effectLst>
                <a:outerShdw blurRad="38100" dist="38100" dir="2700000" algn="tl">
                  <a:srgbClr val="000000">
                    <a:alpha val="43137"/>
                  </a:srgbClr>
                </a:outerShdw>
              </a:effectLst>
              <a:latin typeface="TimesNewRomanPSMT"/>
            </a:endParaRPr>
          </a:p>
          <a:p>
            <a:r>
              <a:rPr lang="en-US" sz="3600" b="1" dirty="0">
                <a:effectLst>
                  <a:outerShdw blurRad="38100" dist="38100" dir="2700000" algn="tl">
                    <a:srgbClr val="000000">
                      <a:alpha val="43137"/>
                    </a:srgbClr>
                  </a:outerShdw>
                </a:effectLst>
                <a:latin typeface="TimesNewRomanPSMT"/>
              </a:rPr>
              <a:t>	</a:t>
            </a:r>
            <a:r>
              <a:rPr lang="en-US" sz="3600" b="1" dirty="0" smtClean="0">
                <a:effectLst>
                  <a:outerShdw blurRad="38100" dist="38100" dir="2700000" algn="tl">
                    <a:srgbClr val="000000">
                      <a:alpha val="43137"/>
                    </a:srgbClr>
                  </a:outerShdw>
                </a:effectLst>
                <a:latin typeface="TimesNewRomanPSMT"/>
              </a:rPr>
              <a:t>3. Do </a:t>
            </a:r>
            <a:r>
              <a:rPr lang="en-US" sz="3600" b="1" dirty="0">
                <a:effectLst>
                  <a:outerShdw blurRad="38100" dist="38100" dir="2700000" algn="tl">
                    <a:srgbClr val="000000">
                      <a:alpha val="43137"/>
                    </a:srgbClr>
                  </a:outerShdw>
                </a:effectLst>
                <a:latin typeface="TimesNewRomanPSMT"/>
              </a:rPr>
              <a:t>you think it is a man or a woman?</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793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69570" y="759428"/>
            <a:ext cx="7825771" cy="914400"/>
          </a:xfrm>
          <a:prstGeom prst="rect">
            <a:avLst/>
          </a:prstGeom>
          <a:solidFill>
            <a:schemeClr val="bg1"/>
          </a:solidFill>
          <a:ln w="57150">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a:ea typeface="+mn-ea"/>
                <a:cs typeface="+mn-cs"/>
              </a:rPr>
              <a:t>The Statue of Liberty</a:t>
            </a:r>
            <a:endPar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Subtitle 2"/>
          <p:cNvSpPr txBox="1">
            <a:spLocks/>
          </p:cNvSpPr>
          <p:nvPr/>
        </p:nvSpPr>
        <p:spPr>
          <a:xfrm>
            <a:off x="1083222" y="1581473"/>
            <a:ext cx="10021455" cy="38862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b="1" dirty="0" smtClean="0"/>
              <a:t>Unit  : VIII </a:t>
            </a:r>
          </a:p>
          <a:p>
            <a:pPr marL="0" indent="0" algn="ctr">
              <a:buNone/>
            </a:pPr>
            <a:r>
              <a:rPr lang="en-US" sz="5600" b="1" dirty="0" smtClean="0">
                <a:effectLst>
                  <a:outerShdw blurRad="38100" dist="38100" dir="2700000" algn="tl">
                    <a:srgbClr val="000000">
                      <a:alpha val="43137"/>
                    </a:srgbClr>
                  </a:outerShdw>
                </a:effectLst>
              </a:rPr>
              <a:t>[World Heritage]</a:t>
            </a:r>
          </a:p>
          <a:p>
            <a:pPr marL="0" indent="0" algn="ctr">
              <a:buNone/>
            </a:pPr>
            <a:r>
              <a:rPr lang="en-US" sz="6600" b="1" dirty="0" smtClean="0"/>
              <a:t>Lesson : 3</a:t>
            </a:r>
            <a:endParaRPr lang="en-US" sz="6600" b="1" dirty="0"/>
          </a:p>
        </p:txBody>
      </p:sp>
      <p:sp>
        <p:nvSpPr>
          <p:cNvPr id="4" name="TextBox 3"/>
          <p:cNvSpPr txBox="1"/>
          <p:nvPr/>
        </p:nvSpPr>
        <p:spPr>
          <a:xfrm>
            <a:off x="212436" y="73892"/>
            <a:ext cx="4765964"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So, our topic is-------</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2153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21" fill="hold">
                            <p:stCondLst>
                              <p:cond delay="5400"/>
                            </p:stCondLst>
                            <p:childTnLst>
                              <p:par>
                                <p:cTn id="22" presetID="42" presetClass="path" presetSubtype="0" accel="50000" decel="50000" fill="hold" grpId="1" nodeType="afterEffect">
                                  <p:stCondLst>
                                    <p:cond delay="0"/>
                                  </p:stCondLst>
                                  <p:iterate type="lt">
                                    <p:tmPct val="0"/>
                                  </p:iterate>
                                  <p:childTnLst>
                                    <p:animMotion origin="layout" path="M 0 -4.81481E-6 L -0.00052 0.62547 " pathEditMode="relative" rAng="0" ptsTypes="AA">
                                      <p:cBhvr>
                                        <p:cTn id="23" dur="2000" fill="hold"/>
                                        <p:tgtEl>
                                          <p:spTgt spid="2"/>
                                        </p:tgtEl>
                                        <p:attrNameLst>
                                          <p:attrName>ppt_x</p:attrName>
                                          <p:attrName>ppt_y</p:attrName>
                                        </p:attrNameLst>
                                      </p:cBhvr>
                                      <p:rCtr x="-26" y="31273"/>
                                    </p:animMotion>
                                  </p:childTnLst>
                                </p:cTn>
                              </p:par>
                            </p:childTnLst>
                          </p:cTn>
                        </p:par>
                        <p:par>
                          <p:cTn id="24" fill="hold">
                            <p:stCondLst>
                              <p:cond delay="7400"/>
                            </p:stCondLst>
                            <p:childTnLst>
                              <p:par>
                                <p:cTn id="25" presetID="15" presetClass="entr" presetSubtype="0"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p:cTn id="2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8400"/>
                            </p:stCondLst>
                            <p:childTnLst>
                              <p:par>
                                <p:cTn id="32" presetID="15" presetClass="entr" presetSubtype="0" fill="hold" grpId="0"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9400"/>
                            </p:stCondLst>
                            <p:childTnLst>
                              <p:par>
                                <p:cTn id="39" presetID="15"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869</Words>
  <Application>Microsoft Office PowerPoint</Application>
  <PresentationFormat>Widescreen</PresentationFormat>
  <Paragraphs>99</Paragraphs>
  <Slides>20</Slides>
  <Notes>4</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Calibri Light</vt:lpstr>
      <vt:lpstr>Cambria</vt:lpstr>
      <vt:lpstr>Times New Roman</vt:lpstr>
      <vt:lpstr>TimesNewRomanPS-BoldMT</vt:lpstr>
      <vt:lpstr>TimesNewRomanPSMT</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138</cp:revision>
  <dcterms:created xsi:type="dcterms:W3CDTF">2019-11-08T03:18:36Z</dcterms:created>
  <dcterms:modified xsi:type="dcterms:W3CDTF">2020-05-01T10:21:34Z</dcterms:modified>
</cp:coreProperties>
</file>