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6" r:id="rId2"/>
    <p:sldId id="279" r:id="rId3"/>
    <p:sldId id="280" r:id="rId4"/>
    <p:sldId id="281" r:id="rId5"/>
    <p:sldId id="282" r:id="rId6"/>
    <p:sldId id="288" r:id="rId7"/>
    <p:sldId id="268" r:id="rId8"/>
    <p:sldId id="289" r:id="rId9"/>
    <p:sldId id="285" r:id="rId10"/>
    <p:sldId id="265" r:id="rId11"/>
    <p:sldId id="266" r:id="rId12"/>
    <p:sldId id="267" r:id="rId13"/>
    <p:sldId id="269" r:id="rId14"/>
    <p:sldId id="290" r:id="rId15"/>
    <p:sldId id="291" r:id="rId16"/>
    <p:sldId id="270" r:id="rId17"/>
    <p:sldId id="271" r:id="rId18"/>
    <p:sldId id="273" r:id="rId19"/>
    <p:sldId id="274" r:id="rId20"/>
    <p:sldId id="275" r:id="rId21"/>
    <p:sldId id="258" r:id="rId22"/>
    <p:sldId id="292" r:id="rId23"/>
    <p:sldId id="2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wmYwVHy3hUDFupFzjR5Yw==" hashData="NByIwtsOvV1uzZ9XqUN7EBk6qdWhbhWIsW1prPtxFYxUf1uvSoplI5J10OCLy1wg/B4CaExaEZTPSl66EzzNw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A3DFA-514C-4093-82E9-3B5A24DB9E4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0578B4-EEAC-4E3B-9E3E-443280B0920E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Location: Dhaka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Abul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Khairat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Road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D54507-AC08-4B8F-824F-6ABE38DDE0CC}" type="parTrans" cxnId="{A9C99051-244E-4345-B7CA-3DAEB0C6731E}">
      <dgm:prSet/>
      <dgm:spPr/>
      <dgm:t>
        <a:bodyPr/>
        <a:lstStyle/>
        <a:p>
          <a:endParaRPr lang="en-US"/>
        </a:p>
      </dgm:t>
    </dgm:pt>
    <dgm:pt modelId="{363C94CE-A2CA-4855-B450-26B801C2A04A}" type="sibTrans" cxnId="{A9C99051-244E-4345-B7CA-3DAEB0C6731E}">
      <dgm:prSet/>
      <dgm:spPr/>
      <dgm:t>
        <a:bodyPr/>
        <a:lstStyle/>
        <a:p>
          <a:endParaRPr lang="en-US"/>
        </a:p>
      </dgm:t>
    </dgm:pt>
    <dgm:pt modelId="{6EBE6700-9A1D-446B-B0B1-316ABAE3CD85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Style: Mughal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F4B2CD-2C3F-466F-8A3D-21AC3D48708A}" type="parTrans" cxnId="{4C5E1D49-554C-467B-AC3D-DF88ED4B8737}">
      <dgm:prSet/>
      <dgm:spPr/>
      <dgm:t>
        <a:bodyPr/>
        <a:lstStyle/>
        <a:p>
          <a:endParaRPr lang="en-US"/>
        </a:p>
      </dgm:t>
    </dgm:pt>
    <dgm:pt modelId="{3B1FBB16-5632-40F0-ABB7-89AE0B0E7ABB}" type="sibTrans" cxnId="{4C5E1D49-554C-467B-AC3D-DF88ED4B8737}">
      <dgm:prSet/>
      <dgm:spPr/>
      <dgm:t>
        <a:bodyPr/>
        <a:lstStyle/>
        <a:p>
          <a:endParaRPr lang="en-US"/>
        </a:p>
      </dgm:t>
    </dgm:pt>
    <dgm:pt modelId="{8E8C2450-3981-491F-822E-D49278AECD6D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Materials: chinaware and white cement.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D0C6A-4121-4703-BA9E-5D821E9B8BC9}" type="parTrans" cxnId="{40DCBA53-C818-4C12-863E-703C96D40919}">
      <dgm:prSet/>
      <dgm:spPr/>
      <dgm:t>
        <a:bodyPr/>
        <a:lstStyle/>
        <a:p>
          <a:endParaRPr lang="en-US"/>
        </a:p>
      </dgm:t>
    </dgm:pt>
    <dgm:pt modelId="{525B733C-C2D9-49CF-9450-EB8B8B222BDB}" type="sibTrans" cxnId="{40DCBA53-C818-4C12-863E-703C96D40919}">
      <dgm:prSet/>
      <dgm:spPr/>
      <dgm:t>
        <a:bodyPr/>
        <a:lstStyle/>
        <a:p>
          <a:endParaRPr lang="en-US"/>
        </a:p>
      </dgm:t>
    </dgm:pt>
    <dgm:pt modelId="{6BECDFD7-288D-4627-B25F-844A821C614F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Built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by:Mirza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Ghulam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Pir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a respectable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Zamindar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 Dhaka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BF714-597B-4AA1-8C29-A5F860E7A490}" type="parTrans" cxnId="{1DD4A1F8-DE26-4389-B9D7-4215382C37F0}">
      <dgm:prSet/>
      <dgm:spPr/>
      <dgm:t>
        <a:bodyPr/>
        <a:lstStyle/>
        <a:p>
          <a:endParaRPr lang="en-US"/>
        </a:p>
      </dgm:t>
    </dgm:pt>
    <dgm:pt modelId="{1C772CBB-9F20-45E0-81F5-AE5616E69FCB}" type="sibTrans" cxnId="{1DD4A1F8-DE26-4389-B9D7-4215382C37F0}">
      <dgm:prSet/>
      <dgm:spPr/>
      <dgm:t>
        <a:bodyPr/>
        <a:lstStyle/>
        <a:p>
          <a:endParaRPr lang="en-US"/>
        </a:p>
      </dgm:t>
    </dgm:pt>
    <dgm:pt modelId="{7654791F-8579-4B1B-A10D-941AF882D423}">
      <dgm:prSet custT="1"/>
      <dgm:spPr>
        <a:solidFill>
          <a:srgbClr val="FFFF00"/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Number of domes:5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578A8-81E7-4C0E-9F30-AE952D497082}" type="parTrans" cxnId="{3391B975-AE2B-4FFD-8976-CEAC2BD73655}">
      <dgm:prSet/>
      <dgm:spPr/>
      <dgm:t>
        <a:bodyPr/>
        <a:lstStyle/>
        <a:p>
          <a:endParaRPr lang="en-US"/>
        </a:p>
      </dgm:t>
    </dgm:pt>
    <dgm:pt modelId="{A5C2BA4B-6612-4354-98D5-ECA0E913C8A0}" type="sibTrans" cxnId="{3391B975-AE2B-4FFD-8976-CEAC2BD73655}">
      <dgm:prSet/>
      <dgm:spPr/>
      <dgm:t>
        <a:bodyPr/>
        <a:lstStyle/>
        <a:p>
          <a:endParaRPr lang="en-US"/>
        </a:p>
      </dgm:t>
    </dgm:pt>
    <dgm:pt modelId="{79372344-EF61-43EB-9B85-338431415BFD}">
      <dgm:prSet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Time: early 18th century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BA0219-6067-40DC-BE95-3739D0AFA9D2}" type="parTrans" cxnId="{A5BAC052-37C2-476E-8A48-50F79A3970D9}">
      <dgm:prSet/>
      <dgm:spPr/>
      <dgm:t>
        <a:bodyPr/>
        <a:lstStyle/>
        <a:p>
          <a:endParaRPr lang="en-US"/>
        </a:p>
      </dgm:t>
    </dgm:pt>
    <dgm:pt modelId="{45DB0AD7-56C1-4468-9B06-A06DA036DD03}" type="sibTrans" cxnId="{A5BAC052-37C2-476E-8A48-50F79A3970D9}">
      <dgm:prSet/>
      <dgm:spPr/>
      <dgm:t>
        <a:bodyPr/>
        <a:lstStyle/>
        <a:p>
          <a:endParaRPr lang="en-US"/>
        </a:p>
      </dgm:t>
    </dgm:pt>
    <dgm:pt modelId="{616CC62D-9C91-4BC5-9F95-241DD3BCBA75}">
      <dgm:prSet custT="1"/>
      <dgm:spPr>
        <a:solidFill>
          <a:srgbClr val="00B0F0"/>
        </a:solidFill>
      </dgm:spPr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Interior of the mosque: mosaic floor, floral tiles on the wall.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0F790-5F75-4646-B6A9-4201D2E7D91A}" type="parTrans" cxnId="{ADC5E115-7518-44F9-859F-EC62D030230F}">
      <dgm:prSet/>
      <dgm:spPr/>
      <dgm:t>
        <a:bodyPr/>
        <a:lstStyle/>
        <a:p>
          <a:endParaRPr lang="en-US"/>
        </a:p>
      </dgm:t>
    </dgm:pt>
    <dgm:pt modelId="{1A9365AA-B014-4C42-AFB7-71EC66BAC21E}" type="sibTrans" cxnId="{ADC5E115-7518-44F9-859F-EC62D030230F}">
      <dgm:prSet/>
      <dgm:spPr/>
      <dgm:t>
        <a:bodyPr/>
        <a:lstStyle/>
        <a:p>
          <a:endParaRPr lang="en-US"/>
        </a:p>
      </dgm:t>
    </dgm:pt>
    <dgm:pt modelId="{A7057DC9-86D5-4C8C-85D3-674D85DBA4AB}">
      <dgm:prSet custT="1"/>
      <dgm:spPr>
        <a:solidFill>
          <a:srgbClr val="FFC000"/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Decoration: different sizes of stars on domes and wall.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8A7771-3102-4DA8-BB2D-A2361376CA05}" type="parTrans" cxnId="{030AB45B-78B2-4173-9275-B29B8903AC17}">
      <dgm:prSet/>
      <dgm:spPr/>
      <dgm:t>
        <a:bodyPr/>
        <a:lstStyle/>
        <a:p>
          <a:endParaRPr lang="en-US"/>
        </a:p>
      </dgm:t>
    </dgm:pt>
    <dgm:pt modelId="{F50306EA-6D96-4C06-96DA-07D1054C7933}" type="sibTrans" cxnId="{030AB45B-78B2-4173-9275-B29B8903AC17}">
      <dgm:prSet/>
      <dgm:spPr/>
      <dgm:t>
        <a:bodyPr/>
        <a:lstStyle/>
        <a:p>
          <a:endParaRPr lang="en-US"/>
        </a:p>
      </dgm:t>
    </dgm:pt>
    <dgm:pt modelId="{D5EDBBF2-D5FD-48FB-8538-2FADC260EEE0}" type="pres">
      <dgm:prSet presAssocID="{EEFA3DFA-514C-4093-82E9-3B5A24DB9E4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7A676C-AA4B-4E9F-A786-166DDBF150B9}" type="pres">
      <dgm:prSet presAssocID="{D80578B4-EEAC-4E3B-9E3E-443280B0920E}" presName="centerShape" presStyleLbl="node0" presStyleIdx="0" presStyleCnt="1" custScaleX="223967" custScaleY="130736" custLinFactNeighborX="-2961" custLinFactNeighborY="-1480"/>
      <dgm:spPr/>
      <dgm:t>
        <a:bodyPr/>
        <a:lstStyle/>
        <a:p>
          <a:endParaRPr lang="en-US"/>
        </a:p>
      </dgm:t>
    </dgm:pt>
    <dgm:pt modelId="{8F39A486-0D3B-43D0-9E4C-3E94DA2C1454}" type="pres">
      <dgm:prSet presAssocID="{38F4B2CD-2C3F-466F-8A3D-21AC3D48708A}" presName="Name9" presStyleLbl="parChTrans1D2" presStyleIdx="0" presStyleCnt="7"/>
      <dgm:spPr/>
      <dgm:t>
        <a:bodyPr/>
        <a:lstStyle/>
        <a:p>
          <a:endParaRPr lang="en-US"/>
        </a:p>
      </dgm:t>
    </dgm:pt>
    <dgm:pt modelId="{1D04DA83-5E76-47D3-96FE-9DFCA2BEAE58}" type="pres">
      <dgm:prSet presAssocID="{38F4B2CD-2C3F-466F-8A3D-21AC3D48708A}" presName="connTx" presStyleLbl="parChTrans1D2" presStyleIdx="0" presStyleCnt="7"/>
      <dgm:spPr/>
      <dgm:t>
        <a:bodyPr/>
        <a:lstStyle/>
        <a:p>
          <a:endParaRPr lang="en-US"/>
        </a:p>
      </dgm:t>
    </dgm:pt>
    <dgm:pt modelId="{99306558-D5B0-4E55-AAA9-E616CC130633}" type="pres">
      <dgm:prSet presAssocID="{6EBE6700-9A1D-446B-B0B1-316ABAE3CD85}" presName="node" presStyleLbl="node1" presStyleIdx="0" presStyleCnt="7" custScaleX="157285" custScaleY="96527" custRadScaleRad="94862" custRadScaleInc="-52690">
        <dgm:presLayoutVars>
          <dgm:bulletEnabled val="1"/>
        </dgm:presLayoutVars>
      </dgm:prSet>
      <dgm:spPr>
        <a:prstGeom prst="star12">
          <a:avLst/>
        </a:prstGeom>
      </dgm:spPr>
      <dgm:t>
        <a:bodyPr/>
        <a:lstStyle/>
        <a:p>
          <a:endParaRPr lang="en-US"/>
        </a:p>
      </dgm:t>
    </dgm:pt>
    <dgm:pt modelId="{8918A066-A59E-49C3-893F-C0C12D9F9949}" type="pres">
      <dgm:prSet presAssocID="{8D6578A8-81E7-4C0E-9F30-AE952D497082}" presName="Name9" presStyleLbl="parChTrans1D2" presStyleIdx="1" presStyleCnt="7"/>
      <dgm:spPr/>
      <dgm:t>
        <a:bodyPr/>
        <a:lstStyle/>
        <a:p>
          <a:endParaRPr lang="en-US"/>
        </a:p>
      </dgm:t>
    </dgm:pt>
    <dgm:pt modelId="{331B385A-FEA9-4665-871B-8D4218EB026F}" type="pres">
      <dgm:prSet presAssocID="{8D6578A8-81E7-4C0E-9F30-AE952D497082}" presName="connTx" presStyleLbl="parChTrans1D2" presStyleIdx="1" presStyleCnt="7"/>
      <dgm:spPr/>
      <dgm:t>
        <a:bodyPr/>
        <a:lstStyle/>
        <a:p>
          <a:endParaRPr lang="en-US"/>
        </a:p>
      </dgm:t>
    </dgm:pt>
    <dgm:pt modelId="{BE291349-8F45-40B1-B342-8E9C4131228B}" type="pres">
      <dgm:prSet presAssocID="{7654791F-8579-4B1B-A10D-941AF882D423}" presName="node" presStyleLbl="node1" presStyleIdx="1" presStyleCnt="7" custScaleX="192335" custScaleY="110332" custRadScaleRad="194548" custRadScaleInc="3468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E01CDA9A-12B0-4D67-B731-0F22C8216EE9}" type="pres">
      <dgm:prSet presAssocID="{108A7771-3102-4DA8-BB2D-A2361376CA05}" presName="Name9" presStyleLbl="parChTrans1D2" presStyleIdx="2" presStyleCnt="7"/>
      <dgm:spPr/>
      <dgm:t>
        <a:bodyPr/>
        <a:lstStyle/>
        <a:p>
          <a:endParaRPr lang="en-US"/>
        </a:p>
      </dgm:t>
    </dgm:pt>
    <dgm:pt modelId="{F1FC2271-B114-41A0-9163-47B476426DD9}" type="pres">
      <dgm:prSet presAssocID="{108A7771-3102-4DA8-BB2D-A2361376CA05}" presName="connTx" presStyleLbl="parChTrans1D2" presStyleIdx="2" presStyleCnt="7"/>
      <dgm:spPr/>
      <dgm:t>
        <a:bodyPr/>
        <a:lstStyle/>
        <a:p>
          <a:endParaRPr lang="en-US"/>
        </a:p>
      </dgm:t>
    </dgm:pt>
    <dgm:pt modelId="{B96314C3-C117-4E67-8ABD-48E2EAACFA45}" type="pres">
      <dgm:prSet presAssocID="{A7057DC9-86D5-4C8C-85D3-674D85DBA4AB}" presName="node" presStyleLbl="node1" presStyleIdx="2" presStyleCnt="7" custScaleX="243709" custScaleY="129745" custRadScaleRad="159940" custRadScaleInc="-69305">
        <dgm:presLayoutVars>
          <dgm:bulletEnabled val="1"/>
        </dgm:presLayoutVars>
      </dgm:prSet>
      <dgm:spPr>
        <a:prstGeom prst="star8">
          <a:avLst/>
        </a:prstGeom>
      </dgm:spPr>
      <dgm:t>
        <a:bodyPr/>
        <a:lstStyle/>
        <a:p>
          <a:endParaRPr lang="en-US"/>
        </a:p>
      </dgm:t>
    </dgm:pt>
    <dgm:pt modelId="{5D31D6E7-A531-4DB8-964B-0B15A646AA80}" type="pres">
      <dgm:prSet presAssocID="{B15D0C6A-4121-4703-BA9E-5D821E9B8BC9}" presName="Name9" presStyleLbl="parChTrans1D2" presStyleIdx="3" presStyleCnt="7"/>
      <dgm:spPr/>
      <dgm:t>
        <a:bodyPr/>
        <a:lstStyle/>
        <a:p>
          <a:endParaRPr lang="en-US"/>
        </a:p>
      </dgm:t>
    </dgm:pt>
    <dgm:pt modelId="{7BE46E31-A7E5-4321-90F3-A4368C831BD4}" type="pres">
      <dgm:prSet presAssocID="{B15D0C6A-4121-4703-BA9E-5D821E9B8BC9}" presName="connTx" presStyleLbl="parChTrans1D2" presStyleIdx="3" presStyleCnt="7"/>
      <dgm:spPr/>
      <dgm:t>
        <a:bodyPr/>
        <a:lstStyle/>
        <a:p>
          <a:endParaRPr lang="en-US"/>
        </a:p>
      </dgm:t>
    </dgm:pt>
    <dgm:pt modelId="{6EBE75E8-7CC0-4CE6-83E9-F4A66DD5DC51}" type="pres">
      <dgm:prSet presAssocID="{8E8C2450-3981-491F-822E-D49278AECD6D}" presName="node" presStyleLbl="node1" presStyleIdx="3" presStyleCnt="7" custScaleX="228181" custScaleY="97305" custRadScaleRad="158740" custRadScaleInc="-149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7B59A-99E9-4A64-A499-913276A90EA5}" type="pres">
      <dgm:prSet presAssocID="{F310F790-5F75-4646-B6A9-4201D2E7D91A}" presName="Name9" presStyleLbl="parChTrans1D2" presStyleIdx="4" presStyleCnt="7"/>
      <dgm:spPr/>
      <dgm:t>
        <a:bodyPr/>
        <a:lstStyle/>
        <a:p>
          <a:endParaRPr lang="en-US"/>
        </a:p>
      </dgm:t>
    </dgm:pt>
    <dgm:pt modelId="{97A3DC4B-C8B9-4910-90E2-C756E7ED372F}" type="pres">
      <dgm:prSet presAssocID="{F310F790-5F75-4646-B6A9-4201D2E7D91A}" presName="connTx" presStyleLbl="parChTrans1D2" presStyleIdx="4" presStyleCnt="7"/>
      <dgm:spPr/>
      <dgm:t>
        <a:bodyPr/>
        <a:lstStyle/>
        <a:p>
          <a:endParaRPr lang="en-US"/>
        </a:p>
      </dgm:t>
    </dgm:pt>
    <dgm:pt modelId="{C79AE561-4196-4925-B53D-76FD67578DAE}" type="pres">
      <dgm:prSet presAssocID="{616CC62D-9C91-4BC5-9F95-241DD3BCBA75}" presName="node" presStyleLbl="node1" presStyleIdx="4" presStyleCnt="7" custScaleX="351862" custScaleY="90864" custRadScaleRad="107636" custRadScaleInc="57792">
        <dgm:presLayoutVars>
          <dgm:bulletEnabled val="1"/>
        </dgm:presLayoutVars>
      </dgm:prSet>
      <dgm:spPr>
        <a:prstGeom prst="flowChartPreparation">
          <a:avLst/>
        </a:prstGeom>
      </dgm:spPr>
      <dgm:t>
        <a:bodyPr/>
        <a:lstStyle/>
        <a:p>
          <a:endParaRPr lang="en-US"/>
        </a:p>
      </dgm:t>
    </dgm:pt>
    <dgm:pt modelId="{387B711F-050F-40A4-B4DC-7FF8012DDFF4}" type="pres">
      <dgm:prSet presAssocID="{B90BF714-597B-4AA1-8C29-A5F860E7A490}" presName="Name9" presStyleLbl="parChTrans1D2" presStyleIdx="5" presStyleCnt="7"/>
      <dgm:spPr/>
      <dgm:t>
        <a:bodyPr/>
        <a:lstStyle/>
        <a:p>
          <a:endParaRPr lang="en-US"/>
        </a:p>
      </dgm:t>
    </dgm:pt>
    <dgm:pt modelId="{233CCBDA-3B30-452A-8983-ED1B29FB9729}" type="pres">
      <dgm:prSet presAssocID="{B90BF714-597B-4AA1-8C29-A5F860E7A490}" presName="connTx" presStyleLbl="parChTrans1D2" presStyleIdx="5" presStyleCnt="7"/>
      <dgm:spPr/>
      <dgm:t>
        <a:bodyPr/>
        <a:lstStyle/>
        <a:p>
          <a:endParaRPr lang="en-US"/>
        </a:p>
      </dgm:t>
    </dgm:pt>
    <dgm:pt modelId="{EC3EECD8-B8FB-4D7B-8298-48CBC3EDE4FB}" type="pres">
      <dgm:prSet presAssocID="{6BECDFD7-288D-4627-B25F-844A821C614F}" presName="node" presStyleLbl="node1" presStyleIdx="5" presStyleCnt="7" custScaleX="213145" custScaleY="136180" custRadScaleRad="163626" custRadScaleInc="43003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en-US"/>
        </a:p>
      </dgm:t>
    </dgm:pt>
    <dgm:pt modelId="{A1E66AEC-EE9B-4A3D-9352-78A2E68D15E5}" type="pres">
      <dgm:prSet presAssocID="{04BA0219-6067-40DC-BE95-3739D0AFA9D2}" presName="Name9" presStyleLbl="parChTrans1D2" presStyleIdx="6" presStyleCnt="7"/>
      <dgm:spPr/>
      <dgm:t>
        <a:bodyPr/>
        <a:lstStyle/>
        <a:p>
          <a:endParaRPr lang="en-US"/>
        </a:p>
      </dgm:t>
    </dgm:pt>
    <dgm:pt modelId="{16BF4018-549E-4DB2-A53A-96D8B38FEA95}" type="pres">
      <dgm:prSet presAssocID="{04BA0219-6067-40DC-BE95-3739D0AFA9D2}" presName="connTx" presStyleLbl="parChTrans1D2" presStyleIdx="6" presStyleCnt="7"/>
      <dgm:spPr/>
      <dgm:t>
        <a:bodyPr/>
        <a:lstStyle/>
        <a:p>
          <a:endParaRPr lang="en-US"/>
        </a:p>
      </dgm:t>
    </dgm:pt>
    <dgm:pt modelId="{8DA77899-D1DE-4DA3-9341-CA298991DEA4}" type="pres">
      <dgm:prSet presAssocID="{79372344-EF61-43EB-9B85-338431415BFD}" presName="node" presStyleLbl="node1" presStyleIdx="6" presStyleCnt="7" custScaleX="213745" custScaleY="131373" custRadScaleRad="188367" custRadScaleInc="-37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88CF9F-669E-4EEA-8BC7-9A0DC60F2C09}" type="presOf" srcId="{108A7771-3102-4DA8-BB2D-A2361376CA05}" destId="{E01CDA9A-12B0-4D67-B731-0F22C8216EE9}" srcOrd="0" destOrd="0" presId="urn:microsoft.com/office/officeart/2005/8/layout/radial1"/>
    <dgm:cxn modelId="{778C55AB-368D-45E8-956A-0AFA9C241181}" type="presOf" srcId="{8D6578A8-81E7-4C0E-9F30-AE952D497082}" destId="{8918A066-A59E-49C3-893F-C0C12D9F9949}" srcOrd="0" destOrd="0" presId="urn:microsoft.com/office/officeart/2005/8/layout/radial1"/>
    <dgm:cxn modelId="{A5BAC052-37C2-476E-8A48-50F79A3970D9}" srcId="{D80578B4-EEAC-4E3B-9E3E-443280B0920E}" destId="{79372344-EF61-43EB-9B85-338431415BFD}" srcOrd="6" destOrd="0" parTransId="{04BA0219-6067-40DC-BE95-3739D0AFA9D2}" sibTransId="{45DB0AD7-56C1-4468-9B06-A06DA036DD03}"/>
    <dgm:cxn modelId="{D4F13076-DB2D-422D-8D02-8EF224E7E212}" type="presOf" srcId="{B15D0C6A-4121-4703-BA9E-5D821E9B8BC9}" destId="{5D31D6E7-A531-4DB8-964B-0B15A646AA80}" srcOrd="0" destOrd="0" presId="urn:microsoft.com/office/officeart/2005/8/layout/radial1"/>
    <dgm:cxn modelId="{6AEA41A1-3DB2-450C-98E9-7F8AFFBA23A2}" type="presOf" srcId="{F310F790-5F75-4646-B6A9-4201D2E7D91A}" destId="{97A3DC4B-C8B9-4910-90E2-C756E7ED372F}" srcOrd="1" destOrd="0" presId="urn:microsoft.com/office/officeart/2005/8/layout/radial1"/>
    <dgm:cxn modelId="{0BE74264-9509-45F7-AC1C-64AAE82F9856}" type="presOf" srcId="{B90BF714-597B-4AA1-8C29-A5F860E7A490}" destId="{387B711F-050F-40A4-B4DC-7FF8012DDFF4}" srcOrd="0" destOrd="0" presId="urn:microsoft.com/office/officeart/2005/8/layout/radial1"/>
    <dgm:cxn modelId="{09BF7BE6-9248-45DE-B187-3C95454C36D1}" type="presOf" srcId="{6BECDFD7-288D-4627-B25F-844A821C614F}" destId="{EC3EECD8-B8FB-4D7B-8298-48CBC3EDE4FB}" srcOrd="0" destOrd="0" presId="urn:microsoft.com/office/officeart/2005/8/layout/radial1"/>
    <dgm:cxn modelId="{030AB45B-78B2-4173-9275-B29B8903AC17}" srcId="{D80578B4-EEAC-4E3B-9E3E-443280B0920E}" destId="{A7057DC9-86D5-4C8C-85D3-674D85DBA4AB}" srcOrd="2" destOrd="0" parTransId="{108A7771-3102-4DA8-BB2D-A2361376CA05}" sibTransId="{F50306EA-6D96-4C06-96DA-07D1054C7933}"/>
    <dgm:cxn modelId="{ADC5E115-7518-44F9-859F-EC62D030230F}" srcId="{D80578B4-EEAC-4E3B-9E3E-443280B0920E}" destId="{616CC62D-9C91-4BC5-9F95-241DD3BCBA75}" srcOrd="4" destOrd="0" parTransId="{F310F790-5F75-4646-B6A9-4201D2E7D91A}" sibTransId="{1A9365AA-B014-4C42-AFB7-71EC66BAC21E}"/>
    <dgm:cxn modelId="{B38428E9-DC3F-464A-B7A7-85BC52DAA39C}" type="presOf" srcId="{D80578B4-EEAC-4E3B-9E3E-443280B0920E}" destId="{647A676C-AA4B-4E9F-A786-166DDBF150B9}" srcOrd="0" destOrd="0" presId="urn:microsoft.com/office/officeart/2005/8/layout/radial1"/>
    <dgm:cxn modelId="{580AF3CA-9852-4326-9F5F-80F6A90DB4A5}" type="presOf" srcId="{7654791F-8579-4B1B-A10D-941AF882D423}" destId="{BE291349-8F45-40B1-B342-8E9C4131228B}" srcOrd="0" destOrd="0" presId="urn:microsoft.com/office/officeart/2005/8/layout/radial1"/>
    <dgm:cxn modelId="{771E63D1-AA79-4D6C-966C-7CF6245AFAAB}" type="presOf" srcId="{616CC62D-9C91-4BC5-9F95-241DD3BCBA75}" destId="{C79AE561-4196-4925-B53D-76FD67578DAE}" srcOrd="0" destOrd="0" presId="urn:microsoft.com/office/officeart/2005/8/layout/radial1"/>
    <dgm:cxn modelId="{40DCBA53-C818-4C12-863E-703C96D40919}" srcId="{D80578B4-EEAC-4E3B-9E3E-443280B0920E}" destId="{8E8C2450-3981-491F-822E-D49278AECD6D}" srcOrd="3" destOrd="0" parTransId="{B15D0C6A-4121-4703-BA9E-5D821E9B8BC9}" sibTransId="{525B733C-C2D9-49CF-9450-EB8B8B222BDB}"/>
    <dgm:cxn modelId="{1FA02E6B-1063-4AB2-ACB4-508A3E24FFCE}" type="presOf" srcId="{79372344-EF61-43EB-9B85-338431415BFD}" destId="{8DA77899-D1DE-4DA3-9341-CA298991DEA4}" srcOrd="0" destOrd="0" presId="urn:microsoft.com/office/officeart/2005/8/layout/radial1"/>
    <dgm:cxn modelId="{B4B192B3-656A-4F29-B399-768C76FB68F0}" type="presOf" srcId="{B90BF714-597B-4AA1-8C29-A5F860E7A490}" destId="{233CCBDA-3B30-452A-8983-ED1B29FB9729}" srcOrd="1" destOrd="0" presId="urn:microsoft.com/office/officeart/2005/8/layout/radial1"/>
    <dgm:cxn modelId="{C3EB9002-6942-440D-8DB6-700D379C844D}" type="presOf" srcId="{B15D0C6A-4121-4703-BA9E-5D821E9B8BC9}" destId="{7BE46E31-A7E5-4321-90F3-A4368C831BD4}" srcOrd="1" destOrd="0" presId="urn:microsoft.com/office/officeart/2005/8/layout/radial1"/>
    <dgm:cxn modelId="{8AC161CA-838A-4FE8-BEA7-9D302B71AEEC}" type="presOf" srcId="{F310F790-5F75-4646-B6A9-4201D2E7D91A}" destId="{C1F7B59A-99E9-4A64-A499-913276A90EA5}" srcOrd="0" destOrd="0" presId="urn:microsoft.com/office/officeart/2005/8/layout/radial1"/>
    <dgm:cxn modelId="{3391B975-AE2B-4FFD-8976-CEAC2BD73655}" srcId="{D80578B4-EEAC-4E3B-9E3E-443280B0920E}" destId="{7654791F-8579-4B1B-A10D-941AF882D423}" srcOrd="1" destOrd="0" parTransId="{8D6578A8-81E7-4C0E-9F30-AE952D497082}" sibTransId="{A5C2BA4B-6612-4354-98D5-ECA0E913C8A0}"/>
    <dgm:cxn modelId="{F83A5E6D-45D6-4C10-9CFD-6A54645D58BA}" type="presOf" srcId="{04BA0219-6067-40DC-BE95-3739D0AFA9D2}" destId="{A1E66AEC-EE9B-4A3D-9352-78A2E68D15E5}" srcOrd="0" destOrd="0" presId="urn:microsoft.com/office/officeart/2005/8/layout/radial1"/>
    <dgm:cxn modelId="{F90FAB88-E873-4073-923F-E199DFC9A265}" type="presOf" srcId="{38F4B2CD-2C3F-466F-8A3D-21AC3D48708A}" destId="{8F39A486-0D3B-43D0-9E4C-3E94DA2C1454}" srcOrd="0" destOrd="0" presId="urn:microsoft.com/office/officeart/2005/8/layout/radial1"/>
    <dgm:cxn modelId="{89C3A63B-DDE7-41F8-A662-93823ECCB69E}" type="presOf" srcId="{38F4B2CD-2C3F-466F-8A3D-21AC3D48708A}" destId="{1D04DA83-5E76-47D3-96FE-9DFCA2BEAE58}" srcOrd="1" destOrd="0" presId="urn:microsoft.com/office/officeart/2005/8/layout/radial1"/>
    <dgm:cxn modelId="{432A6F80-A042-445B-904F-D0DD5F9A97E6}" type="presOf" srcId="{8D6578A8-81E7-4C0E-9F30-AE952D497082}" destId="{331B385A-FEA9-4665-871B-8D4218EB026F}" srcOrd="1" destOrd="0" presId="urn:microsoft.com/office/officeart/2005/8/layout/radial1"/>
    <dgm:cxn modelId="{A19FBC21-BCB1-48C5-83C8-532112DD0A9F}" type="presOf" srcId="{EEFA3DFA-514C-4093-82E9-3B5A24DB9E43}" destId="{D5EDBBF2-D5FD-48FB-8538-2FADC260EEE0}" srcOrd="0" destOrd="0" presId="urn:microsoft.com/office/officeart/2005/8/layout/radial1"/>
    <dgm:cxn modelId="{1DD4A1F8-DE26-4389-B9D7-4215382C37F0}" srcId="{D80578B4-EEAC-4E3B-9E3E-443280B0920E}" destId="{6BECDFD7-288D-4627-B25F-844A821C614F}" srcOrd="5" destOrd="0" parTransId="{B90BF714-597B-4AA1-8C29-A5F860E7A490}" sibTransId="{1C772CBB-9F20-45E0-81F5-AE5616E69FCB}"/>
    <dgm:cxn modelId="{4C5E1D49-554C-467B-AC3D-DF88ED4B8737}" srcId="{D80578B4-EEAC-4E3B-9E3E-443280B0920E}" destId="{6EBE6700-9A1D-446B-B0B1-316ABAE3CD85}" srcOrd="0" destOrd="0" parTransId="{38F4B2CD-2C3F-466F-8A3D-21AC3D48708A}" sibTransId="{3B1FBB16-5632-40F0-ABB7-89AE0B0E7ABB}"/>
    <dgm:cxn modelId="{4CDCA181-9CC5-42C6-94FA-371E64CB8646}" type="presOf" srcId="{6EBE6700-9A1D-446B-B0B1-316ABAE3CD85}" destId="{99306558-D5B0-4E55-AAA9-E616CC130633}" srcOrd="0" destOrd="0" presId="urn:microsoft.com/office/officeart/2005/8/layout/radial1"/>
    <dgm:cxn modelId="{1F8C9799-4249-4A1B-919E-33DABC00C2CD}" type="presOf" srcId="{04BA0219-6067-40DC-BE95-3739D0AFA9D2}" destId="{16BF4018-549E-4DB2-A53A-96D8B38FEA95}" srcOrd="1" destOrd="0" presId="urn:microsoft.com/office/officeart/2005/8/layout/radial1"/>
    <dgm:cxn modelId="{2035013F-F82A-4D51-B74E-2DC8D60AFDD0}" type="presOf" srcId="{108A7771-3102-4DA8-BB2D-A2361376CA05}" destId="{F1FC2271-B114-41A0-9163-47B476426DD9}" srcOrd="1" destOrd="0" presId="urn:microsoft.com/office/officeart/2005/8/layout/radial1"/>
    <dgm:cxn modelId="{A9C99051-244E-4345-B7CA-3DAEB0C6731E}" srcId="{EEFA3DFA-514C-4093-82E9-3B5A24DB9E43}" destId="{D80578B4-EEAC-4E3B-9E3E-443280B0920E}" srcOrd="0" destOrd="0" parTransId="{BBD54507-AC08-4B8F-824F-6ABE38DDE0CC}" sibTransId="{363C94CE-A2CA-4855-B450-26B801C2A04A}"/>
    <dgm:cxn modelId="{3DBF0A02-58CE-442A-847F-FFEE5A9A663D}" type="presOf" srcId="{A7057DC9-86D5-4C8C-85D3-674D85DBA4AB}" destId="{B96314C3-C117-4E67-8ABD-48E2EAACFA45}" srcOrd="0" destOrd="0" presId="urn:microsoft.com/office/officeart/2005/8/layout/radial1"/>
    <dgm:cxn modelId="{87E9D393-311E-4366-8345-B207EAA001C6}" type="presOf" srcId="{8E8C2450-3981-491F-822E-D49278AECD6D}" destId="{6EBE75E8-7CC0-4CE6-83E9-F4A66DD5DC51}" srcOrd="0" destOrd="0" presId="urn:microsoft.com/office/officeart/2005/8/layout/radial1"/>
    <dgm:cxn modelId="{9617EAA0-B89A-4ECE-B79C-3C9C9DD61AC7}" type="presParOf" srcId="{D5EDBBF2-D5FD-48FB-8538-2FADC260EEE0}" destId="{647A676C-AA4B-4E9F-A786-166DDBF150B9}" srcOrd="0" destOrd="0" presId="urn:microsoft.com/office/officeart/2005/8/layout/radial1"/>
    <dgm:cxn modelId="{05010951-BED3-4270-9CE0-9E3C4299016A}" type="presParOf" srcId="{D5EDBBF2-D5FD-48FB-8538-2FADC260EEE0}" destId="{8F39A486-0D3B-43D0-9E4C-3E94DA2C1454}" srcOrd="1" destOrd="0" presId="urn:microsoft.com/office/officeart/2005/8/layout/radial1"/>
    <dgm:cxn modelId="{CED54D09-F057-4316-A859-FE14F7F97218}" type="presParOf" srcId="{8F39A486-0D3B-43D0-9E4C-3E94DA2C1454}" destId="{1D04DA83-5E76-47D3-96FE-9DFCA2BEAE58}" srcOrd="0" destOrd="0" presId="urn:microsoft.com/office/officeart/2005/8/layout/radial1"/>
    <dgm:cxn modelId="{52C56992-AADE-45D6-9AF7-6C2A3A96ACF0}" type="presParOf" srcId="{D5EDBBF2-D5FD-48FB-8538-2FADC260EEE0}" destId="{99306558-D5B0-4E55-AAA9-E616CC130633}" srcOrd="2" destOrd="0" presId="urn:microsoft.com/office/officeart/2005/8/layout/radial1"/>
    <dgm:cxn modelId="{2153067F-1A66-4A14-B080-1D91070F5890}" type="presParOf" srcId="{D5EDBBF2-D5FD-48FB-8538-2FADC260EEE0}" destId="{8918A066-A59E-49C3-893F-C0C12D9F9949}" srcOrd="3" destOrd="0" presId="urn:microsoft.com/office/officeart/2005/8/layout/radial1"/>
    <dgm:cxn modelId="{6A0594E5-AF9C-489E-A096-F7E25046AADA}" type="presParOf" srcId="{8918A066-A59E-49C3-893F-C0C12D9F9949}" destId="{331B385A-FEA9-4665-871B-8D4218EB026F}" srcOrd="0" destOrd="0" presId="urn:microsoft.com/office/officeart/2005/8/layout/radial1"/>
    <dgm:cxn modelId="{FAD8F5FF-B596-4202-ABBD-90BA14B26470}" type="presParOf" srcId="{D5EDBBF2-D5FD-48FB-8538-2FADC260EEE0}" destId="{BE291349-8F45-40B1-B342-8E9C4131228B}" srcOrd="4" destOrd="0" presId="urn:microsoft.com/office/officeart/2005/8/layout/radial1"/>
    <dgm:cxn modelId="{E24132BA-88CE-4282-B696-CD4D06DA054E}" type="presParOf" srcId="{D5EDBBF2-D5FD-48FB-8538-2FADC260EEE0}" destId="{E01CDA9A-12B0-4D67-B731-0F22C8216EE9}" srcOrd="5" destOrd="0" presId="urn:microsoft.com/office/officeart/2005/8/layout/radial1"/>
    <dgm:cxn modelId="{0B3FB9FF-E22D-4EEE-85EA-C795AD08B4BC}" type="presParOf" srcId="{E01CDA9A-12B0-4D67-B731-0F22C8216EE9}" destId="{F1FC2271-B114-41A0-9163-47B476426DD9}" srcOrd="0" destOrd="0" presId="urn:microsoft.com/office/officeart/2005/8/layout/radial1"/>
    <dgm:cxn modelId="{D830A0D0-BFB7-437C-8464-FCA1E9D5A689}" type="presParOf" srcId="{D5EDBBF2-D5FD-48FB-8538-2FADC260EEE0}" destId="{B96314C3-C117-4E67-8ABD-48E2EAACFA45}" srcOrd="6" destOrd="0" presId="urn:microsoft.com/office/officeart/2005/8/layout/radial1"/>
    <dgm:cxn modelId="{81EB57FD-D85C-4C46-B9C5-E56D4444B594}" type="presParOf" srcId="{D5EDBBF2-D5FD-48FB-8538-2FADC260EEE0}" destId="{5D31D6E7-A531-4DB8-964B-0B15A646AA80}" srcOrd="7" destOrd="0" presId="urn:microsoft.com/office/officeart/2005/8/layout/radial1"/>
    <dgm:cxn modelId="{D517B665-F590-41CB-AB59-03F20F4C2FFD}" type="presParOf" srcId="{5D31D6E7-A531-4DB8-964B-0B15A646AA80}" destId="{7BE46E31-A7E5-4321-90F3-A4368C831BD4}" srcOrd="0" destOrd="0" presId="urn:microsoft.com/office/officeart/2005/8/layout/radial1"/>
    <dgm:cxn modelId="{09064ECB-2433-4F27-8513-202C8C1D7812}" type="presParOf" srcId="{D5EDBBF2-D5FD-48FB-8538-2FADC260EEE0}" destId="{6EBE75E8-7CC0-4CE6-83E9-F4A66DD5DC51}" srcOrd="8" destOrd="0" presId="urn:microsoft.com/office/officeart/2005/8/layout/radial1"/>
    <dgm:cxn modelId="{CCC6CCBC-1666-41FB-AF4D-E3FDC17526AA}" type="presParOf" srcId="{D5EDBBF2-D5FD-48FB-8538-2FADC260EEE0}" destId="{C1F7B59A-99E9-4A64-A499-913276A90EA5}" srcOrd="9" destOrd="0" presId="urn:microsoft.com/office/officeart/2005/8/layout/radial1"/>
    <dgm:cxn modelId="{2FF5BA6D-29C3-40AB-83B4-4E165567E656}" type="presParOf" srcId="{C1F7B59A-99E9-4A64-A499-913276A90EA5}" destId="{97A3DC4B-C8B9-4910-90E2-C756E7ED372F}" srcOrd="0" destOrd="0" presId="urn:microsoft.com/office/officeart/2005/8/layout/radial1"/>
    <dgm:cxn modelId="{5A27D67C-4A4B-4DCD-9C08-BEFCB2D427C6}" type="presParOf" srcId="{D5EDBBF2-D5FD-48FB-8538-2FADC260EEE0}" destId="{C79AE561-4196-4925-B53D-76FD67578DAE}" srcOrd="10" destOrd="0" presId="urn:microsoft.com/office/officeart/2005/8/layout/radial1"/>
    <dgm:cxn modelId="{066E3E5D-C846-4E9F-B9DD-18944E04F368}" type="presParOf" srcId="{D5EDBBF2-D5FD-48FB-8538-2FADC260EEE0}" destId="{387B711F-050F-40A4-B4DC-7FF8012DDFF4}" srcOrd="11" destOrd="0" presId="urn:microsoft.com/office/officeart/2005/8/layout/radial1"/>
    <dgm:cxn modelId="{27C8AEAE-5526-4179-9729-E4F575C951B0}" type="presParOf" srcId="{387B711F-050F-40A4-B4DC-7FF8012DDFF4}" destId="{233CCBDA-3B30-452A-8983-ED1B29FB9729}" srcOrd="0" destOrd="0" presId="urn:microsoft.com/office/officeart/2005/8/layout/radial1"/>
    <dgm:cxn modelId="{F8ED232B-B579-47E8-A31B-4F0044E09E39}" type="presParOf" srcId="{D5EDBBF2-D5FD-48FB-8538-2FADC260EEE0}" destId="{EC3EECD8-B8FB-4D7B-8298-48CBC3EDE4FB}" srcOrd="12" destOrd="0" presId="urn:microsoft.com/office/officeart/2005/8/layout/radial1"/>
    <dgm:cxn modelId="{FF96CC11-6AE2-4885-A370-F4BBC54C0AD6}" type="presParOf" srcId="{D5EDBBF2-D5FD-48FB-8538-2FADC260EEE0}" destId="{A1E66AEC-EE9B-4A3D-9352-78A2E68D15E5}" srcOrd="13" destOrd="0" presId="urn:microsoft.com/office/officeart/2005/8/layout/radial1"/>
    <dgm:cxn modelId="{5B2F84CA-A6A7-41FA-A133-E4F1DD2DFE66}" type="presParOf" srcId="{A1E66AEC-EE9B-4A3D-9352-78A2E68D15E5}" destId="{16BF4018-549E-4DB2-A53A-96D8B38FEA95}" srcOrd="0" destOrd="0" presId="urn:microsoft.com/office/officeart/2005/8/layout/radial1"/>
    <dgm:cxn modelId="{9ACF6571-0F5F-4961-B69E-8B1F6EF42684}" type="presParOf" srcId="{D5EDBBF2-D5FD-48FB-8538-2FADC260EEE0}" destId="{8DA77899-D1DE-4DA3-9341-CA298991DEA4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A676C-AA4B-4E9F-A786-166DDBF150B9}">
      <dsp:nvSpPr>
        <dsp:cNvPr id="0" name=""/>
        <dsp:cNvSpPr/>
      </dsp:nvSpPr>
      <dsp:spPr>
        <a:xfrm>
          <a:off x="3810093" y="2187202"/>
          <a:ext cx="3722693" cy="217304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Location: Dhaka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Abul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Khairat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Road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5269" y="2505437"/>
        <a:ext cx="2632341" cy="1536573"/>
      </dsp:txXfrm>
    </dsp:sp>
    <dsp:sp modelId="{8F39A486-0D3B-43D0-9E4C-3E94DA2C1454}">
      <dsp:nvSpPr>
        <dsp:cNvPr id="0" name=""/>
        <dsp:cNvSpPr/>
      </dsp:nvSpPr>
      <dsp:spPr>
        <a:xfrm rot="15579015">
          <a:off x="5265321" y="2006617"/>
          <a:ext cx="354013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354013" y="12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433477" y="2010346"/>
        <a:ext cx="17700" cy="17700"/>
      </dsp:txXfrm>
    </dsp:sp>
    <dsp:sp modelId="{99306558-D5B0-4E55-AAA9-E616CC130633}">
      <dsp:nvSpPr>
        <dsp:cNvPr id="0" name=""/>
        <dsp:cNvSpPr/>
      </dsp:nvSpPr>
      <dsp:spPr>
        <a:xfrm>
          <a:off x="3957766" y="245627"/>
          <a:ext cx="2614330" cy="1604434"/>
        </a:xfrm>
        <a:prstGeom prst="star12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Style: Mughal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1702" y="622404"/>
        <a:ext cx="1386458" cy="850880"/>
      </dsp:txXfrm>
    </dsp:sp>
    <dsp:sp modelId="{8918A066-A59E-49C3-893F-C0C12D9F9949}">
      <dsp:nvSpPr>
        <dsp:cNvPr id="0" name=""/>
        <dsp:cNvSpPr/>
      </dsp:nvSpPr>
      <dsp:spPr>
        <a:xfrm rot="19916280">
          <a:off x="6924742" y="2043751"/>
          <a:ext cx="2060633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2060633" y="12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7903542" y="2004815"/>
        <a:ext cx="103031" cy="103031"/>
      </dsp:txXfrm>
    </dsp:sp>
    <dsp:sp modelId="{BE291349-8F45-40B1-B342-8E9C4131228B}">
      <dsp:nvSpPr>
        <dsp:cNvPr id="0" name=""/>
        <dsp:cNvSpPr/>
      </dsp:nvSpPr>
      <dsp:spPr>
        <a:xfrm>
          <a:off x="8436696" y="30487"/>
          <a:ext cx="3196918" cy="1833896"/>
        </a:xfrm>
        <a:prstGeom prst="flowChartProcess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Number of domes:5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36696" y="30487"/>
        <a:ext cx="3196918" cy="1833896"/>
      </dsp:txXfrm>
    </dsp:sp>
    <dsp:sp modelId="{E01CDA9A-12B0-4D67-B731-0F22C8216EE9}">
      <dsp:nvSpPr>
        <dsp:cNvPr id="0" name=""/>
        <dsp:cNvSpPr/>
      </dsp:nvSpPr>
      <dsp:spPr>
        <a:xfrm rot="21374003">
          <a:off x="7520777" y="3130773"/>
          <a:ext cx="261889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261889" y="12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645174" y="3136805"/>
        <a:ext cx="13094" cy="13094"/>
      </dsp:txXfrm>
    </dsp:sp>
    <dsp:sp modelId="{B96314C3-C117-4E67-8ABD-48E2EAACFA45}">
      <dsp:nvSpPr>
        <dsp:cNvPr id="0" name=""/>
        <dsp:cNvSpPr/>
      </dsp:nvSpPr>
      <dsp:spPr>
        <a:xfrm>
          <a:off x="7767072" y="1924130"/>
          <a:ext cx="4050837" cy="2156571"/>
        </a:xfrm>
        <a:prstGeom prst="star8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Decoration: different sizes of stars on domes and wall.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89058" y="2255261"/>
        <a:ext cx="2806865" cy="1494309"/>
      </dsp:txXfrm>
    </dsp:sp>
    <dsp:sp modelId="{5D31D6E7-A531-4DB8-964B-0B15A646AA80}">
      <dsp:nvSpPr>
        <dsp:cNvPr id="0" name=""/>
        <dsp:cNvSpPr/>
      </dsp:nvSpPr>
      <dsp:spPr>
        <a:xfrm rot="1552495">
          <a:off x="7045884" y="4204433"/>
          <a:ext cx="1140697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1140697" y="12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87715" y="4188495"/>
        <a:ext cx="57034" cy="57034"/>
      </dsp:txXfrm>
    </dsp:sp>
    <dsp:sp modelId="{6EBE75E8-7CC0-4CE6-83E9-F4A66DD5DC51}">
      <dsp:nvSpPr>
        <dsp:cNvPr id="0" name=""/>
        <dsp:cNvSpPr/>
      </dsp:nvSpPr>
      <dsp:spPr>
        <a:xfrm>
          <a:off x="7485181" y="4264566"/>
          <a:ext cx="3792736" cy="1617366"/>
        </a:xfrm>
        <a:prstGeom prst="ellipse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Materials: chinaware and white cement.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40614" y="4501424"/>
        <a:ext cx="2681870" cy="1143650"/>
      </dsp:txXfrm>
    </dsp:sp>
    <dsp:sp modelId="{C1F7B59A-99E9-4A64-A499-913276A90EA5}">
      <dsp:nvSpPr>
        <dsp:cNvPr id="0" name=""/>
        <dsp:cNvSpPr/>
      </dsp:nvSpPr>
      <dsp:spPr>
        <a:xfrm rot="7626502">
          <a:off x="4540104" y="4443785"/>
          <a:ext cx="473279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473279" y="12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764912" y="4444532"/>
        <a:ext cx="23663" cy="23663"/>
      </dsp:txXfrm>
    </dsp:sp>
    <dsp:sp modelId="{C79AE561-4196-4925-B53D-76FD67578DAE}">
      <dsp:nvSpPr>
        <dsp:cNvPr id="0" name=""/>
        <dsp:cNvSpPr/>
      </dsp:nvSpPr>
      <dsp:spPr>
        <a:xfrm>
          <a:off x="1149024" y="4631072"/>
          <a:ext cx="5848515" cy="1510306"/>
        </a:xfrm>
        <a:prstGeom prst="flowChartPreparati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Interior of the mosque: mosaic floor, floral tiles on the wall.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8727" y="4631072"/>
        <a:ext cx="3509109" cy="1510306"/>
      </dsp:txXfrm>
    </dsp:sp>
    <dsp:sp modelId="{387B711F-050F-40A4-B4DC-7FF8012DDFF4}">
      <dsp:nvSpPr>
        <dsp:cNvPr id="0" name=""/>
        <dsp:cNvSpPr/>
      </dsp:nvSpPr>
      <dsp:spPr>
        <a:xfrm rot="10622172">
          <a:off x="3536838" y="3364394"/>
          <a:ext cx="280720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280720" y="12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70181" y="3369956"/>
        <a:ext cx="14036" cy="14036"/>
      </dsp:txXfrm>
    </dsp:sp>
    <dsp:sp modelId="{EC3EECD8-B8FB-4D7B-8298-48CBC3EDE4FB}">
      <dsp:nvSpPr>
        <dsp:cNvPr id="0" name=""/>
        <dsp:cNvSpPr/>
      </dsp:nvSpPr>
      <dsp:spPr>
        <a:xfrm>
          <a:off x="0" y="2343879"/>
          <a:ext cx="3542814" cy="2263531"/>
        </a:xfrm>
        <a:prstGeom prst="snip1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Built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by:Mirza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Ghulam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Pir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a respectable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Zamindar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 Dhaka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32510"/>
        <a:ext cx="3354183" cy="2074900"/>
      </dsp:txXfrm>
    </dsp:sp>
    <dsp:sp modelId="{A1E66AEC-EE9B-4A3D-9352-78A2E68D15E5}">
      <dsp:nvSpPr>
        <dsp:cNvPr id="0" name=""/>
        <dsp:cNvSpPr/>
      </dsp:nvSpPr>
      <dsp:spPr>
        <a:xfrm rot="12555388">
          <a:off x="2998714" y="2161766"/>
          <a:ext cx="1420326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1420326" y="12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73369" y="2138837"/>
        <a:ext cx="71016" cy="71016"/>
      </dsp:txXfrm>
    </dsp:sp>
    <dsp:sp modelId="{8DA77899-D1DE-4DA3-9341-CA298991DEA4}">
      <dsp:nvSpPr>
        <dsp:cNvPr id="0" name=""/>
        <dsp:cNvSpPr/>
      </dsp:nvSpPr>
      <dsp:spPr>
        <a:xfrm>
          <a:off x="0" y="0"/>
          <a:ext cx="3552787" cy="21836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Time: early 18th century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294" y="319785"/>
        <a:ext cx="2512199" cy="1544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B1D5E-CD7A-4649-9583-D26B6699ECF7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15808-47EF-49F5-BD42-2491D230A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5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B51E3-8967-4083-9D55-A02C6BC5DB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2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B51E3-8967-4083-9D55-A02C6BC5DB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4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908A78-C8D3-4FEF-B7A3-E4A77327B6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3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1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9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4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6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5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4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797" y="95793"/>
            <a:ext cx="11991702" cy="6348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5795" y="6522720"/>
            <a:ext cx="11991704" cy="243851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S.</a:t>
            </a:r>
            <a:r>
              <a:rPr lang="en-US" sz="1800" b="1" baseline="0" dirty="0" smtClean="0">
                <a:solidFill>
                  <a:schemeClr val="tx1"/>
                </a:solidFill>
              </a:rPr>
              <a:t> M. </a:t>
            </a:r>
            <a:r>
              <a:rPr lang="en-US" sz="1800" b="1" baseline="0" dirty="0" err="1" smtClean="0">
                <a:solidFill>
                  <a:schemeClr val="tx1"/>
                </a:solidFill>
              </a:rPr>
              <a:t>Monirul</a:t>
            </a:r>
            <a:r>
              <a:rPr lang="en-US" sz="1800" b="1" baseline="0" dirty="0" smtClean="0">
                <a:solidFill>
                  <a:schemeClr val="tx1"/>
                </a:solidFill>
              </a:rPr>
              <a:t> Islam, Assistant Teacher in English Language, Govt. Model Secondary School, Khulna, Mobile-01711-397 309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4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5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0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onirmodel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FZt-pD3bxlTtr2BNaTuEb8iBwx4Nzb9h/view?usp=sharin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197383"/>
            <a:ext cx="11757891" cy="612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91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20" y="2091017"/>
            <a:ext cx="4519843" cy="338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2519" y="0"/>
            <a:ext cx="11804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U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.Work in pairs .talk about the picture and ask and answer the following questions.</a:t>
            </a:r>
          </a:p>
          <a:p>
            <a:pPr algn="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minutes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365" y="1075026"/>
            <a:ext cx="10589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this building?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Ans. I think, this is the Shat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Gambuj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Mosque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364" y="2076425"/>
            <a:ext cx="75325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Do you have a building like this in your 	town/ village?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Ans. Yes. But it does not have so 	many domes.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867" y="4104018"/>
            <a:ext cx="7517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What do we call it ?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Ans. we call it mosque. 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503" y="5270562"/>
            <a:ext cx="12066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What is it used for?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Ans. It is used for saying prayers.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341673"/>
            <a:ext cx="5430982" cy="19834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2609457"/>
            <a:ext cx="5430982" cy="18193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4749639"/>
            <a:ext cx="5430982" cy="15298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32669" y="2091907"/>
            <a:ext cx="117101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en-US" sz="1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1706" y="4976535"/>
            <a:ext cx="361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Heritage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52695" y="3334480"/>
            <a:ext cx="279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uccession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52695" y="5228342"/>
            <a:ext cx="279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radition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9421" y="981402"/>
            <a:ext cx="361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Decoration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421" y="3195980"/>
            <a:ext cx="3659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Inherit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40800" y="507685"/>
            <a:ext cx="300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eautification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31" y="4840813"/>
            <a:ext cx="5339760" cy="14472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20" y="263038"/>
            <a:ext cx="5264727" cy="19286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22" y="2441751"/>
            <a:ext cx="5299569" cy="20705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37157" y="4569949"/>
            <a:ext cx="3842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681" y="2672486"/>
            <a:ext cx="3852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Terracotta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768" y="357707"/>
            <a:ext cx="3593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Monument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7616" y="4983052"/>
            <a:ext cx="31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hick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05455" y="2338224"/>
            <a:ext cx="2949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Backed reddish-brown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05455" y="562583"/>
            <a:ext cx="328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Memorial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144" y="203205"/>
            <a:ext cx="11693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silently and complete the chart given after it . (individual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work). 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minutes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018" y="1856509"/>
            <a:ext cx="118871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‘Heritage’ is what we inherit from the past, live with in the present and  then pass on to our children or future generation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.--------------------------------------------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latin typeface="TimesNewRomanPSMT"/>
              </a:rPr>
              <a:t>Besides being used as a prayer hall, Khan Jahan used the mosque as his court also. Today, it is one of the greatest tourist attractions and one of the best architectural beauties of Bangladesh</a:t>
            </a:r>
            <a:r>
              <a:rPr lang="en-US" sz="3600" b="1" dirty="0" smtClean="0">
                <a:latin typeface="TimesNewRomanPSMT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10150763" y="5341918"/>
            <a:ext cx="1782618" cy="969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TEXT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39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075" y="114455"/>
            <a:ext cx="1187796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TimesNewRomanPSMT"/>
              </a:rPr>
              <a:t>‘Heritage’ is what we inherit from the past, live with them in the present and </a:t>
            </a:r>
            <a:r>
              <a:rPr lang="en-US" sz="2500" b="1" dirty="0" smtClean="0">
                <a:latin typeface="TimesNewRomanPSMT"/>
              </a:rPr>
              <a:t>then pass </a:t>
            </a:r>
            <a:r>
              <a:rPr lang="en-US" sz="2500" b="1" dirty="0">
                <a:latin typeface="TimesNewRomanPSMT"/>
              </a:rPr>
              <a:t>on to our children or future generation. Our unique source of life and </a:t>
            </a:r>
            <a:r>
              <a:rPr lang="en-US" sz="2500" b="1" dirty="0" smtClean="0">
                <a:latin typeface="TimesNewRomanPSMT"/>
              </a:rPr>
              <a:t>inspiration is </a:t>
            </a:r>
            <a:r>
              <a:rPr lang="en-US" sz="2500" b="1" dirty="0">
                <a:latin typeface="TimesNewRomanPSMT"/>
              </a:rPr>
              <a:t>our cultural and natural heritage. When we speak of ‘World Heritage’, it </a:t>
            </a:r>
            <a:r>
              <a:rPr lang="en-US" sz="2500" b="1" dirty="0" smtClean="0">
                <a:latin typeface="TimesNewRomanPSMT"/>
              </a:rPr>
              <a:t>indicates places </a:t>
            </a:r>
            <a:r>
              <a:rPr lang="en-US" sz="2500" b="1" dirty="0">
                <a:latin typeface="TimesNewRomanPSMT"/>
              </a:rPr>
              <a:t>and sites that we got from the past and pass on to the future generation of </a:t>
            </a:r>
            <a:r>
              <a:rPr lang="en-US" sz="2500" b="1" dirty="0" smtClean="0">
                <a:latin typeface="TimesNewRomanPSMT"/>
              </a:rPr>
              <a:t>the entire </a:t>
            </a:r>
            <a:r>
              <a:rPr lang="en-US" sz="2500" b="1" dirty="0">
                <a:latin typeface="TimesNewRomanPSMT"/>
              </a:rPr>
              <a:t>world.</a:t>
            </a:r>
          </a:p>
          <a:p>
            <a:pPr algn="just"/>
            <a:r>
              <a:rPr lang="en-US" sz="2500" b="1" dirty="0">
                <a:latin typeface="TimesNewRomanPSMT"/>
              </a:rPr>
              <a:t>The ‘Shat </a:t>
            </a:r>
            <a:r>
              <a:rPr lang="en-US" sz="2500" b="1" dirty="0" err="1">
                <a:latin typeface="TimesNewRomanPSMT"/>
              </a:rPr>
              <a:t>Gambuj</a:t>
            </a:r>
            <a:r>
              <a:rPr lang="en-US" sz="2500" b="1" dirty="0">
                <a:latin typeface="TimesNewRomanPSMT"/>
              </a:rPr>
              <a:t> Mosque’ in </a:t>
            </a:r>
            <a:r>
              <a:rPr lang="en-US" sz="2500" b="1" dirty="0" err="1">
                <a:latin typeface="TimesNewRomanPSMT"/>
              </a:rPr>
              <a:t>Bagerhat</a:t>
            </a:r>
            <a:r>
              <a:rPr lang="en-US" sz="2500" b="1" dirty="0">
                <a:latin typeface="TimesNewRomanPSMT"/>
              </a:rPr>
              <a:t> is such a heritage. It became a </a:t>
            </a:r>
            <a:r>
              <a:rPr lang="en-US" sz="2500" b="1" dirty="0" smtClean="0">
                <a:latin typeface="TimesNewRomanPSMT"/>
              </a:rPr>
              <a:t>UNESCO World </a:t>
            </a:r>
            <a:r>
              <a:rPr lang="en-US" sz="2500" b="1" dirty="0">
                <a:latin typeface="TimesNewRomanPSMT"/>
              </a:rPr>
              <a:t>Heritage Site in 1985</a:t>
            </a:r>
            <a:r>
              <a:rPr lang="en-US" sz="2500" b="1" dirty="0" smtClean="0">
                <a:latin typeface="TimesNewRomanPSMT"/>
              </a:rPr>
              <a:t>.</a:t>
            </a:r>
            <a:endParaRPr lang="en-US" sz="2500" b="1" dirty="0">
              <a:latin typeface="TimesNewRomanPSMT"/>
            </a:endParaRPr>
          </a:p>
          <a:p>
            <a:pPr algn="just"/>
            <a:r>
              <a:rPr lang="en-US" sz="2500" b="1" dirty="0">
                <a:latin typeface="TimesNewRomanPSMT"/>
              </a:rPr>
              <a:t>Originally, the historic Mosque City was known as ‘ </a:t>
            </a:r>
            <a:r>
              <a:rPr lang="en-US" sz="2500" b="1" dirty="0" err="1">
                <a:latin typeface="TimesNewRomanPSMT"/>
              </a:rPr>
              <a:t>Khalifatabad</a:t>
            </a:r>
            <a:r>
              <a:rPr lang="en-US" sz="2500" b="1" dirty="0">
                <a:latin typeface="TimesNewRomanPSMT"/>
              </a:rPr>
              <a:t>’. It is situated </a:t>
            </a:r>
            <a:r>
              <a:rPr lang="en-US" sz="2500" b="1" dirty="0" smtClean="0">
                <a:latin typeface="TimesNewRomanPSMT"/>
              </a:rPr>
              <a:t>at the </a:t>
            </a:r>
            <a:r>
              <a:rPr lang="en-US" sz="2500" b="1" dirty="0">
                <a:latin typeface="TimesNewRomanPSMT"/>
              </a:rPr>
              <a:t>outskirts of </a:t>
            </a:r>
            <a:r>
              <a:rPr lang="en-US" sz="2500" b="1" dirty="0" err="1">
                <a:latin typeface="TimesNewRomanPSMT"/>
              </a:rPr>
              <a:t>Bagerhat</a:t>
            </a:r>
            <a:r>
              <a:rPr lang="en-US" sz="2500" b="1" dirty="0">
                <a:latin typeface="TimesNewRomanPSMT"/>
              </a:rPr>
              <a:t> town--- not very far from the dense mangrove forest of </a:t>
            </a:r>
            <a:r>
              <a:rPr lang="en-US" sz="2500" b="1" dirty="0" smtClean="0">
                <a:latin typeface="TimesNewRomanPSMT"/>
              </a:rPr>
              <a:t>the Sundarbans</a:t>
            </a:r>
            <a:r>
              <a:rPr lang="en-US" sz="2500" b="1" dirty="0">
                <a:latin typeface="TimesNewRomanPSMT"/>
              </a:rPr>
              <a:t>. </a:t>
            </a:r>
            <a:r>
              <a:rPr lang="en-US" sz="2500" b="1" dirty="0" err="1">
                <a:latin typeface="TimesNewRomanPSMT"/>
              </a:rPr>
              <a:t>Khalifatabad</a:t>
            </a:r>
            <a:r>
              <a:rPr lang="en-US" sz="2500" b="1" dirty="0">
                <a:latin typeface="TimesNewRomanPSMT"/>
              </a:rPr>
              <a:t> was a Muslim colony. It was founded by the </a:t>
            </a:r>
            <a:r>
              <a:rPr lang="en-US" sz="2500" b="1" dirty="0" smtClean="0">
                <a:latin typeface="TimesNewRomanPSMT"/>
              </a:rPr>
              <a:t>Turkish general</a:t>
            </a:r>
            <a:r>
              <a:rPr lang="en-US" sz="2500" b="1" dirty="0">
                <a:latin typeface="TimesNewRomanPSMT"/>
              </a:rPr>
              <a:t>, a saint warrior Ulugh Khan Jahan in the 15th century. The infrastructure </a:t>
            </a:r>
            <a:r>
              <a:rPr lang="en-US" sz="2500" b="1" dirty="0" smtClean="0">
                <a:latin typeface="TimesNewRomanPSMT"/>
              </a:rPr>
              <a:t>of the </a:t>
            </a:r>
            <a:r>
              <a:rPr lang="en-US" sz="2500" b="1" dirty="0">
                <a:latin typeface="TimesNewRomanPSMT"/>
              </a:rPr>
              <a:t>city reveals significant technical skills in many mosques as well as early </a:t>
            </a:r>
            <a:r>
              <a:rPr lang="en-US" sz="2500" b="1" dirty="0" smtClean="0">
                <a:latin typeface="TimesNewRomanPSMT"/>
              </a:rPr>
              <a:t>Islamic monuments</a:t>
            </a:r>
            <a:r>
              <a:rPr lang="en-US" sz="2500" b="1" dirty="0">
                <a:latin typeface="TimesNewRomanPSMT"/>
              </a:rPr>
              <a:t>. Baked bricks are used for the construction of the buildings. </a:t>
            </a:r>
            <a:r>
              <a:rPr lang="en-US" sz="2500" b="1" dirty="0" smtClean="0">
                <a:latin typeface="TimesNewRomanPSMT"/>
              </a:rPr>
              <a:t>The planning </a:t>
            </a:r>
            <a:r>
              <a:rPr lang="en-US" sz="2500" b="1" dirty="0">
                <a:latin typeface="TimesNewRomanPSMT"/>
              </a:rPr>
              <a:t>of the city is distinctly dominated by Islamic architecture and </a:t>
            </a:r>
            <a:r>
              <a:rPr lang="en-US" sz="2500" b="1" dirty="0" smtClean="0">
                <a:latin typeface="TimesNewRomanPSMT"/>
              </a:rPr>
              <a:t>the decorations </a:t>
            </a:r>
            <a:r>
              <a:rPr lang="en-US" sz="2500" b="1" dirty="0">
                <a:latin typeface="TimesNewRomanPSMT"/>
              </a:rPr>
              <a:t>are a combination of Mughal and Turkish architecture.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20876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599" y="96018"/>
            <a:ext cx="1195185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 smtClean="0">
                <a:latin typeface="TimesNewRomanPSMT"/>
              </a:rPr>
              <a:t>Khan </a:t>
            </a:r>
            <a:r>
              <a:rPr lang="en-US" sz="2500" b="1" dirty="0">
                <a:latin typeface="TimesNewRomanPSMT"/>
              </a:rPr>
              <a:t>Jahan built a network of roads, bridges, public buildings and reservoirs to </a:t>
            </a:r>
            <a:r>
              <a:rPr lang="en-US" sz="2500" b="1" dirty="0" smtClean="0">
                <a:latin typeface="TimesNewRomanPSMT"/>
              </a:rPr>
              <a:t>make the </a:t>
            </a:r>
            <a:r>
              <a:rPr lang="en-US" sz="2500" b="1" dirty="0">
                <a:latin typeface="TimesNewRomanPSMT"/>
              </a:rPr>
              <a:t>city habitable. There are about 360 mosques in the city. Among them the </a:t>
            </a:r>
            <a:r>
              <a:rPr lang="en-US" sz="2500" b="1" dirty="0" smtClean="0">
                <a:latin typeface="TimesNewRomanPSMT"/>
              </a:rPr>
              <a:t>most remarkable </a:t>
            </a:r>
            <a:r>
              <a:rPr lang="en-US" sz="2500" b="1" dirty="0">
                <a:latin typeface="TimesNewRomanPSMT"/>
              </a:rPr>
              <a:t>is the multi-domed Shat </a:t>
            </a:r>
            <a:r>
              <a:rPr lang="en-US" sz="2500" b="1" dirty="0" err="1">
                <a:latin typeface="TimesNewRomanPSMT"/>
              </a:rPr>
              <a:t>Gombuj</a:t>
            </a:r>
            <a:r>
              <a:rPr lang="en-US" sz="2500" b="1" dirty="0">
                <a:latin typeface="TimesNewRomanPSMT"/>
              </a:rPr>
              <a:t> Mosque. The mosque is unique in </a:t>
            </a:r>
            <a:r>
              <a:rPr lang="en-US" sz="2500" b="1" dirty="0" smtClean="0">
                <a:latin typeface="TimesNewRomanPSMT"/>
              </a:rPr>
              <a:t>the sense </a:t>
            </a:r>
            <a:r>
              <a:rPr lang="en-US" sz="2500" b="1" dirty="0">
                <a:latin typeface="TimesNewRomanPSMT"/>
              </a:rPr>
              <a:t>that it has 60 pillars that support the roof, with 77 low height domes. The </a:t>
            </a:r>
            <a:r>
              <a:rPr lang="en-US" sz="2500" b="1" dirty="0" smtClean="0">
                <a:latin typeface="TimesNewRomanPSMT"/>
              </a:rPr>
              <a:t>4 towers </a:t>
            </a:r>
            <a:r>
              <a:rPr lang="en-US" sz="2500" b="1" dirty="0">
                <a:latin typeface="TimesNewRomanPSMT"/>
              </a:rPr>
              <a:t>at 4 corners have smaller domes on the roof as well. The vast prayer hall </a:t>
            </a:r>
            <a:r>
              <a:rPr lang="en-US" sz="2500" b="1" dirty="0" smtClean="0">
                <a:latin typeface="TimesNewRomanPSMT"/>
              </a:rPr>
              <a:t>has 11 </a:t>
            </a:r>
            <a:r>
              <a:rPr lang="en-US" sz="2500" b="1" dirty="0">
                <a:latin typeface="TimesNewRomanPSMT"/>
              </a:rPr>
              <a:t>arched doorways on the east and 7 each on the north and south for light </a:t>
            </a:r>
            <a:r>
              <a:rPr lang="en-US" sz="2500" b="1" dirty="0" smtClean="0">
                <a:latin typeface="TimesNewRomanPSMT"/>
              </a:rPr>
              <a:t>and ventilation</a:t>
            </a:r>
            <a:r>
              <a:rPr lang="en-US" sz="2500" b="1" dirty="0">
                <a:latin typeface="TimesNewRomanPSMT"/>
              </a:rPr>
              <a:t>. It has 7 aisles running along the length of the mosque and 11 deep </a:t>
            </a:r>
            <a:r>
              <a:rPr lang="en-US" sz="2500" b="1" dirty="0" smtClean="0">
                <a:latin typeface="TimesNewRomanPSMT"/>
              </a:rPr>
              <a:t>curves between </a:t>
            </a:r>
            <a:r>
              <a:rPr lang="en-US" sz="2500" b="1" dirty="0">
                <a:latin typeface="TimesNewRomanPSMT"/>
              </a:rPr>
              <a:t>the slender stone columns. These columns support the curving </a:t>
            </a:r>
            <a:r>
              <a:rPr lang="en-US" sz="2500" b="1" dirty="0" smtClean="0">
                <a:latin typeface="TimesNewRomanPSMT"/>
              </a:rPr>
              <a:t>arches created </a:t>
            </a:r>
            <a:r>
              <a:rPr lang="en-US" sz="2500" b="1" dirty="0">
                <a:latin typeface="TimesNewRomanPSMT"/>
              </a:rPr>
              <a:t>by the domes. The thickness of the arches is 6 feet and have </a:t>
            </a:r>
            <a:r>
              <a:rPr lang="en-US" sz="2500" b="1" dirty="0" smtClean="0">
                <a:latin typeface="TimesNewRomanPSMT"/>
              </a:rPr>
              <a:t>slightly narrowing </a:t>
            </a:r>
            <a:r>
              <a:rPr lang="en-US" sz="2500" b="1" dirty="0">
                <a:latin typeface="TimesNewRomanPSMT"/>
              </a:rPr>
              <a:t>hollow and round wall</a:t>
            </a:r>
            <a:r>
              <a:rPr lang="en-US" sz="2500" b="1" dirty="0" smtClean="0">
                <a:latin typeface="TimesNewRomanPSMT"/>
              </a:rPr>
              <a:t>. The </a:t>
            </a:r>
            <a:r>
              <a:rPr lang="en-US" sz="2500" b="1" dirty="0">
                <a:latin typeface="TimesNewRomanPSMT"/>
              </a:rPr>
              <a:t>west wall in the interior has 11 ‘</a:t>
            </a:r>
            <a:r>
              <a:rPr lang="en-US" sz="2500" b="1" dirty="0" err="1">
                <a:latin typeface="TimesNewRomanPSMT"/>
              </a:rPr>
              <a:t>mihrabs</a:t>
            </a:r>
            <a:r>
              <a:rPr lang="en-US" sz="2500" b="1" dirty="0">
                <a:latin typeface="TimesNewRomanPSMT"/>
              </a:rPr>
              <a:t>’ (niche in mosque pointing </a:t>
            </a:r>
            <a:r>
              <a:rPr lang="en-US" sz="2500" b="1" dirty="0" smtClean="0">
                <a:latin typeface="TimesNewRomanPSMT"/>
              </a:rPr>
              <a:t>towards Makkah</a:t>
            </a:r>
            <a:r>
              <a:rPr lang="en-US" sz="2500" b="1" dirty="0">
                <a:latin typeface="TimesNewRomanPSMT"/>
              </a:rPr>
              <a:t>). These </a:t>
            </a:r>
            <a:r>
              <a:rPr lang="en-US" sz="2500" b="1" dirty="0" err="1">
                <a:latin typeface="TimesNewRomanPSMT"/>
              </a:rPr>
              <a:t>mihrabs</a:t>
            </a:r>
            <a:r>
              <a:rPr lang="en-US" sz="2500" b="1" dirty="0">
                <a:latin typeface="TimesNewRomanPSMT"/>
              </a:rPr>
              <a:t> are </a:t>
            </a:r>
            <a:r>
              <a:rPr lang="en-US" sz="2500" b="1" dirty="0" smtClean="0">
                <a:latin typeface="TimesNewRomanPSMT"/>
              </a:rPr>
              <a:t>decorated </a:t>
            </a:r>
            <a:r>
              <a:rPr lang="en-US" sz="2500" b="1" dirty="0">
                <a:latin typeface="TimesNewRomanPSMT"/>
              </a:rPr>
              <a:t>with stonework and terracotta. The floor </a:t>
            </a:r>
            <a:r>
              <a:rPr lang="en-US" sz="2500" b="1" dirty="0" smtClean="0">
                <a:latin typeface="TimesNewRomanPSMT"/>
              </a:rPr>
              <a:t>of the </a:t>
            </a:r>
            <a:r>
              <a:rPr lang="en-US" sz="2500" b="1" dirty="0">
                <a:latin typeface="TimesNewRomanPSMT"/>
              </a:rPr>
              <a:t>mosque is made of brick</a:t>
            </a:r>
            <a:r>
              <a:rPr lang="en-US" sz="2500" b="1" dirty="0" smtClean="0">
                <a:latin typeface="TimesNewRomanPSMT"/>
              </a:rPr>
              <a:t>.</a:t>
            </a:r>
          </a:p>
          <a:p>
            <a:pPr algn="just"/>
            <a:r>
              <a:rPr lang="en-US" sz="2500" b="1" dirty="0" smtClean="0">
                <a:latin typeface="TimesNewRomanPSMT"/>
              </a:rPr>
              <a:t>Besides </a:t>
            </a:r>
            <a:r>
              <a:rPr lang="en-US" sz="2500" b="1" dirty="0">
                <a:latin typeface="TimesNewRomanPSMT"/>
              </a:rPr>
              <a:t>being used as a prayer hall, Khan Jahan used the mosque as his court also</a:t>
            </a:r>
            <a:r>
              <a:rPr lang="en-US" sz="2500" b="1" dirty="0" smtClean="0">
                <a:latin typeface="TimesNewRomanPSMT"/>
              </a:rPr>
              <a:t>. Today</a:t>
            </a:r>
            <a:r>
              <a:rPr lang="en-US" sz="2500" b="1" dirty="0">
                <a:latin typeface="TimesNewRomanPSMT"/>
              </a:rPr>
              <a:t>, it is one of the greatest tourist attractions and one of the best </a:t>
            </a:r>
            <a:r>
              <a:rPr lang="en-US" sz="2500" b="1" dirty="0" smtClean="0">
                <a:latin typeface="TimesNewRomanPSMT"/>
              </a:rPr>
              <a:t>architectural beauties </a:t>
            </a:r>
            <a:r>
              <a:rPr lang="en-US" sz="2500" b="1" dirty="0">
                <a:latin typeface="TimesNewRomanPSMT"/>
              </a:rPr>
              <a:t>of Bangladesh.</a:t>
            </a:r>
            <a:endParaRPr lang="en-US" sz="2500" b="1" dirty="0"/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123054" y="5683663"/>
            <a:ext cx="1782618" cy="969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BACK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3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734172"/>
              </p:ext>
            </p:extLst>
          </p:nvPr>
        </p:nvGraphicFramePr>
        <p:xfrm>
          <a:off x="212436" y="758653"/>
          <a:ext cx="11767127" cy="5145941"/>
        </p:xfrm>
        <a:graphic>
          <a:graphicData uri="http://schemas.openxmlformats.org/drawingml/2006/table">
            <a:tbl>
              <a:tblPr firstRow="1" bandRow="1"/>
              <a:tblGrid>
                <a:gridCol w="6091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5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381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Shat </a:t>
                      </a:r>
                      <a:r>
                        <a:rPr lang="en-US" sz="3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Gambuj</a:t>
                      </a: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Mosque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information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Founded by 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When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 of domes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US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pillars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Arches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Thickness of the arches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Mihrabs</a:t>
                      </a: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22460" y="1378760"/>
            <a:ext cx="443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Khan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Jahan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8787" y="2066638"/>
            <a:ext cx="467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15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century.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3493" y="2689602"/>
            <a:ext cx="271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2435" y="3335933"/>
            <a:ext cx="2205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5504" y="3937264"/>
            <a:ext cx="145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8986" y="4606894"/>
            <a:ext cx="2205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feet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93635" y="5258263"/>
            <a:ext cx="139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436" y="4453"/>
            <a:ext cx="117671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58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995054"/>
            <a:ext cx="11905674" cy="4305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3127" y="2"/>
            <a:ext cx="11988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read the information and write a description of the mosque with the help of given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clues.                                    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15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munites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17454830"/>
              </p:ext>
            </p:extLst>
          </p:nvPr>
        </p:nvGraphicFramePr>
        <p:xfrm>
          <a:off x="179689" y="94130"/>
          <a:ext cx="11892239" cy="6454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514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7A676C-AA4B-4E9F-A786-166DDBF15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647A676C-AA4B-4E9F-A786-166DDBF15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647A676C-AA4B-4E9F-A786-166DDBF15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39A486-0D3B-43D0-9E4C-3E94DA2C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8F39A486-0D3B-43D0-9E4C-3E94DA2C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8F39A486-0D3B-43D0-9E4C-3E94DA2C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306558-D5B0-4E55-AAA9-E616CC130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99306558-D5B0-4E55-AAA9-E616CC130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99306558-D5B0-4E55-AAA9-E616CC130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918A066-A59E-49C3-893F-C0C12D9F9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8918A066-A59E-49C3-893F-C0C12D9F9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8918A066-A59E-49C3-893F-C0C12D9F9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291349-8F45-40B1-B342-8E9C4131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BE291349-8F45-40B1-B342-8E9C4131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BE291349-8F45-40B1-B342-8E9C4131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1CDA9A-12B0-4D67-B731-0F22C8216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E01CDA9A-12B0-4D67-B731-0F22C8216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E01CDA9A-12B0-4D67-B731-0F22C8216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96314C3-C117-4E67-8ABD-48E2EAACF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B96314C3-C117-4E67-8ABD-48E2EAACF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B96314C3-C117-4E67-8ABD-48E2EAACF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31D6E7-A531-4DB8-964B-0B15A646A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5D31D6E7-A531-4DB8-964B-0B15A646A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5D31D6E7-A531-4DB8-964B-0B15A646A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BE75E8-7CC0-4CE6-83E9-F4A66DD5D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6EBE75E8-7CC0-4CE6-83E9-F4A66DD5D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6EBE75E8-7CC0-4CE6-83E9-F4A66DD5D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F7B59A-99E9-4A64-A499-913276A90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C1F7B59A-99E9-4A64-A499-913276A90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C1F7B59A-99E9-4A64-A499-913276A90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9AE561-4196-4925-B53D-76FD67578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C79AE561-4196-4925-B53D-76FD67578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C79AE561-4196-4925-B53D-76FD67578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7B711F-050F-40A4-B4DC-7FF8012DD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graphicEl>
                                              <a:dgm id="{387B711F-050F-40A4-B4DC-7FF8012DD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387B711F-050F-40A4-B4DC-7FF8012DD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3EECD8-B8FB-4D7B-8298-48CBC3EDE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EC3EECD8-B8FB-4D7B-8298-48CBC3EDE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EC3EECD8-B8FB-4D7B-8298-48CBC3EDE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1E66AEC-EE9B-4A3D-9352-78A2E68D1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A1E66AEC-EE9B-4A3D-9352-78A2E68D1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A1E66AEC-EE9B-4A3D-9352-78A2E68D1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A77899-D1DE-4DA3-9341-CA298991D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8DA77899-D1DE-4DA3-9341-CA298991D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graphicEl>
                                              <a:dgm id="{8DA77899-D1DE-4DA3-9341-CA298991D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673" y="175491"/>
            <a:ext cx="118133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	 Answer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the star Mosque which is an architectural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beauty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Mughal, is situated at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Abul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Khairat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Road in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Dhaka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It has five domes. There are different sizes of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stars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domes and outside wall. Chinaware and white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cement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used to building it. It has mosaic floor and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floral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tiles on the wall. This mosque was built by Mirza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Gulam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 respectable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Zaminder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Dhaka. It was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built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early 18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94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364" y="544945"/>
            <a:ext cx="1103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time :5 minutes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218" y="1995054"/>
            <a:ext cx="116562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heritage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did Khan Jahan Ali do to make the city livable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is Shat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Gambuj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Mosque a world Heritage Site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1329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to all.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1177779"/>
            <a:ext cx="11874896" cy="513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8800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90" y="331966"/>
            <a:ext cx="5168153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909" y="2501152"/>
            <a:ext cx="1168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in ten sentences describing your local mosque.    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6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7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9" y="179109"/>
            <a:ext cx="11802359" cy="6136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272" y="0"/>
            <a:ext cx="634252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00" y="0"/>
            <a:ext cx="64008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767" y="282804"/>
            <a:ext cx="112650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all.</a:t>
            </a:r>
            <a:endParaRPr lang="en-US" sz="1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21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5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75E-6 0 L -0.49544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3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93966" y="203203"/>
            <a:ext cx="11795982" cy="6428510"/>
            <a:chOff x="152401" y="83127"/>
            <a:chExt cx="11901055" cy="66409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804" y="4743619"/>
              <a:ext cx="1755630" cy="184003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166254" y="83127"/>
              <a:ext cx="11887200" cy="161636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INTRODUCTION</a:t>
              </a:r>
              <a:endPara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1" y="1816387"/>
              <a:ext cx="6502401" cy="490768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6255" y="1844095"/>
              <a:ext cx="643774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S. M. MONIRUL ISLAM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4730" y="2521140"/>
              <a:ext cx="6373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Assistant Teacher in English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253" y="3048000"/>
              <a:ext cx="650240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Govt. Model Secondary School, 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Khulna-9100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6258" y="4700878"/>
              <a:ext cx="6373091" cy="604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Mobile: 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01711-397 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4496" y="4054548"/>
              <a:ext cx="64025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3"/>
                </a:rPr>
                <a:t>monirmodel@gmail.com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27284" y="6114306"/>
              <a:ext cx="5126170" cy="604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F29792B7-DB20-45D0-BEF4-FCFBD825244E}" type="datetime2">
                <a:rPr lang="en-US" sz="3200" b="1" smtClean="0"/>
                <a:t>Friday, May 1, 2020</a:t>
              </a:fld>
              <a:endParaRPr lang="en-US" sz="36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27284" y="1819567"/>
              <a:ext cx="5126172" cy="490450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726" y="2118904"/>
            <a:ext cx="4553527" cy="38573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193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9" y="1382491"/>
            <a:ext cx="11785601" cy="4972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8619" y="193967"/>
            <a:ext cx="11684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Look at the following pictures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53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" y="88431"/>
            <a:ext cx="12021470" cy="6375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580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2" y="129309"/>
            <a:ext cx="11896436" cy="6334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971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909" y="322729"/>
            <a:ext cx="11711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watch the video.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1574798" y="3482110"/>
            <a:ext cx="9023929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Click here to watch the video from INTERNET.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60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38301" y="759428"/>
            <a:ext cx="9315397" cy="91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The Shat </a:t>
            </a:r>
            <a:r>
              <a:rPr lang="en-US" sz="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Gambuj</a:t>
            </a:r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 Mosque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083222" y="1581473"/>
            <a:ext cx="10021455" cy="38862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dirty="0" smtClean="0"/>
              <a:t>Unit  : VIII </a:t>
            </a:r>
          </a:p>
          <a:p>
            <a:pPr marL="0" indent="0" algn="ctr">
              <a:buNone/>
            </a:pPr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[World Heritage]</a:t>
            </a:r>
          </a:p>
          <a:p>
            <a:pPr marL="0" indent="0" algn="ctr">
              <a:buNone/>
            </a:pPr>
            <a:r>
              <a:rPr lang="en-US" sz="6600" b="1" dirty="0" smtClean="0"/>
              <a:t>Lesson : 1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843503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4.81481E-6 L -0.00052 0.625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6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6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6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525" y="615801"/>
            <a:ext cx="10836852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Learning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outcomes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9899" y="1701081"/>
            <a:ext cx="10836852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After the students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have studied the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lesson, they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will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be able to ---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899" y="3091160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Shat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Gambuj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Mosque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a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picture,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9898" y="3918697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tell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meaning of the new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words,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898" y="4779102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chart given below the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text,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9898" y="5593327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about a mosque using a photo and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clues.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881</Words>
  <Application>Microsoft Office PowerPoint</Application>
  <PresentationFormat>Widescreen</PresentationFormat>
  <Paragraphs>93</Paragraphs>
  <Slides>23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TimesNewRomanPS-BoldMT</vt:lpstr>
      <vt:lpstr>TimesNewRomanPSMT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106</cp:revision>
  <dcterms:created xsi:type="dcterms:W3CDTF">2019-11-08T03:18:36Z</dcterms:created>
  <dcterms:modified xsi:type="dcterms:W3CDTF">2020-05-01T10:21:13Z</dcterms:modified>
</cp:coreProperties>
</file>