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9.jpg" ContentType="image/pn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7"/>
  </p:notesMasterIdLst>
  <p:sldIdLst>
    <p:sldId id="369" r:id="rId3"/>
    <p:sldId id="336" r:id="rId4"/>
    <p:sldId id="337" r:id="rId5"/>
    <p:sldId id="338" r:id="rId6"/>
    <p:sldId id="335" r:id="rId7"/>
    <p:sldId id="339" r:id="rId8"/>
    <p:sldId id="340" r:id="rId9"/>
    <p:sldId id="357" r:id="rId10"/>
    <p:sldId id="342" r:id="rId11"/>
    <p:sldId id="343" r:id="rId12"/>
    <p:sldId id="344" r:id="rId13"/>
    <p:sldId id="359" r:id="rId14"/>
    <p:sldId id="346" r:id="rId15"/>
    <p:sldId id="360" r:id="rId16"/>
    <p:sldId id="367" r:id="rId17"/>
    <p:sldId id="362" r:id="rId18"/>
    <p:sldId id="370" r:id="rId19"/>
    <p:sldId id="352" r:id="rId20"/>
    <p:sldId id="363" r:id="rId21"/>
    <p:sldId id="365" r:id="rId22"/>
    <p:sldId id="368" r:id="rId23"/>
    <p:sldId id="349" r:id="rId24"/>
    <p:sldId id="355" r:id="rId25"/>
    <p:sldId id="35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I0Q8xjM9/jQBoXlKOSbjg==" hashData="xabaJyRkq3xIAKttVDruFrmfsrKm0h5hlqAYSICoH/fnVyC5h87zU4zcN6OSB3WM+EfGrOqIM0ru0VuZCjSC2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4660"/>
  </p:normalViewPr>
  <p:slideViewPr>
    <p:cSldViewPr snapToGrid="0">
      <p:cViewPr varScale="1">
        <p:scale>
          <a:sx n="83" d="100"/>
          <a:sy n="83" d="100"/>
        </p:scale>
        <p:origin x="70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93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3B903-D091-4C86-B87F-5A08741D073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1B51E3-8967-4083-9D55-A02C6BC5D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128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B51E3-8967-4083-9D55-A02C6BC5DB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68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B51E3-8967-4083-9D55-A02C6BC5DB9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535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B51E3-8967-4083-9D55-A02C6BC5DB9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33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B51E3-8967-4083-9D55-A02C6BC5DB9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58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6985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096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827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032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6636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8618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3173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3769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831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896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223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5206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3556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145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1797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7007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7634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2451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4857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6934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4650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53EBDB-B4FA-44A8-BF0C-B5601132F223}" type="datetimeFigureOut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5/1/2020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F38B4-CBBB-479E-ABCC-87FD3B1170D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998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MONIRUL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65314" y="76200"/>
            <a:ext cx="12050485" cy="6694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 cmpd="tri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solidFill>
                  <a:srgbClr val="CC6600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54428" y="6531428"/>
            <a:ext cx="1306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MONIRUL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983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MONIRUL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65314" y="76200"/>
            <a:ext cx="12050485" cy="6694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 cmpd="tri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solidFill>
                  <a:srgbClr val="CC6600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54428" y="6531428"/>
            <a:ext cx="1306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MONIRUL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84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onirmodel@gmail.co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-Jyzr6p9rPQKTvJgl7SOfGv9umZckE0m/view?usp=sharin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8" y="274320"/>
            <a:ext cx="11668312" cy="63154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43435" y="156794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Welcome to all.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pattFill prst="dkUpDiag">
                <a:fgClr>
                  <a:srgbClr val="44546A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9" y="-2637"/>
            <a:ext cx="6187859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5503" y="-2637"/>
            <a:ext cx="6004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7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07407E-6 L -0.5112 -0.00625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60" y="-32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11111E-6 L 0.49114 -0.00232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93966" y="203203"/>
            <a:ext cx="11924145" cy="6428509"/>
            <a:chOff x="152401" y="83127"/>
            <a:chExt cx="12030360" cy="664094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3735" y="3207661"/>
              <a:ext cx="4416850" cy="3312636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10" name="Rectangle 9"/>
            <p:cNvSpPr/>
            <p:nvPr/>
          </p:nvSpPr>
          <p:spPr>
            <a:xfrm>
              <a:off x="166254" y="83127"/>
              <a:ext cx="11887200" cy="1616364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8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INTRODUCTION</a:t>
              </a:r>
              <a:endParaRPr lang="en-US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52401" y="1816387"/>
              <a:ext cx="6502401" cy="4907685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40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66255" y="1844095"/>
              <a:ext cx="643774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5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S. M. MONIRUL ISLAM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4730" y="2521140"/>
              <a:ext cx="637309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Assistant Teacher in English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6253" y="3048000"/>
              <a:ext cx="650240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Govt. Model Secondary School, </a:t>
              </a:r>
              <a:r>
                <a:rPr lang="en-US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Khulna-9100</a:t>
              </a: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66258" y="4700878"/>
              <a:ext cx="6373091" cy="604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Mobile: </a:t>
              </a:r>
              <a:r>
                <a: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01711-397 </a:t>
              </a:r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309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64496" y="4054548"/>
              <a:ext cx="640256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hlinkClick r:id="rId3"/>
                </a:rPr>
                <a:t>monirmodel@gmail.com</a:t>
              </a:r>
              <a:r>
                <a:rPr lang="en-US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</a:t>
              </a: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918034" y="1825623"/>
              <a:ext cx="513541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ENGLISH FOR TODAY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927284" y="2369255"/>
              <a:ext cx="5255477" cy="769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Class : IX-X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29424" y="5724499"/>
              <a:ext cx="6054027" cy="731279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fld id="{F29792B7-DB20-45D0-BEF4-FCFBD825244E}" type="datetime2">
                <a:rPr lang="en-US" sz="4000" b="1" smtClean="0"/>
                <a:t>Friday, May 1, 2020</a:t>
              </a:fld>
              <a:endParaRPr lang="en-US" sz="4000" b="1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927284" y="1819567"/>
              <a:ext cx="5126172" cy="4904505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40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65606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4729" y="165660"/>
            <a:ext cx="11785601" cy="144655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A:	Look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the following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pictures.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you 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familiar with them?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45" y="1754909"/>
            <a:ext cx="11693235" cy="48525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5332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91" y="217740"/>
            <a:ext cx="11813309" cy="63750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5349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42" y="243841"/>
            <a:ext cx="11730182" cy="63469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05928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5490" y="4928755"/>
            <a:ext cx="11833877" cy="156966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 with your partner </a:t>
            </a:r>
            <a:r>
              <a:rPr lang="en-US" sz="4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they </a:t>
            </a:r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related to the field </a:t>
            </a:r>
            <a:r>
              <a:rPr lang="en-US" sz="4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our nationality.</a:t>
            </a:r>
            <a:endParaRPr lang="en-US" sz="4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489" y="267853"/>
            <a:ext cx="11833877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 us watch the video.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hlinkClick r:id="rId2"/>
          </p:cNvPr>
          <p:cNvSpPr txBox="1"/>
          <p:nvPr/>
        </p:nvSpPr>
        <p:spPr>
          <a:xfrm>
            <a:off x="166254" y="2318328"/>
            <a:ext cx="11841020" cy="193899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Please click here to go to internet for watching Video.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040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14729" y="759428"/>
            <a:ext cx="6362541" cy="91440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alibri" panose="020F0502020204030204"/>
                <a:ea typeface="+mn-ea"/>
                <a:cs typeface="+mn-cs"/>
              </a:rPr>
              <a:t>They had Dreams 1</a:t>
            </a:r>
            <a:endParaRPr lang="en-US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3828"/>
            <a:ext cx="12192000" cy="3886201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Unit  </a:t>
            </a:r>
            <a:r>
              <a:rPr lang="en-US" sz="9600" b="1" dirty="0"/>
              <a:t>: </a:t>
            </a:r>
            <a:r>
              <a:rPr lang="en-US" sz="9600" b="1" dirty="0" smtClean="0"/>
              <a:t>X </a:t>
            </a:r>
            <a:endParaRPr lang="en-US" sz="9600" b="1" dirty="0"/>
          </a:p>
          <a:p>
            <a:r>
              <a:rPr 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[DREAMS]</a:t>
            </a:r>
            <a:endParaRPr lang="en-US" sz="5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600" b="1" dirty="0"/>
              <a:t>Lesson </a:t>
            </a:r>
            <a:r>
              <a:rPr lang="en-US" sz="6600" b="1" dirty="0" smtClean="0"/>
              <a:t>: 3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8700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600"/>
                            </p:stCondLst>
                            <p:childTnLst>
                              <p:par>
                                <p:cTn id="2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600"/>
                            </p:stCondLst>
                            <p:childTnLst>
                              <p:par>
                                <p:cTn id="2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600"/>
                            </p:stCondLst>
                            <p:childTnLst>
                              <p:par>
                                <p:cTn id="3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600"/>
                            </p:stCondLst>
                            <p:childTnLst>
                              <p:par>
                                <p:cTn id="4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-4.81481E-6 L -0.00052 0.6254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5525" y="615801"/>
            <a:ext cx="10836852" cy="92333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NewRomanPS-BoldMT"/>
                <a:ea typeface="+mn-ea"/>
                <a:cs typeface="+mn-cs"/>
              </a:rPr>
              <a:t>Learning 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NewRomanPS-BoldMT"/>
                <a:ea typeface="+mn-ea"/>
                <a:cs typeface="+mn-cs"/>
              </a:rPr>
              <a:t>outcomes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9899" y="1701081"/>
            <a:ext cx="10836852" cy="1200329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NewRomanPSMT"/>
                <a:ea typeface="+mn-ea"/>
                <a:cs typeface="+mn-cs"/>
              </a:rPr>
              <a:t>After the students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NewRomanPSMT"/>
                <a:ea typeface="+mn-ea"/>
                <a:cs typeface="+mn-cs"/>
              </a:rPr>
              <a:t>have studied the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NewRomanPSMT"/>
                <a:ea typeface="+mn-ea"/>
                <a:cs typeface="+mn-cs"/>
              </a:rPr>
              <a:t>lesson, they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NewRomanPSMT"/>
                <a:ea typeface="+mn-ea"/>
                <a:cs typeface="+mn-cs"/>
              </a:rPr>
              <a:t>will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NewRomanPSMT"/>
                <a:ea typeface="+mn-ea"/>
                <a:cs typeface="+mn-cs"/>
              </a:rPr>
              <a:t>be able to --- ---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9898" y="3068953"/>
            <a:ext cx="10836852" cy="64633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participate in conversations and discussions.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59898" y="4672307"/>
            <a:ext cx="10836852" cy="64633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understand and narrate problems.</a:t>
            </a:r>
          </a:p>
        </p:txBody>
      </p:sp>
      <p:sp>
        <p:nvSpPr>
          <p:cNvPr id="7" name="Rectangle 6"/>
          <p:cNvSpPr/>
          <p:nvPr/>
        </p:nvSpPr>
        <p:spPr>
          <a:xfrm>
            <a:off x="659898" y="5680625"/>
            <a:ext cx="10836852" cy="64633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take and give interviews.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9898" y="3882827"/>
            <a:ext cx="10836852" cy="64633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e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xchange personal information.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385009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65270" y="175491"/>
            <a:ext cx="11830464" cy="6480959"/>
            <a:chOff x="165270" y="175491"/>
            <a:chExt cx="11830464" cy="648095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270" y="175491"/>
              <a:ext cx="4056017" cy="648095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7563" y="175491"/>
              <a:ext cx="4908171" cy="6480959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1709" y="175491"/>
              <a:ext cx="3005088" cy="6480959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171450" y="171450"/>
            <a:ext cx="11824284" cy="6485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1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5638" y="-97560"/>
            <a:ext cx="10889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Word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320" y="232551"/>
            <a:ext cx="3846165" cy="1015663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Movement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965" y="1415146"/>
            <a:ext cx="3830520" cy="483209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A group of people with the same belief of working together to achieve something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725" y="667979"/>
            <a:ext cx="7693600" cy="498076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Rectangle 9"/>
          <p:cNvSpPr/>
          <p:nvPr/>
        </p:nvSpPr>
        <p:spPr>
          <a:xfrm>
            <a:off x="5388429" y="5835810"/>
            <a:ext cx="6581896" cy="707886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Syn.: </a:t>
            </a:r>
            <a:r>
              <a:rPr lang="en-US" sz="4000" b="1" dirty="0" smtClean="0"/>
              <a:t>agitation, commotion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59577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5062" y="286465"/>
            <a:ext cx="3697338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Combat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62" y="1630832"/>
            <a:ext cx="3697338" cy="2123658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Fighting between armed forces</a:t>
            </a:r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466" y="286465"/>
            <a:ext cx="7580634" cy="62402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Rectangle 11"/>
          <p:cNvSpPr/>
          <p:nvPr/>
        </p:nvSpPr>
        <p:spPr>
          <a:xfrm>
            <a:off x="261259" y="3940628"/>
            <a:ext cx="3701142" cy="123008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.: 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battle, warfare, 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4657" y="5326406"/>
            <a:ext cx="3747743" cy="1200329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Ant.: agreement, peace, harmony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584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781" y="157019"/>
            <a:ext cx="11868728" cy="138499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TimesNewRomanPS-BoldMT"/>
              </a:rPr>
              <a:t>A:	</a:t>
            </a:r>
            <a:r>
              <a:rPr lang="en-US" sz="2800" b="1" dirty="0" err="1" smtClean="0">
                <a:latin typeface="TimesNewRomanPS-BoldMT"/>
              </a:rPr>
              <a:t>Shanta</a:t>
            </a:r>
            <a:r>
              <a:rPr lang="en-US" sz="2800" b="1" dirty="0" smtClean="0">
                <a:latin typeface="TimesNewRomanPS-BoldMT"/>
              </a:rPr>
              <a:t> </a:t>
            </a:r>
            <a:r>
              <a:rPr lang="en-US" sz="2800" b="1" dirty="0">
                <a:latin typeface="TimesNewRomanPS-BoldMT"/>
              </a:rPr>
              <a:t>was catting with one of her foreign </a:t>
            </a:r>
            <a:r>
              <a:rPr lang="en-US" sz="2800" b="1" dirty="0" smtClean="0">
                <a:latin typeface="TimesNewRomanPS-BoldMT"/>
              </a:rPr>
              <a:t>friends </a:t>
            </a:r>
            <a:r>
              <a:rPr lang="en-US" sz="2800" b="1" dirty="0">
                <a:latin typeface="TimesNewRomanPS-BoldMT"/>
              </a:rPr>
              <a:t>Jenny. Read </a:t>
            </a:r>
            <a:r>
              <a:rPr lang="en-US" sz="2800" b="1" dirty="0" smtClean="0">
                <a:latin typeface="TimesNewRomanPS-BoldMT"/>
              </a:rPr>
              <a:t>	the dialogue </a:t>
            </a:r>
            <a:r>
              <a:rPr lang="en-US" sz="2800" b="1" dirty="0">
                <a:latin typeface="TimesNewRomanPS-BoldMT"/>
              </a:rPr>
              <a:t>and tell what </a:t>
            </a:r>
            <a:r>
              <a:rPr lang="en-US" sz="2800" b="1" dirty="0" smtClean="0">
                <a:latin typeface="TimesNewRomanPS-BoldMT"/>
              </a:rPr>
              <a:t>the </a:t>
            </a:r>
            <a:r>
              <a:rPr lang="en-US" sz="2800" b="1" dirty="0">
                <a:latin typeface="TimesNewRomanPS-BoldMT"/>
              </a:rPr>
              <a:t>subject matter is in their </a:t>
            </a:r>
            <a:r>
              <a:rPr lang="en-US" sz="2800" b="1" dirty="0" smtClean="0">
                <a:latin typeface="TimesNewRomanPS-BoldMT"/>
              </a:rPr>
              <a:t>	conversation.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43168" y="1602514"/>
            <a:ext cx="11868728" cy="50783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Jenny:</a:t>
            </a:r>
            <a:r>
              <a:rPr lang="en-US" sz="2700" b="1" dirty="0" smtClean="0">
                <a:latin typeface="TimesNewRomanPSMT"/>
              </a:rPr>
              <a:t> </a:t>
            </a:r>
            <a:r>
              <a:rPr lang="en-US" sz="2700" b="1" dirty="0" err="1" smtClean="0">
                <a:latin typeface="TimesNewRomanPSMT"/>
              </a:rPr>
              <a:t>Shanta</a:t>
            </a:r>
            <a:r>
              <a:rPr lang="en-US" sz="2700" b="1" dirty="0">
                <a:latin typeface="TimesNewRomanPSMT"/>
              </a:rPr>
              <a:t>, what’s your dream for future?</a:t>
            </a:r>
          </a:p>
          <a:p>
            <a:pPr algn="just"/>
            <a:r>
              <a:rPr lang="en-US" sz="27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Shanta</a:t>
            </a:r>
            <a:r>
              <a:rPr lang="en-US" sz="2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: </a:t>
            </a:r>
            <a:r>
              <a:rPr lang="en-US" sz="2700" b="1" dirty="0" smtClean="0">
                <a:latin typeface="TimesNewRomanPSMT"/>
              </a:rPr>
              <a:t>To </a:t>
            </a:r>
            <a:r>
              <a:rPr lang="en-US" sz="2700" b="1" dirty="0">
                <a:latin typeface="TimesNewRomanPSMT"/>
              </a:rPr>
              <a:t>be a good human being at first and then work for my </a:t>
            </a:r>
            <a:r>
              <a:rPr lang="en-US" sz="2700" b="1" dirty="0" smtClean="0">
                <a:latin typeface="TimesNewRomanPSMT"/>
              </a:rPr>
              <a:t>	country</a:t>
            </a:r>
            <a:r>
              <a:rPr lang="en-US" sz="2700" b="1" dirty="0">
                <a:latin typeface="TimesNewRomanPSMT"/>
              </a:rPr>
              <a:t>. </a:t>
            </a:r>
            <a:r>
              <a:rPr lang="en-US" sz="2700" b="1" dirty="0" smtClean="0">
                <a:latin typeface="TimesNewRomanPSMT"/>
              </a:rPr>
              <a:t>No matter </a:t>
            </a:r>
            <a:r>
              <a:rPr lang="en-US" sz="2700" b="1" dirty="0">
                <a:latin typeface="TimesNewRomanPSMT"/>
              </a:rPr>
              <a:t>whether I become a social worker, or an </a:t>
            </a:r>
            <a:r>
              <a:rPr lang="en-US" sz="2700" b="1" dirty="0" smtClean="0">
                <a:latin typeface="TimesNewRomanPSMT"/>
              </a:rPr>
              <a:t>artist, 	or </a:t>
            </a:r>
            <a:r>
              <a:rPr lang="en-US" sz="2700" b="1" dirty="0">
                <a:latin typeface="TimesNewRomanPSMT"/>
              </a:rPr>
              <a:t>a professional.</a:t>
            </a:r>
          </a:p>
          <a:p>
            <a:pPr algn="just"/>
            <a:r>
              <a:rPr lang="en-US" sz="2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Jenny:</a:t>
            </a:r>
            <a:r>
              <a:rPr lang="en-US" sz="2700" b="1" dirty="0" smtClean="0">
                <a:latin typeface="TimesNewRomanPSMT"/>
              </a:rPr>
              <a:t> Wow</a:t>
            </a:r>
            <a:r>
              <a:rPr lang="en-US" sz="2700" b="1" dirty="0">
                <a:latin typeface="TimesNewRomanPSMT"/>
              </a:rPr>
              <a:t>! I really appreciate your ideas! By the way, </a:t>
            </a:r>
            <a:r>
              <a:rPr lang="en-US" sz="2700" b="1" dirty="0" err="1">
                <a:latin typeface="TimesNewRomanPSMT"/>
              </a:rPr>
              <a:t>Shanta</a:t>
            </a:r>
            <a:r>
              <a:rPr lang="en-US" sz="2700" b="1" dirty="0">
                <a:latin typeface="TimesNewRomanPSMT"/>
              </a:rPr>
              <a:t>, </a:t>
            </a:r>
            <a:r>
              <a:rPr lang="en-US" sz="2700" b="1" dirty="0" smtClean="0">
                <a:latin typeface="TimesNewRomanPSMT"/>
              </a:rPr>
              <a:t>does 	anyone inspire </a:t>
            </a:r>
            <a:r>
              <a:rPr lang="en-US" sz="2700" b="1" dirty="0">
                <a:latin typeface="TimesNewRomanPSMT"/>
              </a:rPr>
              <a:t>you in your dreams</a:t>
            </a:r>
            <a:r>
              <a:rPr lang="en-US" sz="2700" b="1" dirty="0" smtClean="0">
                <a:latin typeface="TimesNewRomanPSMT"/>
              </a:rPr>
              <a:t>?</a:t>
            </a:r>
          </a:p>
          <a:p>
            <a:pPr algn="just"/>
            <a:r>
              <a:rPr lang="en-US" sz="27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Shanta</a:t>
            </a:r>
            <a:r>
              <a:rPr lang="en-US" sz="2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sz="2700" b="1" dirty="0" smtClean="0"/>
              <a:t> </a:t>
            </a:r>
            <a:r>
              <a:rPr lang="en-US" sz="2700" b="1" dirty="0"/>
              <a:t>Definitely yes. I’m always influenced by the great personalities in </a:t>
            </a:r>
            <a:r>
              <a:rPr lang="en-US" sz="2700" b="1" dirty="0" smtClean="0"/>
              <a:t>our 	country </a:t>
            </a:r>
            <a:r>
              <a:rPr lang="en-US" sz="2700" b="1" dirty="0"/>
              <a:t>and abroad. Whenever I read any great people’s biography, </a:t>
            </a:r>
            <a:r>
              <a:rPr lang="en-US" sz="2700" b="1" dirty="0" smtClean="0"/>
              <a:t>I try </a:t>
            </a:r>
            <a:r>
              <a:rPr lang="en-US" sz="2700" b="1" dirty="0"/>
              <a:t>to </a:t>
            </a:r>
            <a:r>
              <a:rPr lang="en-US" sz="2700" b="1" dirty="0" smtClean="0"/>
              <a:t>	understand </a:t>
            </a:r>
            <a:r>
              <a:rPr lang="en-US" sz="2700" b="1" dirty="0"/>
              <a:t>how </a:t>
            </a:r>
            <a:r>
              <a:rPr lang="en-US" sz="2700" b="1" dirty="0" smtClean="0"/>
              <a:t>their dreams </a:t>
            </a:r>
            <a:r>
              <a:rPr lang="en-US" sz="2700" b="1" dirty="0"/>
              <a:t>could help them to be what </a:t>
            </a:r>
            <a:r>
              <a:rPr lang="en-US" sz="2700" b="1" dirty="0" smtClean="0"/>
              <a:t>they have </a:t>
            </a:r>
            <a:r>
              <a:rPr lang="en-US" sz="2700" b="1" dirty="0"/>
              <a:t>been.</a:t>
            </a:r>
          </a:p>
          <a:p>
            <a:pPr algn="just"/>
            <a:r>
              <a:rPr lang="en-US" sz="2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Jenny:</a:t>
            </a:r>
            <a:r>
              <a:rPr lang="en-US" sz="2700" b="1" dirty="0" smtClean="0"/>
              <a:t> </a:t>
            </a:r>
            <a:r>
              <a:rPr lang="en-US" sz="2700" b="1" dirty="0"/>
              <a:t>Would you please tell me about some of your </a:t>
            </a:r>
            <a:r>
              <a:rPr lang="en-US" sz="2700" b="1" dirty="0" err="1"/>
              <a:t>favourite</a:t>
            </a:r>
            <a:r>
              <a:rPr lang="en-US" sz="2700" b="1" dirty="0"/>
              <a:t> dreamers?</a:t>
            </a:r>
          </a:p>
          <a:p>
            <a:pPr algn="just"/>
            <a:r>
              <a:rPr lang="en-US" sz="27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Shanta</a:t>
            </a:r>
            <a:r>
              <a:rPr lang="en-US" sz="2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sz="2700" b="1" dirty="0" smtClean="0"/>
              <a:t> </a:t>
            </a:r>
            <a:r>
              <a:rPr lang="en-US" sz="2700" b="1" dirty="0"/>
              <a:t>Sure! Read the following texts to know about some dreamers in </a:t>
            </a:r>
            <a:r>
              <a:rPr lang="en-US" sz="2700" b="1" dirty="0" smtClean="0"/>
              <a:t>my 	country</a:t>
            </a:r>
            <a:r>
              <a:rPr lang="en-US" sz="2700" b="1" dirty="0"/>
              <a:t>. They are my icons as well.</a:t>
            </a:r>
          </a:p>
        </p:txBody>
      </p:sp>
    </p:spTree>
    <p:extLst>
      <p:ext uri="{BB962C8B-B14F-4D97-AF65-F5344CB8AC3E}">
        <p14:creationId xmlns:p14="http://schemas.microsoft.com/office/powerpoint/2010/main" val="71117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255" y="184724"/>
            <a:ext cx="11813310" cy="144655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B:	Open at page no. 134-135 from the text and 	read it to answer </a:t>
            </a:r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questions that follow</a:t>
            </a:r>
            <a:r>
              <a:rPr lang="en-US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66254" y="2566389"/>
            <a:ext cx="11813311" cy="2308324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3600" b="1" dirty="0" err="1">
                <a:latin typeface="TimesNewRomanPSMT"/>
              </a:rPr>
              <a:t>Pritilata</a:t>
            </a:r>
            <a:r>
              <a:rPr lang="en-US" sz="3600" b="1" dirty="0">
                <a:latin typeface="TimesNewRomanPSMT"/>
              </a:rPr>
              <a:t> was born in Chittagong on 5 May 1911. She was a meritorious student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--- ----- --- --- --- --- --- --- --- --- ---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--- --- --- --- --- --- --- ---  --- --- --- </a:t>
            </a:r>
            <a:r>
              <a:rPr lang="en-US" sz="3600" b="1" dirty="0" smtClean="0">
                <a:latin typeface="TimesNewRomanPSMT"/>
              </a:rPr>
              <a:t>British </a:t>
            </a:r>
            <a:r>
              <a:rPr lang="en-US" sz="3600" b="1" dirty="0">
                <a:latin typeface="TimesNewRomanPSMT"/>
              </a:rPr>
              <a:t>rule came to an end though she couldn’t see it during her lifetime.</a:t>
            </a:r>
            <a:endParaRPr lang="en-US" sz="4000" b="1" dirty="0">
              <a:latin typeface="TimesNewRomanPSMT"/>
            </a:endParaRPr>
          </a:p>
        </p:txBody>
      </p:sp>
      <p:sp>
        <p:nvSpPr>
          <p:cNvPr id="5" name="Notched Right Arrow 4">
            <a:hlinkClick r:id="rId2" action="ppaction://hlinksldjump"/>
          </p:cNvPr>
          <p:cNvSpPr/>
          <p:nvPr/>
        </p:nvSpPr>
        <p:spPr>
          <a:xfrm>
            <a:off x="8915401" y="5410198"/>
            <a:ext cx="3058886" cy="136071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 TO TEXT</a:t>
            </a:r>
            <a:endParaRPr lang="en-US" sz="32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671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782" y="129311"/>
            <a:ext cx="11868727" cy="618630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3300" dirty="0" err="1" smtClean="0">
                <a:latin typeface="TimesNewRomanPSMT"/>
              </a:rPr>
              <a:t>Pritilata</a:t>
            </a:r>
            <a:r>
              <a:rPr lang="en-US" sz="3300" dirty="0" smtClean="0">
                <a:latin typeface="TimesNewRomanPSMT"/>
              </a:rPr>
              <a:t> was born in Chittagong on 5 May 1911. She was a meritorious student at </a:t>
            </a:r>
            <a:r>
              <a:rPr lang="en-US" sz="3300" dirty="0" err="1" smtClean="0">
                <a:latin typeface="TimesNewRomanPSMT"/>
              </a:rPr>
              <a:t>Dr</a:t>
            </a:r>
            <a:r>
              <a:rPr lang="en-US" sz="3300" dirty="0" smtClean="0">
                <a:latin typeface="TimesNewRomanPSMT"/>
              </a:rPr>
              <a:t> </a:t>
            </a:r>
            <a:r>
              <a:rPr lang="en-US" sz="3300" dirty="0" err="1" smtClean="0">
                <a:latin typeface="TimesNewRomanPSMT"/>
              </a:rPr>
              <a:t>Khastagir</a:t>
            </a:r>
            <a:r>
              <a:rPr lang="en-US" sz="3300" dirty="0" smtClean="0">
                <a:latin typeface="TimesNewRomanPSMT"/>
              </a:rPr>
              <a:t> Government Girls’ School in Chittagong and Eden College, Dhaka. She finally graduated in philosophy with distinction from </a:t>
            </a:r>
            <a:r>
              <a:rPr lang="en-US" sz="3300" dirty="0" err="1" smtClean="0">
                <a:latin typeface="TimesNewRomanPSMT"/>
              </a:rPr>
              <a:t>Bathune</a:t>
            </a:r>
            <a:r>
              <a:rPr lang="en-US" sz="3300" dirty="0" smtClean="0">
                <a:latin typeface="TimesNewRomanPSMT"/>
              </a:rPr>
              <a:t> College in Kolkata. In her college days, </a:t>
            </a:r>
            <a:r>
              <a:rPr lang="en-US" sz="3300" dirty="0" err="1" smtClean="0">
                <a:latin typeface="TimesNewRomanPSMT"/>
              </a:rPr>
              <a:t>Pritilata</a:t>
            </a:r>
            <a:r>
              <a:rPr lang="en-US" sz="3300" dirty="0" smtClean="0">
                <a:latin typeface="TimesNewRomanPSMT"/>
              </a:rPr>
              <a:t> was an activist in the anti British movement. All through her life, she dreamt of two things: a society without gender discrimination, and her motherland without British colonial rule.</a:t>
            </a:r>
          </a:p>
          <a:p>
            <a:pPr algn="just"/>
            <a:r>
              <a:rPr lang="en-US" sz="3300" dirty="0" smtClean="0">
                <a:latin typeface="TimesNewRomanPSMT"/>
              </a:rPr>
              <a:t>So </a:t>
            </a:r>
            <a:r>
              <a:rPr lang="en-US" sz="3300" dirty="0">
                <a:latin typeface="TimesNewRomanPSMT"/>
              </a:rPr>
              <a:t>she received combat training to fight against </a:t>
            </a:r>
            <a:r>
              <a:rPr lang="en-US" sz="3300" dirty="0" smtClean="0">
                <a:latin typeface="TimesNewRomanPSMT"/>
              </a:rPr>
              <a:t>the British </a:t>
            </a:r>
            <a:r>
              <a:rPr lang="en-US" sz="3300" dirty="0">
                <a:latin typeface="TimesNewRomanPSMT"/>
              </a:rPr>
              <a:t>rule. Soon after, </a:t>
            </a:r>
            <a:r>
              <a:rPr lang="en-US" sz="3300" dirty="0" err="1">
                <a:latin typeface="TimesNewRomanPSMT"/>
              </a:rPr>
              <a:t>Pritilata</a:t>
            </a:r>
            <a:r>
              <a:rPr lang="en-US" sz="3300" dirty="0">
                <a:latin typeface="TimesNewRomanPSMT"/>
              </a:rPr>
              <a:t> became the </a:t>
            </a:r>
            <a:r>
              <a:rPr lang="en-US" sz="3300" dirty="0" smtClean="0">
                <a:latin typeface="TimesNewRomanPSMT"/>
              </a:rPr>
              <a:t>head teacher of </a:t>
            </a:r>
            <a:r>
              <a:rPr lang="en-US" sz="3300" dirty="0" err="1" smtClean="0">
                <a:latin typeface="TimesNewRomanPSMT"/>
              </a:rPr>
              <a:t>Nandankanon</a:t>
            </a:r>
            <a:r>
              <a:rPr lang="en-US" sz="3300" dirty="0" smtClean="0">
                <a:latin typeface="TimesNewRomanPSMT"/>
              </a:rPr>
              <a:t> </a:t>
            </a:r>
            <a:r>
              <a:rPr lang="en-US" sz="3300" dirty="0" err="1">
                <a:latin typeface="TimesNewRomanPSMT"/>
              </a:rPr>
              <a:t>Aparna</a:t>
            </a:r>
            <a:r>
              <a:rPr lang="en-US" sz="3300" dirty="0">
                <a:latin typeface="TimesNewRomanPSMT"/>
              </a:rPr>
              <a:t> </a:t>
            </a:r>
            <a:r>
              <a:rPr lang="en-US" sz="3300" dirty="0" err="1">
                <a:latin typeface="TimesNewRomanPSMT"/>
              </a:rPr>
              <a:t>Charan</a:t>
            </a:r>
            <a:r>
              <a:rPr lang="en-US" sz="3300" dirty="0">
                <a:latin typeface="TimesNewRomanPSMT"/>
              </a:rPr>
              <a:t> School in Chittagong. Gradually she involved herself in Surya Sen’s armed resistance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409119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8545" y="138547"/>
            <a:ext cx="11896436" cy="664797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3300" dirty="0" smtClean="0">
                <a:latin typeface="TimesNewRomanPSMT"/>
              </a:rPr>
              <a:t>movement</a:t>
            </a:r>
            <a:r>
              <a:rPr lang="en-US" sz="3300" dirty="0">
                <a:latin typeface="TimesNewRomanPSMT"/>
              </a:rPr>
              <a:t>. Surya Sen was a famous anti-British movement organizer </a:t>
            </a:r>
            <a:r>
              <a:rPr lang="en-US" sz="3300" dirty="0" smtClean="0">
                <a:latin typeface="TimesNewRomanPSMT"/>
              </a:rPr>
              <a:t>and activist in </a:t>
            </a:r>
            <a:r>
              <a:rPr lang="en-US" sz="3300" dirty="0" err="1" smtClean="0">
                <a:latin typeface="TimesNewRomanPSMT"/>
              </a:rPr>
              <a:t>Cittagong</a:t>
            </a:r>
            <a:r>
              <a:rPr lang="en-US" sz="3300" dirty="0" smtClean="0">
                <a:latin typeface="TimesNewRomanPSMT"/>
              </a:rPr>
              <a:t> </a:t>
            </a:r>
            <a:r>
              <a:rPr lang="en-US" sz="3300" dirty="0">
                <a:latin typeface="TimesNewRomanPSMT"/>
              </a:rPr>
              <a:t>area that time</a:t>
            </a:r>
            <a:r>
              <a:rPr lang="en-US" sz="3300" dirty="0" smtClean="0">
                <a:latin typeface="TimesNewRomanPSMT"/>
              </a:rPr>
              <a:t>. In </a:t>
            </a:r>
            <a:r>
              <a:rPr lang="en-US" sz="3300" dirty="0">
                <a:latin typeface="TimesNewRomanPSMT"/>
              </a:rPr>
              <a:t>1932, Surya Sen planned </a:t>
            </a:r>
            <a:r>
              <a:rPr lang="en-US" sz="3300" dirty="0" smtClean="0">
                <a:latin typeface="TimesNewRomanPSMT"/>
              </a:rPr>
              <a:t>an attack </a:t>
            </a:r>
            <a:r>
              <a:rPr lang="en-US" sz="3300" dirty="0">
                <a:latin typeface="TimesNewRomanPSMT"/>
              </a:rPr>
              <a:t>on the </a:t>
            </a:r>
            <a:r>
              <a:rPr lang="en-US" sz="3300" dirty="0" err="1">
                <a:latin typeface="TimesNewRomanPSMT"/>
              </a:rPr>
              <a:t>Pahartali</a:t>
            </a:r>
            <a:r>
              <a:rPr lang="en-US" sz="3300" dirty="0">
                <a:latin typeface="TimesNewRomanPSMT"/>
              </a:rPr>
              <a:t> </a:t>
            </a:r>
            <a:r>
              <a:rPr lang="en-US" sz="3300" dirty="0" smtClean="0">
                <a:latin typeface="TimesNewRomanPSMT"/>
              </a:rPr>
              <a:t>European </a:t>
            </a:r>
            <a:r>
              <a:rPr lang="en-US" sz="3300" dirty="0" smtClean="0"/>
              <a:t>Club</a:t>
            </a:r>
            <a:r>
              <a:rPr lang="en-US" sz="3300" dirty="0"/>
              <a:t>. The club was well-known </a:t>
            </a:r>
            <a:r>
              <a:rPr lang="en-US" sz="3300" dirty="0" smtClean="0"/>
              <a:t>for its notorious </a:t>
            </a:r>
            <a:r>
              <a:rPr lang="en-US" sz="3300" dirty="0"/>
              <a:t>sign </a:t>
            </a:r>
            <a:r>
              <a:rPr lang="en-US" sz="3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Dogs and </a:t>
            </a:r>
            <a:r>
              <a:rPr lang="en-US" sz="3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Indians not </a:t>
            </a:r>
            <a:r>
              <a:rPr lang="en-US" sz="3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allowed</a:t>
            </a:r>
            <a:r>
              <a:rPr lang="en-US" sz="3300" dirty="0"/>
              <a:t>. Surya Sen </a:t>
            </a:r>
            <a:r>
              <a:rPr lang="en-US" sz="3300" dirty="0" smtClean="0"/>
              <a:t>assigned </a:t>
            </a:r>
            <a:r>
              <a:rPr lang="en-US" sz="3300" dirty="0" err="1" smtClean="0">
                <a:latin typeface="TimesNewRomanPSMT"/>
              </a:rPr>
              <a:t>Pritilata</a:t>
            </a:r>
            <a:r>
              <a:rPr lang="en-US" sz="3300" dirty="0" smtClean="0">
                <a:latin typeface="TimesNewRomanPSMT"/>
              </a:rPr>
              <a:t> to lead a team of 10-12 men to attack the Club. The raid was successful but </a:t>
            </a:r>
            <a:r>
              <a:rPr lang="en-US" sz="3300" dirty="0" err="1" smtClean="0">
                <a:latin typeface="TimesNewRomanPSMT"/>
              </a:rPr>
              <a:t>Pritilata</a:t>
            </a:r>
            <a:r>
              <a:rPr lang="en-US" sz="3300" dirty="0" smtClean="0">
                <a:latin typeface="TimesNewRomanPSMT"/>
              </a:rPr>
              <a:t> </a:t>
            </a:r>
            <a:r>
              <a:rPr lang="en-US" sz="3300" dirty="0">
                <a:latin typeface="TimesNewRomanPSMT"/>
              </a:rPr>
              <a:t>dressed as a man failed to get out of the Club. She committed suicide </a:t>
            </a:r>
            <a:r>
              <a:rPr lang="en-US" sz="3300" dirty="0" smtClean="0">
                <a:latin typeface="TimesNewRomanPSMT"/>
              </a:rPr>
              <a:t>by taking </a:t>
            </a:r>
            <a:r>
              <a:rPr lang="en-US" sz="3300" dirty="0">
                <a:latin typeface="TimesNewRomanPSMT"/>
              </a:rPr>
              <a:t>potassium cyanide </a:t>
            </a:r>
            <a:r>
              <a:rPr lang="en-US" sz="3300" dirty="0" smtClean="0">
                <a:latin typeface="TimesNewRomanPSMT"/>
              </a:rPr>
              <a:t>to avoid </a:t>
            </a:r>
            <a:r>
              <a:rPr lang="en-US" sz="3300" dirty="0">
                <a:latin typeface="TimesNewRomanPSMT"/>
              </a:rPr>
              <a:t>arrest. She proved that women can work like men</a:t>
            </a:r>
            <a:r>
              <a:rPr lang="en-US" sz="3300" dirty="0" smtClean="0">
                <a:latin typeface="TimesNewRomanPSMT"/>
              </a:rPr>
              <a:t>. She </a:t>
            </a:r>
            <a:r>
              <a:rPr lang="en-US" sz="3300" dirty="0">
                <a:latin typeface="TimesNewRomanPSMT"/>
              </a:rPr>
              <a:t>also proved that women too needed to be </a:t>
            </a:r>
            <a:r>
              <a:rPr lang="en-US" sz="3300" dirty="0" smtClean="0">
                <a:latin typeface="TimesNewRomanPSMT"/>
              </a:rPr>
              <a:t>prepared </a:t>
            </a:r>
            <a:r>
              <a:rPr lang="en-US" sz="3300" dirty="0">
                <a:latin typeface="TimesNewRomanPSMT"/>
              </a:rPr>
              <a:t>to sacrifice their lives </a:t>
            </a:r>
            <a:r>
              <a:rPr lang="en-US" sz="3300" dirty="0" smtClean="0">
                <a:latin typeface="TimesNewRomanPSMT"/>
              </a:rPr>
              <a:t>for </a:t>
            </a:r>
            <a:r>
              <a:rPr lang="en-US" sz="3200" dirty="0" smtClean="0">
                <a:latin typeface="TimesNewRomanPSMT"/>
              </a:rPr>
              <a:t>freedom </a:t>
            </a:r>
            <a:r>
              <a:rPr lang="en-US" sz="3200" dirty="0">
                <a:latin typeface="TimesNewRomanPSMT"/>
              </a:rPr>
              <a:t>from the British colonial rule. Her dream came true. The British rule came to an end though she couldn’t see it during her lifetime</a:t>
            </a:r>
            <a:r>
              <a:rPr lang="en-US" sz="3200" dirty="0" smtClean="0">
                <a:latin typeface="TimesNewRomanPSMT"/>
              </a:rPr>
              <a:t>.</a:t>
            </a:r>
            <a:endParaRPr lang="en-US" sz="3300" dirty="0" smtClean="0">
              <a:latin typeface="TimesNewRomanPSMT"/>
            </a:endParaRPr>
          </a:p>
        </p:txBody>
      </p:sp>
      <p:sp>
        <p:nvSpPr>
          <p:cNvPr id="3" name="Notched Right Arrow 2">
            <a:hlinkClick r:id="rId2" action="ppaction://hlinksldjump"/>
          </p:cNvPr>
          <p:cNvSpPr/>
          <p:nvPr/>
        </p:nvSpPr>
        <p:spPr>
          <a:xfrm>
            <a:off x="9514114" y="6056756"/>
            <a:ext cx="2416629" cy="80124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 BACK</a:t>
            </a:r>
            <a:endParaRPr lang="en-US" sz="32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904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255" y="184726"/>
            <a:ext cx="11831781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C:Read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the words in Column A and match them with the meanings in Column B</a:t>
            </a: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.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976119"/>
              </p:ext>
            </p:extLst>
          </p:nvPr>
        </p:nvGraphicFramePr>
        <p:xfrm>
          <a:off x="195942" y="816428"/>
          <a:ext cx="11802094" cy="58674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624944">
                  <a:extLst>
                    <a:ext uri="{9D8B030D-6E8A-4147-A177-3AD203B41FA5}">
                      <a16:colId xmlns:a16="http://schemas.microsoft.com/office/drawing/2014/main" val="2144163299"/>
                    </a:ext>
                  </a:extLst>
                </a:gridCol>
                <a:gridCol w="8177150">
                  <a:extLst>
                    <a:ext uri="{9D8B030D-6E8A-4147-A177-3AD203B41FA5}">
                      <a16:colId xmlns:a16="http://schemas.microsoft.com/office/drawing/2014/main" val="2199977434"/>
                    </a:ext>
                  </a:extLst>
                </a:gridCol>
              </a:tblGrid>
              <a:tr h="2918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Column A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Column B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2321"/>
                  </a:ext>
                </a:extLst>
              </a:tr>
              <a:tr h="303809"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graduated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 member of a certain social or political group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398081"/>
                  </a:ext>
                </a:extLst>
              </a:tr>
              <a:tr h="2918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activist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fight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62678"/>
                  </a:ext>
                </a:extLst>
              </a:tr>
              <a:tr h="291836"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movement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took a university degree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319260"/>
                  </a:ext>
                </a:extLst>
              </a:tr>
              <a:tr h="2918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gender discrimination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rule by another country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431673"/>
                  </a:ext>
                </a:extLst>
              </a:tr>
              <a:tr h="2918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colonial rule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battle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3514"/>
                  </a:ext>
                </a:extLst>
              </a:tr>
              <a:tr h="291836"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combat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difference between male and female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074492"/>
                  </a:ext>
                </a:extLst>
              </a:tr>
              <a:tr h="291836"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gradually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slowly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507062"/>
                  </a:ext>
                </a:extLst>
              </a:tr>
              <a:tr h="291836"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resistance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give responsibilities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93754"/>
                  </a:ext>
                </a:extLst>
              </a:tr>
              <a:tr h="291836"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notorious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activities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845662"/>
                  </a:ext>
                </a:extLst>
              </a:tr>
              <a:tr h="291836"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assign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9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dishonourable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668131"/>
                  </a:ext>
                </a:extLst>
              </a:tr>
            </a:tbl>
          </a:graphicData>
        </a:graphic>
      </p:graphicFrame>
      <p:sp>
        <p:nvSpPr>
          <p:cNvPr id="5" name="Notched Right Arrow 4">
            <a:hlinkClick r:id="rId2" action="ppaction://hlinksldjump"/>
          </p:cNvPr>
          <p:cNvSpPr/>
          <p:nvPr/>
        </p:nvSpPr>
        <p:spPr>
          <a:xfrm>
            <a:off x="9514114" y="6056756"/>
            <a:ext cx="2416629" cy="80124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</a:t>
            </a:r>
            <a:endParaRPr lang="en-US" sz="32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449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907813"/>
              </p:ext>
            </p:extLst>
          </p:nvPr>
        </p:nvGraphicFramePr>
        <p:xfrm>
          <a:off x="195942" y="195940"/>
          <a:ext cx="11802094" cy="648788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624944">
                  <a:extLst>
                    <a:ext uri="{9D8B030D-6E8A-4147-A177-3AD203B41FA5}">
                      <a16:colId xmlns:a16="http://schemas.microsoft.com/office/drawing/2014/main" val="2144163299"/>
                    </a:ext>
                  </a:extLst>
                </a:gridCol>
                <a:gridCol w="8177150">
                  <a:extLst>
                    <a:ext uri="{9D8B030D-6E8A-4147-A177-3AD203B41FA5}">
                      <a16:colId xmlns:a16="http://schemas.microsoft.com/office/drawing/2014/main" val="2199977434"/>
                    </a:ext>
                  </a:extLst>
                </a:gridCol>
              </a:tblGrid>
              <a:tr h="5898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Column A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Column B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2321"/>
                  </a:ext>
                </a:extLst>
              </a:tr>
              <a:tr h="589808"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graduated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took a university degree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398081"/>
                  </a:ext>
                </a:extLst>
              </a:tr>
              <a:tr h="5898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activist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 member of a certain social or political group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62678"/>
                  </a:ext>
                </a:extLst>
              </a:tr>
              <a:tr h="589808"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movement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activities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319260"/>
                  </a:ext>
                </a:extLst>
              </a:tr>
              <a:tr h="5898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gender discrimination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difference between male and female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431673"/>
                  </a:ext>
                </a:extLst>
              </a:tr>
              <a:tr h="5898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colonial rule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rule by another country over a weaker country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3514"/>
                  </a:ext>
                </a:extLst>
              </a:tr>
              <a:tr h="589808"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combat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074492"/>
                  </a:ext>
                </a:extLst>
              </a:tr>
              <a:tr h="589808"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gradually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slowly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507062"/>
                  </a:ext>
                </a:extLst>
              </a:tr>
              <a:tr h="589808"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resistance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battle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93754"/>
                  </a:ext>
                </a:extLst>
              </a:tr>
              <a:tr h="589808"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notorious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Dishonourable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845662"/>
                  </a:ext>
                </a:extLst>
              </a:tr>
              <a:tr h="589808">
                <a:tc>
                  <a:txBody>
                    <a:bodyPr/>
                    <a:lstStyle/>
                    <a:p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assign</a:t>
                      </a:r>
                      <a:endParaRPr lang="en-US" sz="2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9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give responsibilities</a:t>
                      </a:r>
                      <a:endParaRPr lang="en-US" sz="29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NewRomanPS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668131"/>
                  </a:ext>
                </a:extLst>
              </a:tr>
            </a:tbl>
          </a:graphicData>
        </a:graphic>
      </p:graphicFrame>
      <p:sp>
        <p:nvSpPr>
          <p:cNvPr id="5" name="Notched Right Arrow 4">
            <a:hlinkClick r:id="rId2" action="ppaction://hlinksldjump"/>
          </p:cNvPr>
          <p:cNvSpPr/>
          <p:nvPr/>
        </p:nvSpPr>
        <p:spPr>
          <a:xfrm>
            <a:off x="9514114" y="6056756"/>
            <a:ext cx="2416629" cy="80124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 BACK</a:t>
            </a:r>
            <a:endParaRPr lang="en-US" sz="32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007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72" y="222992"/>
            <a:ext cx="11779720" cy="64019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2631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2" y="168891"/>
            <a:ext cx="11889841" cy="7694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latin typeface="TimesNewRomanPS-BoldMT"/>
              </a:rPr>
              <a:t>D: </a:t>
            </a:r>
            <a:r>
              <a:rPr lang="en-US" sz="4400" b="1" dirty="0">
                <a:latin typeface="TimesNewRomanPS-BoldMT"/>
              </a:rPr>
              <a:t>Now answer the questions</a:t>
            </a:r>
            <a:r>
              <a:rPr lang="en-US" sz="4400" b="1" dirty="0" smtClean="0">
                <a:latin typeface="TimesNewRomanPS-BoldMT"/>
              </a:rPr>
              <a:t>.</a:t>
            </a:r>
            <a:endParaRPr lang="en-US" sz="4400" b="1" dirty="0"/>
          </a:p>
        </p:txBody>
      </p:sp>
      <p:sp>
        <p:nvSpPr>
          <p:cNvPr id="3" name="Rectangle 2"/>
          <p:cNvSpPr/>
          <p:nvPr/>
        </p:nvSpPr>
        <p:spPr>
          <a:xfrm>
            <a:off x="152398" y="1507837"/>
            <a:ext cx="11889841" cy="7694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400" b="1" dirty="0" smtClean="0">
                <a:latin typeface="TimesNewRomanPSMT"/>
              </a:rPr>
              <a:t>1. </a:t>
            </a:r>
            <a:r>
              <a:rPr lang="en-US" sz="4400" b="1" dirty="0">
                <a:latin typeface="TimesNewRomanPSMT"/>
              </a:rPr>
              <a:t>Where did </a:t>
            </a:r>
            <a:r>
              <a:rPr lang="en-US" sz="4400" b="1" dirty="0" err="1">
                <a:latin typeface="TimesNewRomanPSMT"/>
              </a:rPr>
              <a:t>Pritilata</a:t>
            </a:r>
            <a:r>
              <a:rPr lang="en-US" sz="4400" b="1" dirty="0">
                <a:latin typeface="TimesNewRomanPSMT"/>
              </a:rPr>
              <a:t> fight</a:t>
            </a:r>
            <a:r>
              <a:rPr lang="en-US" sz="4400" b="1" dirty="0" smtClean="0">
                <a:latin typeface="TimesNewRomanPSMT"/>
              </a:rPr>
              <a:t>?</a:t>
            </a:r>
            <a:endParaRPr lang="en-US" sz="4400" b="1" dirty="0"/>
          </a:p>
        </p:txBody>
      </p:sp>
      <p:sp>
        <p:nvSpPr>
          <p:cNvPr id="4" name="Rectangle 3"/>
          <p:cNvSpPr/>
          <p:nvPr/>
        </p:nvSpPr>
        <p:spPr>
          <a:xfrm>
            <a:off x="141508" y="2367811"/>
            <a:ext cx="11889841" cy="7694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400" b="1" dirty="0" smtClean="0">
                <a:latin typeface="TimesNewRomanPSMT"/>
              </a:rPr>
              <a:t>2. </a:t>
            </a:r>
            <a:r>
              <a:rPr lang="en-US" sz="4400" b="1" dirty="0">
                <a:latin typeface="TimesNewRomanPSMT"/>
              </a:rPr>
              <a:t>When did she fight</a:t>
            </a:r>
            <a:r>
              <a:rPr lang="en-US" sz="4400" b="1" dirty="0" smtClean="0">
                <a:latin typeface="TimesNewRomanPSMT"/>
              </a:rPr>
              <a:t>?</a:t>
            </a:r>
            <a:endParaRPr lang="en-US" sz="4400" b="1" dirty="0"/>
          </a:p>
        </p:txBody>
      </p:sp>
      <p:sp>
        <p:nvSpPr>
          <p:cNvPr id="5" name="Rectangle 4"/>
          <p:cNvSpPr/>
          <p:nvPr/>
        </p:nvSpPr>
        <p:spPr>
          <a:xfrm>
            <a:off x="152392" y="3195124"/>
            <a:ext cx="11889841" cy="7694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400" b="1" dirty="0" smtClean="0">
                <a:latin typeface="TimesNewRomanPSMT"/>
              </a:rPr>
              <a:t>3. </a:t>
            </a:r>
            <a:r>
              <a:rPr lang="en-US" sz="4400" b="1" dirty="0">
                <a:latin typeface="TimesNewRomanPSMT"/>
              </a:rPr>
              <a:t>Why did she fight</a:t>
            </a:r>
            <a:r>
              <a:rPr lang="en-US" sz="4400" b="1" dirty="0" smtClean="0">
                <a:latin typeface="TimesNewRomanPSMT"/>
              </a:rPr>
              <a:t>?</a:t>
            </a:r>
            <a:endParaRPr lang="en-US" sz="4400" b="1" dirty="0"/>
          </a:p>
        </p:txBody>
      </p:sp>
      <p:sp>
        <p:nvSpPr>
          <p:cNvPr id="6" name="Rectangle 5"/>
          <p:cNvSpPr/>
          <p:nvPr/>
        </p:nvSpPr>
        <p:spPr>
          <a:xfrm>
            <a:off x="141502" y="4044214"/>
            <a:ext cx="11889841" cy="7694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400" b="1" dirty="0" smtClean="0">
                <a:latin typeface="TimesNewRomanPSMT"/>
              </a:rPr>
              <a:t>4. </a:t>
            </a:r>
            <a:r>
              <a:rPr lang="en-US" sz="4400" b="1" dirty="0">
                <a:latin typeface="TimesNewRomanPSMT"/>
              </a:rPr>
              <a:t>What was </a:t>
            </a:r>
            <a:r>
              <a:rPr lang="en-US" sz="4400" b="1" dirty="0" err="1">
                <a:latin typeface="TimesNewRomanPSMT"/>
              </a:rPr>
              <a:t>Pritilata’s</a:t>
            </a:r>
            <a:r>
              <a:rPr lang="en-US" sz="4400" b="1" dirty="0">
                <a:latin typeface="TimesNewRomanPSMT"/>
              </a:rPr>
              <a:t> profession</a:t>
            </a:r>
            <a:r>
              <a:rPr lang="en-US" sz="4400" b="1" dirty="0" smtClean="0">
                <a:latin typeface="TimesNewRomanPSMT"/>
              </a:rPr>
              <a:t>?</a:t>
            </a:r>
            <a:endParaRPr lang="en-US" sz="4400" b="1" dirty="0"/>
          </a:p>
        </p:txBody>
      </p:sp>
      <p:sp>
        <p:nvSpPr>
          <p:cNvPr id="7" name="Rectangle 6"/>
          <p:cNvSpPr/>
          <p:nvPr/>
        </p:nvSpPr>
        <p:spPr>
          <a:xfrm>
            <a:off x="141501" y="4947731"/>
            <a:ext cx="11889841" cy="7694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400" b="1" dirty="0" smtClean="0">
                <a:latin typeface="TimesNewRomanPSMT"/>
              </a:rPr>
              <a:t>5. </a:t>
            </a:r>
            <a:r>
              <a:rPr lang="en-US" sz="4400" b="1" dirty="0">
                <a:latin typeface="TimesNewRomanPSMT"/>
              </a:rPr>
              <a:t>What </a:t>
            </a:r>
            <a:r>
              <a:rPr lang="en-US" sz="4400" b="1" dirty="0" smtClean="0">
                <a:latin typeface="TimesNewRomanPSMT"/>
              </a:rPr>
              <a:t>do </a:t>
            </a:r>
            <a:r>
              <a:rPr lang="en-US" sz="4400" b="1" dirty="0">
                <a:latin typeface="TimesNewRomanPSMT"/>
              </a:rPr>
              <a:t>your </a:t>
            </a:r>
            <a:r>
              <a:rPr lang="en-US" sz="4400" b="1" dirty="0" smtClean="0">
                <a:latin typeface="TimesNewRomanPSMT"/>
              </a:rPr>
              <a:t>learn </a:t>
            </a:r>
            <a:r>
              <a:rPr lang="en-US" sz="4400" b="1" dirty="0">
                <a:latin typeface="TimesNewRomanPSMT"/>
              </a:rPr>
              <a:t>from </a:t>
            </a:r>
            <a:r>
              <a:rPr lang="en-US" sz="4400" b="1" dirty="0" err="1">
                <a:latin typeface="TimesNewRomanPSMT"/>
              </a:rPr>
              <a:t>Pritilata’s</a:t>
            </a:r>
            <a:r>
              <a:rPr lang="en-US" sz="4400" b="1" dirty="0">
                <a:latin typeface="TimesNewRomanPSMT"/>
              </a:rPr>
              <a:t> life?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2264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514" y="162330"/>
            <a:ext cx="11899078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E:	Now 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make questions from the substitution table 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	and 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match the answers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. One is done for you.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247521"/>
              </p:ext>
            </p:extLst>
          </p:nvPr>
        </p:nvGraphicFramePr>
        <p:xfrm>
          <a:off x="143832" y="1426023"/>
          <a:ext cx="11896760" cy="52425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216882">
                  <a:extLst>
                    <a:ext uri="{9D8B030D-6E8A-4147-A177-3AD203B41FA5}">
                      <a16:colId xmlns:a16="http://schemas.microsoft.com/office/drawing/2014/main" val="1119304099"/>
                    </a:ext>
                  </a:extLst>
                </a:gridCol>
                <a:gridCol w="827315">
                  <a:extLst>
                    <a:ext uri="{9D8B030D-6E8A-4147-A177-3AD203B41FA5}">
                      <a16:colId xmlns:a16="http://schemas.microsoft.com/office/drawing/2014/main" val="1388608985"/>
                    </a:ext>
                  </a:extLst>
                </a:gridCol>
                <a:gridCol w="4561114">
                  <a:extLst>
                    <a:ext uri="{9D8B030D-6E8A-4147-A177-3AD203B41FA5}">
                      <a16:colId xmlns:a16="http://schemas.microsoft.com/office/drawing/2014/main" val="1455203288"/>
                    </a:ext>
                  </a:extLst>
                </a:gridCol>
                <a:gridCol w="5291449">
                  <a:extLst>
                    <a:ext uri="{9D8B030D-6E8A-4147-A177-3AD203B41FA5}">
                      <a16:colId xmlns:a16="http://schemas.microsoft.com/office/drawing/2014/main" val="1856386446"/>
                    </a:ext>
                  </a:extLst>
                </a:gridCol>
              </a:tblGrid>
              <a:tr h="370840">
                <a:tc rowSpan="8">
                  <a:txBody>
                    <a:bodyPr/>
                    <a:lstStyle/>
                    <a:p>
                      <a:r>
                        <a:rPr lang="en-US" sz="2600" b="1" dirty="0" smtClean="0">
                          <a:latin typeface="TimesNewRomanPSMT"/>
                        </a:rPr>
                        <a:t>When</a:t>
                      </a:r>
                    </a:p>
                    <a:p>
                      <a:endParaRPr lang="en-US" sz="2600" b="1" dirty="0"/>
                    </a:p>
                    <a:p>
                      <a:r>
                        <a:rPr lang="en-US" sz="2600" b="1" dirty="0" smtClean="0">
                          <a:latin typeface="TimesNewRomanPSMT"/>
                        </a:rPr>
                        <a:t>Where</a:t>
                      </a:r>
                    </a:p>
                    <a:p>
                      <a:endParaRPr lang="en-US" sz="2600" b="1" dirty="0"/>
                    </a:p>
                    <a:p>
                      <a:r>
                        <a:rPr lang="en-US" sz="2600" b="1" dirty="0" smtClean="0">
                          <a:latin typeface="TimesNewRomanPSMT"/>
                        </a:rPr>
                        <a:t>What</a:t>
                      </a:r>
                      <a:endParaRPr lang="en-US" sz="2600" b="1" dirty="0"/>
                    </a:p>
                    <a:p>
                      <a:endParaRPr lang="en-US" sz="2600" b="1" dirty="0" smtClean="0">
                        <a:latin typeface="TimesNewRomanPSMT"/>
                      </a:endParaRPr>
                    </a:p>
                    <a:p>
                      <a:r>
                        <a:rPr lang="en-US" sz="2600" b="1" dirty="0" smtClean="0">
                          <a:latin typeface="TimesNewRomanPSMT"/>
                        </a:rPr>
                        <a:t>Why</a:t>
                      </a:r>
                      <a:endParaRPr lang="en-US" sz="2600" b="1" dirty="0"/>
                    </a:p>
                    <a:p>
                      <a:endParaRPr lang="en-US" sz="2600" b="1" dirty="0" smtClean="0">
                        <a:latin typeface="TimesNewRomanPSMT"/>
                      </a:endParaRPr>
                    </a:p>
                    <a:p>
                      <a:r>
                        <a:rPr lang="en-US" sz="2600" b="1" dirty="0" smtClean="0">
                          <a:latin typeface="TimesNewRomanPSMT"/>
                        </a:rPr>
                        <a:t>What</a:t>
                      </a:r>
                      <a:endParaRPr lang="en-US" sz="2600" b="1" dirty="0"/>
                    </a:p>
                    <a:p>
                      <a:endParaRPr lang="en-US" sz="2600" b="1" dirty="0" smtClean="0">
                        <a:latin typeface="TimesNewRomanPSMT"/>
                      </a:endParaRPr>
                    </a:p>
                    <a:p>
                      <a:r>
                        <a:rPr lang="en-US" sz="2600" b="1" dirty="0" smtClean="0">
                          <a:latin typeface="TimesNewRomanPSMT"/>
                        </a:rPr>
                        <a:t>Who</a:t>
                      </a:r>
                      <a:endParaRPr lang="en-US" sz="2600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1" dirty="0" smtClean="0">
                        <a:latin typeface="TimesNewRomanPSM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latin typeface="TimesNewRomanPSMT"/>
                        </a:rPr>
                        <a:t>How</a:t>
                      </a:r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endParaRPr lang="en-US" sz="2600" b="1" dirty="0" smtClean="0">
                        <a:latin typeface="TimesNewRomanPSMT"/>
                      </a:endParaRPr>
                    </a:p>
                    <a:p>
                      <a:endParaRPr lang="en-US" sz="2600" b="1" dirty="0" smtClean="0">
                        <a:latin typeface="TimesNewRomanPSMT"/>
                      </a:endParaRPr>
                    </a:p>
                    <a:p>
                      <a:endParaRPr lang="en-US" sz="2600" b="1" dirty="0" smtClean="0">
                        <a:latin typeface="TimesNewRomanPSMT"/>
                      </a:endParaRPr>
                    </a:p>
                    <a:p>
                      <a:endParaRPr lang="en-US" sz="2600" b="1" dirty="0" smtClean="0">
                        <a:latin typeface="TimesNewRomanPSMT"/>
                      </a:endParaRPr>
                    </a:p>
                    <a:p>
                      <a:r>
                        <a:rPr lang="en-US" sz="2600" b="1" dirty="0" smtClean="0">
                          <a:latin typeface="TimesNewRomanPSMT"/>
                        </a:rPr>
                        <a:t>was</a:t>
                      </a:r>
                      <a:endParaRPr lang="en-US" sz="2600" b="1" dirty="0"/>
                    </a:p>
                    <a:p>
                      <a:endParaRPr lang="en-US" sz="2600" b="1" dirty="0" smtClean="0">
                        <a:latin typeface="TimesNewRomanPSMT"/>
                      </a:endParaRPr>
                    </a:p>
                    <a:p>
                      <a:r>
                        <a:rPr lang="en-US" sz="2600" b="1" dirty="0" smtClean="0">
                          <a:latin typeface="TimesNewRomanPSMT"/>
                        </a:rPr>
                        <a:t>did</a:t>
                      </a:r>
                      <a:endParaRPr lang="en-US" sz="2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latin typeface="TimesNewRomanPSMT"/>
                        </a:rPr>
                        <a:t>she graduate in?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latin typeface="TimesNewRomanPSMT"/>
                        </a:rPr>
                        <a:t>On 5 May 1911.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38443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26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err="1" smtClean="0">
                          <a:latin typeface="TimesNewRomanPSMT"/>
                        </a:rPr>
                        <a:t>Pritilata</a:t>
                      </a:r>
                      <a:r>
                        <a:rPr lang="en-US" sz="2600" b="1" dirty="0" smtClean="0">
                          <a:latin typeface="TimesNewRomanPSMT"/>
                        </a:rPr>
                        <a:t> born?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latin typeface="TimesNewRomanPSMT"/>
                        </a:rPr>
                        <a:t>In Chittagong.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46783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26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latin typeface="TimesNewRomanPSMT"/>
                        </a:rPr>
                        <a:t>assigned </a:t>
                      </a:r>
                      <a:r>
                        <a:rPr lang="en-US" sz="2600" b="1" dirty="0" err="1" smtClean="0">
                          <a:latin typeface="TimesNewRomanPSMT"/>
                        </a:rPr>
                        <a:t>Pritilata</a:t>
                      </a:r>
                      <a:r>
                        <a:rPr lang="en-US" sz="2600" b="1" dirty="0" smtClean="0">
                          <a:latin typeface="TimesNewRomanPSMT"/>
                        </a:rPr>
                        <a:t> to attack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latin typeface="TimesNewRomanPSMT"/>
                        </a:rPr>
                        <a:t>the club?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latin typeface="TimesNewRomanPSMT"/>
                        </a:rPr>
                        <a:t>Philosophy.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613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26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1" dirty="0" smtClean="0">
                        <a:latin typeface="TimesNewRomanPS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latin typeface="TimesNewRomanPSMT"/>
                        </a:rPr>
                        <a:t>To fight against the British rule.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10524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26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err="1" smtClean="0">
                          <a:latin typeface="TimesNewRomanPSMT"/>
                        </a:rPr>
                        <a:t>Pritilata</a:t>
                      </a:r>
                      <a:r>
                        <a:rPr lang="en-US" sz="2600" b="1" dirty="0" smtClean="0">
                          <a:latin typeface="TimesNewRomanPSMT"/>
                        </a:rPr>
                        <a:t> die?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latin typeface="TimesNewRomanPSMT"/>
                        </a:rPr>
                        <a:t>For its notorious sign -</a:t>
                      </a:r>
                      <a:r>
                        <a:rPr lang="en-US" sz="2600" b="1" i="1" dirty="0" smtClean="0">
                          <a:latin typeface="TimesNewRomanPS-ItalicMT"/>
                        </a:rPr>
                        <a:t>Dogs and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i="1" dirty="0" smtClean="0">
                          <a:latin typeface="TimesNewRomanPS-ItalicMT"/>
                        </a:rPr>
                        <a:t>Indians not allowed.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03772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sz="26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latin typeface="TimesNewRomanPSMT"/>
                        </a:rPr>
                        <a:t>the </a:t>
                      </a:r>
                      <a:r>
                        <a:rPr lang="en-US" sz="2600" b="1" dirty="0" err="1" smtClean="0">
                          <a:latin typeface="TimesNewRomanPSMT"/>
                        </a:rPr>
                        <a:t>Pahartali</a:t>
                      </a:r>
                      <a:r>
                        <a:rPr lang="en-US" sz="2600" b="1" dirty="0" smtClean="0">
                          <a:latin typeface="TimesNewRomanPSMT"/>
                        </a:rPr>
                        <a:t> European club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latin typeface="TimesNewRomanPSMT"/>
                        </a:rPr>
                        <a:t>famous for?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1" i="1" dirty="0" smtClean="0">
                        <a:latin typeface="TimesNewRomanPS-Italic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3835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1" dirty="0" smtClean="0">
                        <a:latin typeface="TimesNewRomanPSM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1" dirty="0" smtClean="0">
                        <a:latin typeface="TimesNewRomanPS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i="1" dirty="0" smtClean="0">
                          <a:latin typeface="TimesNewRomanPS-ItalicMT"/>
                        </a:rPr>
                        <a:t>Surya Sen.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009022"/>
                  </a:ext>
                </a:extLst>
              </a:tr>
              <a:tr h="741680">
                <a:tc vMerge="1">
                  <a:txBody>
                    <a:bodyPr/>
                    <a:lstStyle/>
                    <a:p>
                      <a:endParaRPr lang="en-US" sz="26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latin typeface="TimesNewRomanPSMT"/>
                        </a:rPr>
                        <a:t>she born?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latin typeface="TimesNewRomanPSMT"/>
                        </a:rPr>
                        <a:t>She committed suicide by taking potassium cyanide.</a:t>
                      </a:r>
                      <a:endParaRPr lang="en-US" sz="2600" b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873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712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514" y="292958"/>
            <a:ext cx="11899078" cy="64633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We can see the answers of the questions.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501" y="1065150"/>
            <a:ext cx="11889841" cy="61555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400" b="1" dirty="0" smtClean="0">
                <a:latin typeface="TimesNewRomanPSMT"/>
              </a:rPr>
              <a:t>1. What did she graduate in?</a:t>
            </a:r>
            <a:endParaRPr lang="en-US" sz="3400" b="1" dirty="0"/>
          </a:p>
        </p:txBody>
      </p:sp>
      <p:sp>
        <p:nvSpPr>
          <p:cNvPr id="5" name="Rectangle 4"/>
          <p:cNvSpPr/>
          <p:nvPr/>
        </p:nvSpPr>
        <p:spPr>
          <a:xfrm>
            <a:off x="145129" y="1772721"/>
            <a:ext cx="11889841" cy="61555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400" b="1" dirty="0" smtClean="0">
                <a:latin typeface="TimesNewRomanPSMT"/>
              </a:rPr>
              <a:t>2. When was </a:t>
            </a:r>
            <a:r>
              <a:rPr lang="en-US" sz="3400" b="1" dirty="0" err="1">
                <a:latin typeface="TimesNewRomanPSMT"/>
              </a:rPr>
              <a:t>Pritilata</a:t>
            </a:r>
            <a:r>
              <a:rPr lang="en-US" sz="3400" b="1" dirty="0">
                <a:latin typeface="TimesNewRomanPSMT"/>
              </a:rPr>
              <a:t> born</a:t>
            </a:r>
            <a:r>
              <a:rPr lang="en-US" sz="3400" b="1" dirty="0" smtClean="0">
                <a:latin typeface="TimesNewRomanPSMT"/>
              </a:rPr>
              <a:t>? </a:t>
            </a:r>
            <a:endParaRPr lang="en-US" sz="3400" b="1" dirty="0"/>
          </a:p>
        </p:txBody>
      </p:sp>
      <p:sp>
        <p:nvSpPr>
          <p:cNvPr id="6" name="Rectangle 5"/>
          <p:cNvSpPr/>
          <p:nvPr/>
        </p:nvSpPr>
        <p:spPr>
          <a:xfrm>
            <a:off x="156013" y="2480297"/>
            <a:ext cx="11889841" cy="61555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400" b="1" dirty="0" smtClean="0">
                <a:latin typeface="TimesNewRomanPSMT"/>
              </a:rPr>
              <a:t>3. Who </a:t>
            </a:r>
            <a:r>
              <a:rPr lang="en-US" sz="3400" b="1" dirty="0">
                <a:latin typeface="TimesNewRomanPSMT"/>
              </a:rPr>
              <a:t>assigned </a:t>
            </a:r>
            <a:r>
              <a:rPr lang="en-US" sz="3400" b="1" dirty="0" err="1">
                <a:latin typeface="TimesNewRomanPSMT"/>
              </a:rPr>
              <a:t>Pritilata</a:t>
            </a:r>
            <a:r>
              <a:rPr lang="en-US" sz="3400" b="1" dirty="0">
                <a:latin typeface="TimesNewRomanPSMT"/>
              </a:rPr>
              <a:t> to attack the </a:t>
            </a:r>
            <a:r>
              <a:rPr lang="en-US" sz="3400" b="1" dirty="0" smtClean="0">
                <a:latin typeface="TimesNewRomanPSMT"/>
              </a:rPr>
              <a:t>club?</a:t>
            </a:r>
            <a:endParaRPr lang="en-US" sz="3400" b="1" i="1" dirty="0">
              <a:latin typeface="TimesNewRomanPS-ItalicM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6016" y="3176979"/>
            <a:ext cx="11889841" cy="61555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400" b="1" dirty="0" smtClean="0">
                <a:latin typeface="TimesNewRomanPSMT"/>
              </a:rPr>
              <a:t>4. How did </a:t>
            </a:r>
            <a:r>
              <a:rPr lang="en-US" sz="3400" b="1" dirty="0" err="1">
                <a:latin typeface="TimesNewRomanPSMT"/>
              </a:rPr>
              <a:t>Pritilata</a:t>
            </a:r>
            <a:r>
              <a:rPr lang="en-US" sz="3400" b="1" dirty="0">
                <a:latin typeface="TimesNewRomanPSMT"/>
              </a:rPr>
              <a:t> </a:t>
            </a:r>
            <a:r>
              <a:rPr lang="en-US" sz="3400" b="1" dirty="0" smtClean="0">
                <a:latin typeface="TimesNewRomanPSMT"/>
              </a:rPr>
              <a:t>die?</a:t>
            </a:r>
            <a:endParaRPr lang="en-US" sz="3400" b="1" i="1" dirty="0">
              <a:latin typeface="TimesNewRomanPS-ItalicM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5133" y="4047835"/>
            <a:ext cx="11889841" cy="61555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400" b="1" dirty="0" smtClean="0">
                <a:latin typeface="TimesNewRomanPSMT"/>
              </a:rPr>
              <a:t>5. Why was </a:t>
            </a:r>
            <a:r>
              <a:rPr lang="en-US" sz="3400" b="1" dirty="0">
                <a:latin typeface="TimesNewRomanPSMT"/>
              </a:rPr>
              <a:t>the </a:t>
            </a:r>
            <a:r>
              <a:rPr lang="en-US" sz="3400" b="1" dirty="0" err="1">
                <a:latin typeface="TimesNewRomanPSMT"/>
              </a:rPr>
              <a:t>Pahartali</a:t>
            </a:r>
            <a:r>
              <a:rPr lang="en-US" sz="3400" b="1" dirty="0">
                <a:latin typeface="TimesNewRomanPSMT"/>
              </a:rPr>
              <a:t> European club famous for</a:t>
            </a:r>
            <a:r>
              <a:rPr lang="en-US" sz="3400" b="1" dirty="0" smtClean="0">
                <a:latin typeface="TimesNewRomanPSMT"/>
              </a:rPr>
              <a:t>?</a:t>
            </a:r>
            <a:endParaRPr lang="en-US" sz="3400" b="1" i="1" dirty="0">
              <a:latin typeface="TimesNewRomanPS-ItalicM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5133" y="5343232"/>
            <a:ext cx="11889841" cy="61555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400" b="1" dirty="0">
                <a:latin typeface="TimesNewRomanPSMT"/>
              </a:rPr>
              <a:t>6</a:t>
            </a:r>
            <a:r>
              <a:rPr lang="en-US" sz="3400" b="1" dirty="0" smtClean="0">
                <a:latin typeface="TimesNewRomanPSMT"/>
              </a:rPr>
              <a:t>. Where was </a:t>
            </a:r>
            <a:r>
              <a:rPr lang="en-US" sz="3400" b="1" dirty="0">
                <a:latin typeface="TimesNewRomanPSMT"/>
              </a:rPr>
              <a:t>she born</a:t>
            </a:r>
            <a:r>
              <a:rPr lang="en-US" sz="3400" b="1" dirty="0" smtClean="0">
                <a:latin typeface="TimesNewRomanPSMT"/>
              </a:rPr>
              <a:t>?</a:t>
            </a:r>
            <a:endParaRPr lang="en-US" sz="3400" b="1" i="1" dirty="0">
              <a:latin typeface="TimesNewRomanPS-ItalicM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385" y="1065864"/>
            <a:ext cx="11889841" cy="6155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400" b="1" dirty="0" smtClean="0">
                <a:latin typeface="TimesNewRomanPSMT"/>
              </a:rPr>
              <a:t>-Philosophy. </a:t>
            </a:r>
            <a:endParaRPr lang="en-US" sz="3400" b="1" dirty="0"/>
          </a:p>
        </p:txBody>
      </p:sp>
      <p:sp>
        <p:nvSpPr>
          <p:cNvPr id="12" name="Rectangle 11"/>
          <p:cNvSpPr/>
          <p:nvPr/>
        </p:nvSpPr>
        <p:spPr>
          <a:xfrm>
            <a:off x="145129" y="1761835"/>
            <a:ext cx="11889841" cy="6155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400" b="1" dirty="0" smtClean="0">
                <a:latin typeface="TimesNewRomanPSMT"/>
              </a:rPr>
              <a:t>On </a:t>
            </a:r>
            <a:r>
              <a:rPr lang="en-US" sz="3400" b="1" dirty="0">
                <a:latin typeface="TimesNewRomanPSMT"/>
              </a:rPr>
              <a:t>5 May 1911</a:t>
            </a:r>
            <a:r>
              <a:rPr lang="en-US" sz="3400" b="1" dirty="0" smtClean="0">
                <a:latin typeface="TimesNewRomanPSMT"/>
              </a:rPr>
              <a:t>.</a:t>
            </a:r>
            <a:endParaRPr lang="en-US" sz="3400" b="1" dirty="0"/>
          </a:p>
        </p:txBody>
      </p:sp>
      <p:sp>
        <p:nvSpPr>
          <p:cNvPr id="13" name="Rectangle 12"/>
          <p:cNvSpPr/>
          <p:nvPr/>
        </p:nvSpPr>
        <p:spPr>
          <a:xfrm>
            <a:off x="145126" y="2480294"/>
            <a:ext cx="11889841" cy="6155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400" b="1" dirty="0" smtClean="0">
                <a:latin typeface="TimesNewRomanPSMT"/>
              </a:rPr>
              <a:t>-</a:t>
            </a:r>
            <a:r>
              <a:rPr lang="en-US" sz="3400" b="1" i="1" dirty="0" smtClean="0">
                <a:latin typeface="TimesNewRomanPS-ItalicMT"/>
              </a:rPr>
              <a:t>Surya </a:t>
            </a:r>
            <a:r>
              <a:rPr lang="en-US" sz="3400" b="1" i="1" dirty="0">
                <a:latin typeface="TimesNewRomanPS-ItalicMT"/>
              </a:rPr>
              <a:t>Sen</a:t>
            </a:r>
            <a:r>
              <a:rPr lang="en-US" sz="3400" b="1" i="1" dirty="0" smtClean="0">
                <a:latin typeface="TimesNewRomanPS-ItalicMT"/>
              </a:rPr>
              <a:t>.</a:t>
            </a:r>
            <a:endParaRPr lang="en-US" sz="3400" b="1" i="1" dirty="0">
              <a:latin typeface="TimesNewRomanPS-ItalicM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6898" y="3171025"/>
            <a:ext cx="11889841" cy="6155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400" b="1" dirty="0" smtClean="0">
                <a:latin typeface="TimesNewRomanPSMT"/>
              </a:rPr>
              <a:t>-She </a:t>
            </a:r>
            <a:r>
              <a:rPr lang="en-US" sz="3400" b="1" dirty="0">
                <a:latin typeface="TimesNewRomanPSMT"/>
              </a:rPr>
              <a:t>committed suicide by taking potassium cyanide</a:t>
            </a:r>
            <a:r>
              <a:rPr lang="en-US" sz="3400" b="1" dirty="0" smtClean="0">
                <a:latin typeface="TimesNewRomanPSMT"/>
              </a:rPr>
              <a:t>. </a:t>
            </a:r>
            <a:endParaRPr lang="en-US" sz="3400" b="1" i="1" dirty="0">
              <a:latin typeface="TimesNewRomanPS-ItalicM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5131" y="4036951"/>
            <a:ext cx="11889841" cy="6155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400" b="1" dirty="0" smtClean="0">
                <a:latin typeface="TimesNewRomanPSMT"/>
              </a:rPr>
              <a:t>-For </a:t>
            </a:r>
            <a:r>
              <a:rPr lang="en-US" sz="3400" b="1" dirty="0">
                <a:latin typeface="TimesNewRomanPSMT"/>
              </a:rPr>
              <a:t>its notorious sign -</a:t>
            </a:r>
            <a:r>
              <a:rPr lang="en-US" sz="3400" b="1" i="1" dirty="0">
                <a:latin typeface="TimesNewRomanPS-ItalicMT"/>
              </a:rPr>
              <a:t>Dogs and Indians not allowed</a:t>
            </a:r>
            <a:r>
              <a:rPr lang="en-US" sz="3400" b="1" i="1" dirty="0" smtClean="0">
                <a:latin typeface="TimesNewRomanPS-ItalicMT"/>
              </a:rPr>
              <a:t>.</a:t>
            </a:r>
            <a:endParaRPr lang="en-US" sz="3400" b="1" i="1" dirty="0">
              <a:latin typeface="TimesNewRomanPS-ItalicM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5131" y="5332346"/>
            <a:ext cx="11889841" cy="6155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400" b="1" dirty="0" smtClean="0">
                <a:latin typeface="TimesNewRomanPSMT"/>
              </a:rPr>
              <a:t>In </a:t>
            </a:r>
            <a:r>
              <a:rPr lang="en-US" sz="3400" b="1" dirty="0">
                <a:latin typeface="TimesNewRomanPSMT"/>
              </a:rPr>
              <a:t>Chittagong</a:t>
            </a:r>
            <a:r>
              <a:rPr lang="en-US" sz="3400" b="1" dirty="0" smtClean="0">
                <a:latin typeface="TimesNewRomanPSMT"/>
              </a:rPr>
              <a:t>. </a:t>
            </a:r>
            <a:endParaRPr lang="en-US" sz="3400" b="1" i="1" dirty="0">
              <a:latin typeface="TimesNewRomanPS-ItalicMT"/>
            </a:endParaRPr>
          </a:p>
        </p:txBody>
      </p:sp>
    </p:spTree>
    <p:extLst>
      <p:ext uri="{BB962C8B-B14F-4D97-AF65-F5344CB8AC3E}">
        <p14:creationId xmlns:p14="http://schemas.microsoft.com/office/powerpoint/2010/main" val="324084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4726" y="776831"/>
            <a:ext cx="11794837" cy="584775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400" b="1" dirty="0" smtClean="0">
                <a:latin typeface="TimesNewRomanPSMT"/>
              </a:rPr>
              <a:t>1. </a:t>
            </a:r>
            <a:r>
              <a:rPr lang="en-US" sz="3400" b="1" dirty="0" err="1" smtClean="0">
                <a:latin typeface="TimesNewRomanPSMT"/>
              </a:rPr>
              <a:t>Pritilata</a:t>
            </a:r>
            <a:r>
              <a:rPr lang="en-US" sz="3400" b="1" dirty="0" smtClean="0">
                <a:latin typeface="TimesNewRomanPSMT"/>
              </a:rPr>
              <a:t> was born to be a/an</a:t>
            </a:r>
          </a:p>
          <a:p>
            <a:r>
              <a:rPr lang="en-US" sz="3400" b="1" dirty="0">
                <a:latin typeface="TimesNewRomanPSMT"/>
              </a:rPr>
              <a:t>	</a:t>
            </a:r>
            <a:r>
              <a:rPr lang="en-US" sz="3400" b="1" dirty="0" smtClean="0">
                <a:latin typeface="TimesNewRomanPSMT"/>
              </a:rPr>
              <a:t>a) musician,              b) activist,  </a:t>
            </a:r>
          </a:p>
          <a:p>
            <a:r>
              <a:rPr lang="en-US" sz="3400" b="1" dirty="0">
                <a:latin typeface="TimesNewRomanPSMT"/>
              </a:rPr>
              <a:t>	</a:t>
            </a:r>
            <a:r>
              <a:rPr lang="en-US" sz="3400" b="1" dirty="0" smtClean="0">
                <a:latin typeface="TimesNewRomanPSMT"/>
              </a:rPr>
              <a:t>c) society reformer, d) patriot,</a:t>
            </a:r>
          </a:p>
          <a:p>
            <a:r>
              <a:rPr lang="en-US" sz="3400" b="1" dirty="0" smtClean="0">
                <a:latin typeface="TimesNewRomanPSMT"/>
              </a:rPr>
              <a:t>2. She came of a/an ------- family.</a:t>
            </a:r>
          </a:p>
          <a:p>
            <a:r>
              <a:rPr lang="en-US" sz="3400" b="1" dirty="0" smtClean="0">
                <a:latin typeface="TimesNewRomanPSMT"/>
              </a:rPr>
              <a:t>	a) political,     b) royal,	   c) ordinary,       d) ethnic,</a:t>
            </a:r>
          </a:p>
          <a:p>
            <a:r>
              <a:rPr lang="en-US" sz="3400" b="1" dirty="0" smtClean="0">
                <a:latin typeface="TimesNewRomanPSMT"/>
              </a:rPr>
              <a:t>3. Professionally she was a ------ .</a:t>
            </a:r>
          </a:p>
          <a:p>
            <a:r>
              <a:rPr lang="en-US" sz="3400" b="1" dirty="0" smtClean="0">
                <a:latin typeface="TimesNewRomanPSMT"/>
              </a:rPr>
              <a:t>	a) doctor,                           b) philosopher,</a:t>
            </a:r>
          </a:p>
          <a:p>
            <a:r>
              <a:rPr lang="en-US" sz="3400" b="1" dirty="0" smtClean="0">
                <a:latin typeface="TimesNewRomanPSMT"/>
              </a:rPr>
              <a:t> 	c) combatant,                    d) teacher,</a:t>
            </a:r>
          </a:p>
          <a:p>
            <a:r>
              <a:rPr lang="en-US" sz="3400" b="1" dirty="0" smtClean="0">
                <a:latin typeface="TimesNewRomanPSMT"/>
              </a:rPr>
              <a:t>4. What is potassium cyanide?</a:t>
            </a:r>
          </a:p>
          <a:p>
            <a:r>
              <a:rPr lang="en-US" sz="3400" b="1" dirty="0" smtClean="0">
                <a:latin typeface="TimesNewRomanPSMT"/>
              </a:rPr>
              <a:t>	a) A medicine,         b) A poison,</a:t>
            </a:r>
          </a:p>
          <a:p>
            <a:r>
              <a:rPr lang="en-US" sz="3400" b="1" dirty="0" smtClean="0">
                <a:latin typeface="TimesNewRomanPSMT"/>
              </a:rPr>
              <a:t>	c) An explosive,     d) A cigar,</a:t>
            </a:r>
            <a:endParaRPr lang="en-US" sz="3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164122" y="1354058"/>
            <a:ext cx="2770909" cy="61555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√ b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) </a:t>
            </a:r>
            <a:r>
              <a:rPr lang="en-US" sz="3400" b="1" dirty="0">
                <a:latin typeface="TimesNewRomanPSMT"/>
              </a:rPr>
              <a:t>activist</a:t>
            </a:r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,</a:t>
            </a:r>
            <a:endParaRPr lang="en-US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74605" y="2993151"/>
            <a:ext cx="2897253" cy="61555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√ </a:t>
            </a:r>
            <a:r>
              <a:rPr lang="en-US" sz="3400" b="1" dirty="0">
                <a:latin typeface="TimesNewRomanPSMT"/>
              </a:rPr>
              <a:t>c</a:t>
            </a:r>
            <a:r>
              <a:rPr lang="en-US" sz="3400" b="1" dirty="0" smtClean="0">
                <a:latin typeface="TimesNewRomanPSMT"/>
              </a:rPr>
              <a:t>) ordinary,</a:t>
            </a:r>
            <a:endParaRPr lang="en-US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1579" y="4440237"/>
            <a:ext cx="2561673" cy="5595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√ </a:t>
            </a:r>
            <a:r>
              <a:rPr lang="en-US" sz="3400" b="1" dirty="0">
                <a:latin typeface="TimesNewRomanPSMT"/>
              </a:rPr>
              <a:t>d</a:t>
            </a:r>
            <a:r>
              <a:rPr lang="en-US" sz="3400" b="1" dirty="0" smtClean="0">
                <a:latin typeface="TimesNewRomanPSMT"/>
              </a:rPr>
              <a:t>) teacher</a:t>
            </a:r>
            <a:endParaRPr lang="en-US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25855" y="5481410"/>
            <a:ext cx="3522344" cy="5595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√ </a:t>
            </a:r>
            <a:r>
              <a:rPr lang="en-US" sz="3400" b="1" dirty="0">
                <a:latin typeface="TimesNewRomanPSMT"/>
              </a:rPr>
              <a:t>a) A </a:t>
            </a:r>
            <a:r>
              <a:rPr lang="en-US" sz="3400" b="1" dirty="0" smtClean="0">
                <a:latin typeface="TimesNewRomanPSMT"/>
              </a:rPr>
              <a:t>poison</a:t>
            </a:r>
            <a:endParaRPr lang="en-US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4725" y="156358"/>
            <a:ext cx="11794837" cy="61555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-BoldMT"/>
              </a:rPr>
              <a:t>D: Choose the best answers.</a:t>
            </a:r>
            <a:endParaRPr lang="en-US" sz="3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58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999" y="-648105"/>
            <a:ext cx="5079106" cy="507910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71055" y="4383936"/>
            <a:ext cx="11203709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student will write a summary of the passage B in your own words.</a:t>
            </a:r>
            <a:endParaRPr lang="en-US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319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44" y="235666"/>
            <a:ext cx="11708090" cy="64102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147789"/>
            <a:ext cx="12386821" cy="1862048"/>
          </a:xfrm>
          <a:prstGeom prst="rect">
            <a:avLst/>
          </a:prstGeom>
          <a:noFill/>
          <a:scene3d>
            <a:camera prst="perspectiveHeroicExtremeRightFacing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all.</a:t>
            </a:r>
            <a:endParaRPr lang="en-US" sz="1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933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0833E-6 7.40741E-7 L -2.70833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6205</TotalTime>
  <Words>896</Words>
  <Application>Microsoft Office PowerPoint</Application>
  <PresentationFormat>Widescreen</PresentationFormat>
  <Paragraphs>171</Paragraphs>
  <Slides>24</Slides>
  <Notes>4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TimesNewRomanPS-BoldMT</vt:lpstr>
      <vt:lpstr>TimesNewRomanPS-ItalicMT</vt:lpstr>
      <vt:lpstr>TimesNewRomanPSMT</vt:lpstr>
      <vt:lpstr>Wingdings</vt:lpstr>
      <vt:lpstr>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They had Dreams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1676</cp:revision>
  <dcterms:created xsi:type="dcterms:W3CDTF">2019-06-12T06:53:09Z</dcterms:created>
  <dcterms:modified xsi:type="dcterms:W3CDTF">2020-05-01T10:20:52Z</dcterms:modified>
</cp:coreProperties>
</file>