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3" r:id="rId6"/>
    <p:sldId id="280" r:id="rId7"/>
    <p:sldId id="262" r:id="rId8"/>
    <p:sldId id="264" r:id="rId9"/>
    <p:sldId id="304" r:id="rId10"/>
    <p:sldId id="282" r:id="rId11"/>
    <p:sldId id="284" r:id="rId12"/>
    <p:sldId id="283" r:id="rId13"/>
    <p:sldId id="285" r:id="rId14"/>
    <p:sldId id="286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277" r:id="rId30"/>
    <p:sldId id="278" r:id="rId31"/>
  </p:sldIdLst>
  <p:sldSz cx="12192000" cy="6858000"/>
  <p:notesSz cx="6858000" cy="9144000"/>
  <p:custDataLst>
    <p:tags r:id="rId3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7" autoAdjust="0"/>
    <p:restoredTop sz="94660"/>
  </p:normalViewPr>
  <p:slideViewPr>
    <p:cSldViewPr snapToGrid="0">
      <p:cViewPr>
        <p:scale>
          <a:sx n="50" d="100"/>
          <a:sy n="50" d="100"/>
        </p:scale>
        <p:origin x="37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41BD6-26A6-4728-9B8C-7E2FF521E57C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1B5DED-88C0-42EC-8C12-24D1F56B3F7C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534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5DED-88C0-42EC-8C12-24D1F56B3F7C}" type="slidenum">
              <a:rPr lang="en-SG" smtClean="0"/>
              <a:t>11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6458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5DED-88C0-42EC-8C12-24D1F56B3F7C}" type="slidenum">
              <a:rPr lang="en-SG" smtClean="0"/>
              <a:t>13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7976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5DED-88C0-42EC-8C12-24D1F56B3F7C}" type="slidenum">
              <a:rPr lang="en-SG" smtClean="0"/>
              <a:t>14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234829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1B5DED-88C0-42EC-8C12-24D1F56B3F7C}" type="slidenum">
              <a:rPr lang="en-SG" smtClean="0"/>
              <a:t>28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170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655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7401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21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2207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6976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2249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461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052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57886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339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7824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0354CE-D034-4BF0-9AA7-979784D26D52}" type="datetimeFigureOut">
              <a:rPr lang="en-SG" smtClean="0"/>
              <a:t>1/5/2020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E1D14-A12D-42BA-88D0-74F454F11273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675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pixabay.com/en/book-pitched-book-pages-paper-1738609/" TargetMode="External"/><Relationship Id="rId13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4.jpg"/><Relationship Id="rId12" Type="http://schemas.openxmlformats.org/officeDocument/2006/relationships/hyperlink" Target="https://en.wikipedia.org/wiki/Bluebird_of_happines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Monkey" TargetMode="External"/><Relationship Id="rId11" Type="http://schemas.openxmlformats.org/officeDocument/2006/relationships/image" Target="../media/image16.jpg"/><Relationship Id="rId5" Type="http://schemas.openxmlformats.org/officeDocument/2006/relationships/image" Target="../media/image13.jpg"/><Relationship Id="rId10" Type="http://schemas.openxmlformats.org/officeDocument/2006/relationships/hyperlink" Target="http://pngimg.com/download/1733" TargetMode="External"/><Relationship Id="rId4" Type="http://schemas.openxmlformats.org/officeDocument/2006/relationships/hyperlink" Target="http://www.flickr.com/photos/digitalart/1906662004/" TargetMode="External"/><Relationship Id="rId9" Type="http://schemas.openxmlformats.org/officeDocument/2006/relationships/image" Target="../media/image15.png"/><Relationship Id="rId14" Type="http://schemas.openxmlformats.org/officeDocument/2006/relationships/hyperlink" Target="http://commons.wikimedia.org/wiki/File:Beautiful-pink-flower_-_West_Virginia_-_ForestWander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creech_owl" TargetMode="External"/><Relationship Id="rId13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2.jpg"/><Relationship Id="rId12" Type="http://schemas.openxmlformats.org/officeDocument/2006/relationships/hyperlink" Target="https://en.wikipedia.org/wiki/Curled_octopu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undae" TargetMode="External"/><Relationship Id="rId11" Type="http://schemas.openxmlformats.org/officeDocument/2006/relationships/image" Target="../media/image24.jpg"/><Relationship Id="rId5" Type="http://schemas.openxmlformats.org/officeDocument/2006/relationships/image" Target="../media/image21.jpg"/><Relationship Id="rId10" Type="http://schemas.openxmlformats.org/officeDocument/2006/relationships/hyperlink" Target="https://www.flickr.com/photos/bulldogpottery/5093284259" TargetMode="External"/><Relationship Id="rId4" Type="http://schemas.openxmlformats.org/officeDocument/2006/relationships/hyperlink" Target="https://en.wikipedia.org/wiki/Honeycrisp" TargetMode="External"/><Relationship Id="rId9" Type="http://schemas.openxmlformats.org/officeDocument/2006/relationships/image" Target="../media/image23.jpg"/><Relationship Id="rId14" Type="http://schemas.openxmlformats.org/officeDocument/2006/relationships/hyperlink" Target="http://www.flickr.com/photos/mkwilliams/6654980435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forms_of_the_Canadian_Armed_Forces" TargetMode="External"/><Relationship Id="rId13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28.jpg"/><Relationship Id="rId12" Type="http://schemas.openxmlformats.org/officeDocument/2006/relationships/hyperlink" Target="http://russelljohn.net/journal/2009/10/bangladeshi-currenc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Honda_Civic_(fourth_generation)" TargetMode="External"/><Relationship Id="rId11" Type="http://schemas.openxmlformats.org/officeDocument/2006/relationships/image" Target="../media/image30.jpg"/><Relationship Id="rId5" Type="http://schemas.openxmlformats.org/officeDocument/2006/relationships/image" Target="../media/image27.JPG"/><Relationship Id="rId10" Type="http://schemas.openxmlformats.org/officeDocument/2006/relationships/hyperlink" Target="https://en.wikipedia.org/wiki/Lleyn_(sheep)" TargetMode="External"/><Relationship Id="rId4" Type="http://schemas.openxmlformats.org/officeDocument/2006/relationships/hyperlink" Target="https://en.wikipedia.org/wiki/Shahjalal_University_of_Science_and_Technology" TargetMode="External"/><Relationship Id="rId9" Type="http://schemas.openxmlformats.org/officeDocument/2006/relationships/image" Target="../media/image29.jpg"/><Relationship Id="rId14" Type="http://schemas.openxmlformats.org/officeDocument/2006/relationships/hyperlink" Target="https://commons.wikimedia.org/wiki/Queen_Elizabeth_II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g"/><Relationship Id="rId4" Type="http://schemas.openxmlformats.org/officeDocument/2006/relationships/hyperlink" Target="https://pixabay.com/en/disc-dvd-computer-drive-laser-213752/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aktalukder@gmail.com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056940-C6E5-4491-84DC-C18660722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00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8B0886-9295-4AB7-8D67-86F765B3D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38274" y="76200"/>
            <a:ext cx="17630274" cy="71627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7A290-6B16-4B5B-9EE6-748CA15AE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6277">
            <a:off x="3658509" y="4944953"/>
            <a:ext cx="3150364" cy="1772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5925D3A-A474-4ED4-B299-AEDD3DAB0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328">
            <a:off x="2048881" y="5745761"/>
            <a:ext cx="1109230" cy="6078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5C35DF-8FEA-48B0-BB61-FF1FEA0B8902}"/>
              </a:ext>
            </a:extLst>
          </p:cNvPr>
          <p:cNvSpPr/>
          <p:nvPr/>
        </p:nvSpPr>
        <p:spPr>
          <a:xfrm>
            <a:off x="3311739" y="307284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 What have you seen here?</a:t>
            </a:r>
            <a:endParaRPr lang="en-SG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2083C-5015-4265-99C6-368625F6AA64}"/>
              </a:ext>
            </a:extLst>
          </p:cNvPr>
          <p:cNvSpPr/>
          <p:nvPr/>
        </p:nvSpPr>
        <p:spPr>
          <a:xfrm>
            <a:off x="3311739" y="304649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Why is ‘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>
                <a:solidFill>
                  <a:schemeClr val="bg1"/>
                </a:solidFill>
              </a:rPr>
              <a:t>’ used before ‘cat’ and ‘mouse’?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SG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733E2-4334-4879-826A-F395F955C80F}"/>
              </a:ext>
            </a:extLst>
          </p:cNvPr>
          <p:cNvSpPr/>
          <p:nvPr/>
        </p:nvSpPr>
        <p:spPr>
          <a:xfrm>
            <a:off x="3311739" y="286927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Yes, you are right. ‘</a:t>
            </a:r>
            <a:r>
              <a:rPr lang="en-US" sz="3600" b="1" dirty="0">
                <a:solidFill>
                  <a:srgbClr val="C00000"/>
                </a:solidFill>
              </a:rPr>
              <a:t>A</a:t>
            </a:r>
            <a:r>
              <a:rPr lang="en-US" sz="3600" b="1" dirty="0">
                <a:solidFill>
                  <a:schemeClr val="bg1"/>
                </a:solidFill>
              </a:rPr>
              <a:t>’ is used before a consonant sound.</a:t>
            </a:r>
            <a:endParaRPr lang="en-SG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1FEBA0-D0A0-424B-8575-25A4E90ADDDF}"/>
              </a:ext>
            </a:extLst>
          </p:cNvPr>
          <p:cNvSpPr/>
          <p:nvPr/>
        </p:nvSpPr>
        <p:spPr>
          <a:xfrm>
            <a:off x="3311739" y="307284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/>
              <a:t> cat is running after </a:t>
            </a:r>
            <a:r>
              <a:rPr lang="en-US" sz="3600" b="1" dirty="0">
                <a:solidFill>
                  <a:srgbClr val="FF0000"/>
                </a:solidFill>
              </a:rPr>
              <a:t>a</a:t>
            </a:r>
            <a:r>
              <a:rPr lang="en-US" sz="3600" b="1" dirty="0"/>
              <a:t> mouse.</a:t>
            </a:r>
            <a:endParaRPr lang="en-SG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39406C1-CB28-4117-B9AD-A274A41E5F24}"/>
              </a:ext>
            </a:extLst>
          </p:cNvPr>
          <p:cNvSpPr/>
          <p:nvPr/>
        </p:nvSpPr>
        <p:spPr>
          <a:xfrm>
            <a:off x="3311739" y="322371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Now see more examples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80598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0.44219 0.0363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8256A-A0B1-446E-AD3B-3DB7F833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5113421" y="-4035592"/>
            <a:ext cx="3752850" cy="278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80FD8-446A-474F-A470-6C5A42D2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57750" y="-5864393"/>
            <a:ext cx="2705100" cy="278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3E827-06FF-4FC7-B4D3-9404BECD4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4571445" y="-5169152"/>
            <a:ext cx="2944558" cy="2524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1A3E23-278B-4DA3-9FA8-B8340BE91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-7027946" y="8857474"/>
            <a:ext cx="3829050" cy="274081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D51874-2EF5-4047-A70D-12B74276B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4857750" y="10684044"/>
            <a:ext cx="3352803" cy="27813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D050A8-8ED6-4E77-8F06-BE3C3BD6F7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4384755" y="8857474"/>
            <a:ext cx="3131248" cy="277906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10C3EE-424D-4498-A717-7C8D81E36E50}"/>
              </a:ext>
            </a:extLst>
          </p:cNvPr>
          <p:cNvSpPr/>
          <p:nvPr/>
        </p:nvSpPr>
        <p:spPr>
          <a:xfrm>
            <a:off x="228600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tiger</a:t>
            </a:r>
            <a:endParaRPr lang="en-SG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339B3-BB36-4DE4-A9EF-CF06CC7C5AE1}"/>
              </a:ext>
            </a:extLst>
          </p:cNvPr>
          <p:cNvSpPr/>
          <p:nvPr/>
        </p:nvSpPr>
        <p:spPr>
          <a:xfrm>
            <a:off x="4333875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monkey</a:t>
            </a:r>
            <a:endParaRPr lang="en-SG" sz="3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ABAE30-AB4A-47FD-99EC-B2C329050E74}"/>
              </a:ext>
            </a:extLst>
          </p:cNvPr>
          <p:cNvSpPr/>
          <p:nvPr/>
        </p:nvSpPr>
        <p:spPr>
          <a:xfrm>
            <a:off x="8281038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book</a:t>
            </a:r>
            <a:endParaRPr lang="en-SG" sz="3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598D58-573C-429C-A020-8855227D6074}"/>
              </a:ext>
            </a:extLst>
          </p:cNvPr>
          <p:cNvSpPr/>
          <p:nvPr/>
        </p:nvSpPr>
        <p:spPr>
          <a:xfrm>
            <a:off x="228600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car</a:t>
            </a:r>
            <a:endParaRPr lang="en-SG" sz="36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0904B9-13F5-413D-B631-E3E97510E965}"/>
              </a:ext>
            </a:extLst>
          </p:cNvPr>
          <p:cNvSpPr/>
          <p:nvPr/>
        </p:nvSpPr>
        <p:spPr>
          <a:xfrm>
            <a:off x="4333875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bird</a:t>
            </a:r>
            <a:endParaRPr lang="en-SG" sz="36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A01FF1-C316-486E-B115-03B7256F330C}"/>
              </a:ext>
            </a:extLst>
          </p:cNvPr>
          <p:cNvSpPr/>
          <p:nvPr/>
        </p:nvSpPr>
        <p:spPr>
          <a:xfrm>
            <a:off x="8322942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flower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229822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43919 0.6453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514E-17 1.11111E-6 L -0.00938 0.904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7904 0.836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4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96296E-6 L 0.60495 -0.7685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3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3594 -1.01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5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47135 -0.75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F88B0886-9295-4AB7-8D67-86F765B3D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060138" y="0"/>
            <a:ext cx="17252138" cy="71627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247A290-6B16-4B5B-9EE6-748CA15AE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128735">
            <a:off x="8952994" y="-114516"/>
            <a:ext cx="2126496" cy="1772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5C35DF-8FEA-48B0-BB61-FF1FEA0B8902}"/>
              </a:ext>
            </a:extLst>
          </p:cNvPr>
          <p:cNvSpPr/>
          <p:nvPr/>
        </p:nvSpPr>
        <p:spPr>
          <a:xfrm>
            <a:off x="0" y="56205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An</a:t>
            </a:r>
            <a:r>
              <a:rPr lang="en-US" sz="3600" b="1" dirty="0"/>
              <a:t> </a:t>
            </a:r>
            <a:r>
              <a:rPr lang="en-US" sz="3600" b="1" dirty="0" err="1"/>
              <a:t>aeroplane</a:t>
            </a:r>
            <a:r>
              <a:rPr lang="en-US" sz="3600" b="1" dirty="0"/>
              <a:t> is flying over </a:t>
            </a:r>
            <a:r>
              <a:rPr lang="en-US" sz="3600" b="1" dirty="0">
                <a:solidFill>
                  <a:srgbClr val="FF0000"/>
                </a:solidFill>
              </a:rPr>
              <a:t>an</a:t>
            </a:r>
            <a:r>
              <a:rPr lang="en-US" sz="3600" b="1" dirty="0"/>
              <a:t> orange garden.</a:t>
            </a:r>
            <a:endParaRPr lang="en-SG" sz="36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42083C-5015-4265-99C6-368625F6AA64}"/>
              </a:ext>
            </a:extLst>
          </p:cNvPr>
          <p:cNvSpPr/>
          <p:nvPr/>
        </p:nvSpPr>
        <p:spPr>
          <a:xfrm>
            <a:off x="-5944" y="73250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Why is ‘</a:t>
            </a:r>
            <a:r>
              <a:rPr lang="en-US" sz="3600" b="1" dirty="0">
                <a:solidFill>
                  <a:srgbClr val="FF0000"/>
                </a:solidFill>
              </a:rPr>
              <a:t>An</a:t>
            </a:r>
            <a:r>
              <a:rPr lang="en-US" sz="3600" b="1" dirty="0">
                <a:solidFill>
                  <a:schemeClr val="bg1"/>
                </a:solidFill>
              </a:rPr>
              <a:t>’ used before ‘</a:t>
            </a:r>
            <a:r>
              <a:rPr lang="en-US" sz="3600" b="1" dirty="0" err="1">
                <a:solidFill>
                  <a:schemeClr val="bg1"/>
                </a:solidFill>
              </a:rPr>
              <a:t>aeroplane</a:t>
            </a:r>
            <a:r>
              <a:rPr lang="en-US" sz="3600" b="1" dirty="0">
                <a:solidFill>
                  <a:schemeClr val="bg1"/>
                </a:solidFill>
              </a:rPr>
              <a:t>’ and ‘orange garden’?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endParaRPr lang="en-SG" sz="3600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1733E2-4334-4879-826A-F395F955C80F}"/>
              </a:ext>
            </a:extLst>
          </p:cNvPr>
          <p:cNvSpPr/>
          <p:nvPr/>
        </p:nvSpPr>
        <p:spPr>
          <a:xfrm>
            <a:off x="5944" y="64728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Yes, you are right. ‘</a:t>
            </a:r>
            <a:r>
              <a:rPr lang="en-US" sz="3600" b="1" dirty="0">
                <a:solidFill>
                  <a:srgbClr val="C00000"/>
                </a:solidFill>
              </a:rPr>
              <a:t>An</a:t>
            </a:r>
            <a:r>
              <a:rPr lang="en-US" sz="3600" b="1" dirty="0">
                <a:solidFill>
                  <a:schemeClr val="bg1"/>
                </a:solidFill>
              </a:rPr>
              <a:t>’ is used before a vowel sound.</a:t>
            </a:r>
            <a:endParaRPr lang="en-SG" sz="36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2112A7-1E59-4DC9-9F2D-B4CA015A75E3}"/>
              </a:ext>
            </a:extLst>
          </p:cNvPr>
          <p:cNvSpPr/>
          <p:nvPr/>
        </p:nvSpPr>
        <p:spPr>
          <a:xfrm>
            <a:off x="-5944" y="77202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What have you seen here?</a:t>
            </a:r>
            <a:endParaRPr lang="en-SG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6978233-AA57-4F44-9503-4EBC9D7A550D}"/>
              </a:ext>
            </a:extLst>
          </p:cNvPr>
          <p:cNvSpPr/>
          <p:nvPr/>
        </p:nvSpPr>
        <p:spPr>
          <a:xfrm>
            <a:off x="-17832" y="112410"/>
            <a:ext cx="7143750" cy="11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Now see more examples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382920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8256A-A0B1-446E-AD3B-3DB7F833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4777882" y="-4035592"/>
            <a:ext cx="3081772" cy="278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80FD8-446A-474F-A470-6C5A42D2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286001" y="-5864393"/>
            <a:ext cx="1848598" cy="2781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3E827-06FF-4FC7-B4D3-9404BECD4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5034713" y="-5169152"/>
            <a:ext cx="2018022" cy="2524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1A3E23-278B-4DA3-9FA8-B8340BE91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-7027946" y="8876124"/>
            <a:ext cx="3829050" cy="2703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D51874-2EF5-4047-A70D-12B74276B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4857750" y="10690266"/>
            <a:ext cx="3352803" cy="2768856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D050A8-8ED6-4E77-8F06-BE3C3BD6F7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14384755" y="9202444"/>
            <a:ext cx="3131248" cy="20891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10C3EE-424D-4498-A717-7C8D81E36E50}"/>
              </a:ext>
            </a:extLst>
          </p:cNvPr>
          <p:cNvSpPr/>
          <p:nvPr/>
        </p:nvSpPr>
        <p:spPr>
          <a:xfrm>
            <a:off x="372978" y="2921668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apple</a:t>
            </a:r>
            <a:endParaRPr lang="en-SG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339B3-BB36-4DE4-A9EF-CF06CC7C5AE1}"/>
              </a:ext>
            </a:extLst>
          </p:cNvPr>
          <p:cNvSpPr/>
          <p:nvPr/>
        </p:nvSpPr>
        <p:spPr>
          <a:xfrm>
            <a:off x="4333875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ice-cream</a:t>
            </a:r>
            <a:endParaRPr lang="en-SG" sz="3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ABAE30-AB4A-47FD-99EC-B2C329050E74}"/>
              </a:ext>
            </a:extLst>
          </p:cNvPr>
          <p:cNvSpPr/>
          <p:nvPr/>
        </p:nvSpPr>
        <p:spPr>
          <a:xfrm>
            <a:off x="8281038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owl</a:t>
            </a:r>
            <a:endParaRPr lang="en-SG" sz="3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598D58-573C-429C-A020-8855227D6074}"/>
              </a:ext>
            </a:extLst>
          </p:cNvPr>
          <p:cNvSpPr/>
          <p:nvPr/>
        </p:nvSpPr>
        <p:spPr>
          <a:xfrm>
            <a:off x="372978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ant</a:t>
            </a:r>
            <a:endParaRPr lang="en-SG" sz="36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0904B9-13F5-413D-B631-E3E97510E965}"/>
              </a:ext>
            </a:extLst>
          </p:cNvPr>
          <p:cNvSpPr/>
          <p:nvPr/>
        </p:nvSpPr>
        <p:spPr>
          <a:xfrm>
            <a:off x="4333875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octopus</a:t>
            </a:r>
            <a:endParaRPr lang="en-SG" sz="36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A01FF1-C316-486E-B115-03B7256F330C}"/>
              </a:ext>
            </a:extLst>
          </p:cNvPr>
          <p:cNvSpPr/>
          <p:nvPr/>
        </p:nvSpPr>
        <p:spPr>
          <a:xfrm>
            <a:off x="8322942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umbrella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4202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43919 0.6453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514E-17 1.11111E-6 L -0.00938 0.9048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7904 0.8363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4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60495 -0.76851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3594 -1.016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5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47135 -0.757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8256A-A0B1-446E-AD3B-3DB7F833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-4777882" y="-3672199"/>
            <a:ext cx="3081772" cy="2054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80FD8-446A-474F-A470-6C5A42D2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5286001" y="-4985959"/>
            <a:ext cx="1848598" cy="10244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653E827-06FF-4FC7-B4D3-9404BECD42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15102681" y="-5169152"/>
            <a:ext cx="1882086" cy="252421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A1A3E23-278B-4DA3-9FA8-B8340BE91F9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-7009420" y="8876124"/>
            <a:ext cx="3791998" cy="270351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2D51874-2EF5-4047-A70D-12B74276BF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/>
          <a:stretch/>
        </p:blipFill>
        <p:spPr>
          <a:xfrm>
            <a:off x="4857750" y="11085617"/>
            <a:ext cx="3352803" cy="197815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2D050A8-8ED6-4E77-8F06-BE3C3BD6F77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/>
        </p:blipFill>
        <p:spPr>
          <a:xfrm>
            <a:off x="15159042" y="9202444"/>
            <a:ext cx="1582673" cy="208912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10C3EE-424D-4498-A717-7C8D81E36E50}"/>
              </a:ext>
            </a:extLst>
          </p:cNvPr>
          <p:cNvSpPr/>
          <p:nvPr/>
        </p:nvSpPr>
        <p:spPr>
          <a:xfrm>
            <a:off x="372978" y="2921668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university</a:t>
            </a:r>
            <a:endParaRPr lang="en-SG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339B3-BB36-4DE4-A9EF-CF06CC7C5AE1}"/>
              </a:ext>
            </a:extLst>
          </p:cNvPr>
          <p:cNvSpPr/>
          <p:nvPr/>
        </p:nvSpPr>
        <p:spPr>
          <a:xfrm>
            <a:off x="4333875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used car</a:t>
            </a:r>
            <a:endParaRPr lang="en-SG" sz="3600" b="1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4ABAE30-AB4A-47FD-99EC-B2C329050E74}"/>
              </a:ext>
            </a:extLst>
          </p:cNvPr>
          <p:cNvSpPr/>
          <p:nvPr/>
        </p:nvSpPr>
        <p:spPr>
          <a:xfrm>
            <a:off x="8281038" y="2952750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uniform</a:t>
            </a:r>
            <a:endParaRPr lang="en-SG" sz="36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2598D58-573C-429C-A020-8855227D6074}"/>
              </a:ext>
            </a:extLst>
          </p:cNvPr>
          <p:cNvSpPr/>
          <p:nvPr/>
        </p:nvSpPr>
        <p:spPr>
          <a:xfrm>
            <a:off x="372978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ewe</a:t>
            </a:r>
            <a:endParaRPr lang="en-SG" sz="3600" b="1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10904B9-13F5-413D-B631-E3E97510E965}"/>
              </a:ext>
            </a:extLst>
          </p:cNvPr>
          <p:cNvSpPr/>
          <p:nvPr/>
        </p:nvSpPr>
        <p:spPr>
          <a:xfrm>
            <a:off x="4333875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one-taka note</a:t>
            </a:r>
            <a:endParaRPr lang="en-SG" sz="3600" b="1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A01FF1-C316-486E-B115-03B7256F330C}"/>
              </a:ext>
            </a:extLst>
          </p:cNvPr>
          <p:cNvSpPr/>
          <p:nvPr/>
        </p:nvSpPr>
        <p:spPr>
          <a:xfrm>
            <a:off x="8322942" y="6160294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European</a:t>
            </a:r>
            <a:endParaRPr lang="en-SG" sz="3600" b="1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F1978-53ED-448D-A22C-5C260D5D88E9}"/>
              </a:ext>
            </a:extLst>
          </p:cNvPr>
          <p:cNvSpPr/>
          <p:nvPr/>
        </p:nvSpPr>
        <p:spPr>
          <a:xfrm>
            <a:off x="-9391507" y="-1"/>
            <a:ext cx="8556172" cy="5682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b="1" dirty="0"/>
              <a:t>But it doesn’t mean that word started with vowel will have a vowel sound. Let’s go through the words</a:t>
            </a:r>
            <a:endParaRPr lang="en-SG" sz="5400" b="1" dirty="0"/>
          </a:p>
        </p:txBody>
      </p:sp>
      <p:sp>
        <p:nvSpPr>
          <p:cNvPr id="13" name="Flowchart: Preparation 12">
            <a:extLst>
              <a:ext uri="{FF2B5EF4-FFF2-40B4-BE49-F238E27FC236}">
                <a16:creationId xmlns:a16="http://schemas.microsoft.com/office/drawing/2014/main" id="{81C85C10-F9A8-4559-9396-9F261273777C}"/>
              </a:ext>
            </a:extLst>
          </p:cNvPr>
          <p:cNvSpPr/>
          <p:nvPr/>
        </p:nvSpPr>
        <p:spPr>
          <a:xfrm>
            <a:off x="834190" y="1740433"/>
            <a:ext cx="9529010" cy="3689684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/>
              <a:t>Why is </a:t>
            </a:r>
            <a:r>
              <a:rPr lang="en-US" sz="4000" b="1" dirty="0">
                <a:solidFill>
                  <a:srgbClr val="FF0000"/>
                </a:solidFill>
              </a:rPr>
              <a:t>A </a:t>
            </a:r>
            <a:r>
              <a:rPr lang="en-US" sz="4000" b="1" dirty="0">
                <a:solidFill>
                  <a:schemeClr val="bg1"/>
                </a:solidFill>
              </a:rPr>
              <a:t>used before these words though they start with vowel?</a:t>
            </a:r>
          </a:p>
          <a:p>
            <a:pPr algn="just"/>
            <a:r>
              <a:rPr lang="en-US" sz="4000" b="1" dirty="0"/>
              <a:t>Let’s see the pronunciation of these words</a:t>
            </a:r>
            <a:endParaRPr lang="en-SG" sz="4000" b="1" dirty="0"/>
          </a:p>
        </p:txBody>
      </p:sp>
    </p:spTree>
    <p:extLst>
      <p:ext uri="{BB962C8B-B14F-4D97-AF65-F5344CB8AC3E}">
        <p14:creationId xmlns:p14="http://schemas.microsoft.com/office/powerpoint/2010/main" val="25196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0.89088 0.016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44" y="81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7.40741E-7 L 0.43919 0.64537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14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5514E-17 1.11111E-6 L -0.00938 0.9048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47904 0.8363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84" y="4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0.60495 -0.7685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3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2.59259E-6 L -0.03594 -1.016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-5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6 L -0.47135 -0.757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-3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65">
            <a:extLst>
              <a:ext uri="{FF2B5EF4-FFF2-40B4-BE49-F238E27FC236}">
                <a16:creationId xmlns:a16="http://schemas.microsoft.com/office/drawing/2014/main" id="{977FA5FA-2341-449A-ADD6-C709CDDD245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-143710"/>
            <a:ext cx="930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99D83398-D74C-484C-996F-06BFBCCB2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-54810"/>
            <a:ext cx="4614863" cy="96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C7EACE48-901C-4916-AB88-FD3B03D6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-54810"/>
            <a:ext cx="4660900" cy="96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1AB6D049-2B70-4909-B121-DFF1946D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910390"/>
            <a:ext cx="4614863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78AF8645-60CF-4620-B5AA-90B1D6FD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910390"/>
            <a:ext cx="4660900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400" b="1" dirty="0"/>
              <a:t>/ˌ</a:t>
            </a:r>
            <a:r>
              <a:rPr lang="en-SG" sz="4400" b="1" dirty="0" err="1"/>
              <a:t>ju</a:t>
            </a:r>
            <a:r>
              <a:rPr lang="en-SG" sz="4400" b="1" dirty="0"/>
              <a:t>ː.</a:t>
            </a:r>
            <a:r>
              <a:rPr lang="en-SG" sz="4400" b="1" dirty="0" err="1"/>
              <a:t>nɪˈvɜ</a:t>
            </a:r>
            <a:r>
              <a:rPr lang="en-SG" sz="4400" b="1" dirty="0"/>
              <a:t>ː.</a:t>
            </a:r>
            <a:r>
              <a:rPr lang="en-SG" sz="4400" b="1" dirty="0" err="1"/>
              <a:t>sə.ti</a:t>
            </a:r>
            <a:r>
              <a:rPr lang="en-SG" sz="4400" b="1" dirty="0"/>
              <a:t>/</a:t>
            </a: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3C2402BA-6AF0-4986-AD56-977B051B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875590"/>
            <a:ext cx="4614863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E9A91372-910F-4CC4-A896-309188D4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1875590"/>
            <a:ext cx="4660900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en-SG" sz="5400" b="1" dirty="0"/>
              <a:t>/</a:t>
            </a:r>
            <a:r>
              <a:rPr lang="en-SG" sz="5400" b="1" dirty="0" err="1"/>
              <a:t>juːst</a:t>
            </a:r>
            <a:r>
              <a:rPr lang="en-SG" sz="5400" b="1" dirty="0"/>
              <a:t>/</a:t>
            </a:r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561940E9-9081-4A42-A259-C6F9E660B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2840790"/>
            <a:ext cx="4614863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6" name="Rectangle 74">
            <a:extLst>
              <a:ext uri="{FF2B5EF4-FFF2-40B4-BE49-F238E27FC236}">
                <a16:creationId xmlns:a16="http://schemas.microsoft.com/office/drawing/2014/main" id="{52CC35A2-D927-4FFD-8269-41100E63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2840790"/>
            <a:ext cx="4660900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800" b="1" dirty="0"/>
              <a:t>/ˈ</a:t>
            </a:r>
            <a:r>
              <a:rPr lang="en-SG" sz="4800" b="1" dirty="0" err="1"/>
              <a:t>ju</a:t>
            </a:r>
            <a:r>
              <a:rPr lang="en-SG" sz="4800" b="1" dirty="0"/>
              <a:t>ː.</a:t>
            </a:r>
            <a:r>
              <a:rPr lang="en-SG" sz="4800" b="1" dirty="0" err="1"/>
              <a:t>nɪ.fɔːm</a:t>
            </a:r>
            <a:r>
              <a:rPr lang="en-SG" sz="4800" b="1" dirty="0"/>
              <a:t>/</a:t>
            </a:r>
          </a:p>
        </p:txBody>
      </p:sp>
      <p:sp>
        <p:nvSpPr>
          <p:cNvPr id="77" name="Rectangle 75">
            <a:extLst>
              <a:ext uri="{FF2B5EF4-FFF2-40B4-BE49-F238E27FC236}">
                <a16:creationId xmlns:a16="http://schemas.microsoft.com/office/drawing/2014/main" id="{A278E844-79CF-4833-80F5-613822E7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805990"/>
            <a:ext cx="4614863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9B78BC76-E4D7-479C-827E-0D760F1E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805990"/>
            <a:ext cx="4660900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400" b="1" dirty="0"/>
              <a:t>/</a:t>
            </a:r>
            <a:r>
              <a:rPr lang="en-SG" sz="4400" b="1" dirty="0" err="1"/>
              <a:t>ju</a:t>
            </a:r>
            <a:r>
              <a:rPr lang="en-SG" sz="4400" b="1" dirty="0"/>
              <a:t>ː/</a:t>
            </a:r>
          </a:p>
        </p:txBody>
      </p:sp>
      <p:sp>
        <p:nvSpPr>
          <p:cNvPr id="79" name="Rectangle 77">
            <a:extLst>
              <a:ext uri="{FF2B5EF4-FFF2-40B4-BE49-F238E27FC236}">
                <a16:creationId xmlns:a16="http://schemas.microsoft.com/office/drawing/2014/main" id="{0C3CA3B8-6E63-47C5-985E-9D493B0C3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4771190"/>
            <a:ext cx="4614863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b="1" dirty="0"/>
          </a:p>
        </p:txBody>
      </p:sp>
      <p:sp>
        <p:nvSpPr>
          <p:cNvPr id="80" name="Rectangle 78">
            <a:extLst>
              <a:ext uri="{FF2B5EF4-FFF2-40B4-BE49-F238E27FC236}">
                <a16:creationId xmlns:a16="http://schemas.microsoft.com/office/drawing/2014/main" id="{767E45DE-C2F9-45A3-B010-DEEC40A96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4771190"/>
            <a:ext cx="4660900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400" b="1" dirty="0"/>
              <a:t>/</a:t>
            </a:r>
            <a:r>
              <a:rPr lang="en-SG" sz="4400" b="1" dirty="0" err="1"/>
              <a:t>wʌn</a:t>
            </a:r>
            <a:r>
              <a:rPr lang="en-SG" sz="4400" b="1" dirty="0"/>
              <a:t>/</a:t>
            </a:r>
          </a:p>
        </p:txBody>
      </p:sp>
      <p:sp>
        <p:nvSpPr>
          <p:cNvPr id="81" name="Rectangle 79">
            <a:extLst>
              <a:ext uri="{FF2B5EF4-FFF2-40B4-BE49-F238E27FC236}">
                <a16:creationId xmlns:a16="http://schemas.microsoft.com/office/drawing/2014/main" id="{60216F52-116C-4B4A-B9BA-72EE070258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687" y="5786789"/>
            <a:ext cx="4614863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2" name="Rectangle 80">
            <a:extLst>
              <a:ext uri="{FF2B5EF4-FFF2-40B4-BE49-F238E27FC236}">
                <a16:creationId xmlns:a16="http://schemas.microsoft.com/office/drawing/2014/main" id="{FBB330F8-313B-4859-8DFE-9224FE338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5736390"/>
            <a:ext cx="4660900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000" b="1" dirty="0"/>
              <a:t>/ˌjʊə.</a:t>
            </a:r>
            <a:r>
              <a:rPr lang="en-SG" sz="4000" b="1" dirty="0" err="1"/>
              <a:t>rəˈpi</a:t>
            </a:r>
            <a:r>
              <a:rPr lang="en-SG" sz="4000" b="1" dirty="0"/>
              <a:t>ː.</a:t>
            </a:r>
            <a:r>
              <a:rPr lang="en-SG" sz="4000" b="1" dirty="0" err="1"/>
              <a:t>ən</a:t>
            </a:r>
            <a:r>
              <a:rPr lang="en-SG" sz="4000" b="1" dirty="0"/>
              <a:t>/</a:t>
            </a:r>
          </a:p>
        </p:txBody>
      </p:sp>
      <p:sp>
        <p:nvSpPr>
          <p:cNvPr id="83" name="Line 81">
            <a:extLst>
              <a:ext uri="{FF2B5EF4-FFF2-40B4-BE49-F238E27FC236}">
                <a16:creationId xmlns:a16="http://schemas.microsoft.com/office/drawing/2014/main" id="{79FB2BFE-95E8-4F03-93C8-E7A7A3FA0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1213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4" name="Line 82">
            <a:extLst>
              <a:ext uri="{FF2B5EF4-FFF2-40B4-BE49-F238E27FC236}">
                <a16:creationId xmlns:a16="http://schemas.microsoft.com/office/drawing/2014/main" id="{7638FB2F-595D-46FD-A75F-BC7D31672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10390"/>
            <a:ext cx="928687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5" name="Line 83">
            <a:extLst>
              <a:ext uri="{FF2B5EF4-FFF2-40B4-BE49-F238E27FC236}">
                <a16:creationId xmlns:a16="http://schemas.microsoft.com/office/drawing/2014/main" id="{972118EE-8EE8-4FF6-B743-ABBC097A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18755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86" name="Line 84">
            <a:extLst>
              <a:ext uri="{FF2B5EF4-FFF2-40B4-BE49-F238E27FC236}">
                <a16:creationId xmlns:a16="http://schemas.microsoft.com/office/drawing/2014/main" id="{8FAC9F8A-2F6B-4916-8482-7B2FE3534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28407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7" name="Line 85">
            <a:extLst>
              <a:ext uri="{FF2B5EF4-FFF2-40B4-BE49-F238E27FC236}">
                <a16:creationId xmlns:a16="http://schemas.microsoft.com/office/drawing/2014/main" id="{F5D49659-62D1-43CD-8B8E-429298905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38059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8" name="Line 86">
            <a:extLst>
              <a:ext uri="{FF2B5EF4-FFF2-40B4-BE49-F238E27FC236}">
                <a16:creationId xmlns:a16="http://schemas.microsoft.com/office/drawing/2014/main" id="{1BD46A74-21A9-4162-BC18-3D4E3F9A9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47711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9" name="Line 87">
            <a:extLst>
              <a:ext uri="{FF2B5EF4-FFF2-40B4-BE49-F238E27FC236}">
                <a16:creationId xmlns:a16="http://schemas.microsoft.com/office/drawing/2014/main" id="{A79FD8BE-4154-4D9B-BEA8-68756DE86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57363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0" name="Line 88">
            <a:extLst>
              <a:ext uri="{FF2B5EF4-FFF2-40B4-BE49-F238E27FC236}">
                <a16:creationId xmlns:a16="http://schemas.microsoft.com/office/drawing/2014/main" id="{0B8830D5-5529-4897-B496-2B75BCBAB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1" name="Line 89">
            <a:extLst>
              <a:ext uri="{FF2B5EF4-FFF2-40B4-BE49-F238E27FC236}">
                <a16:creationId xmlns:a16="http://schemas.microsoft.com/office/drawing/2014/main" id="{2D190F75-7119-4C11-B895-125D211E2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2113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2" name="Line 90">
            <a:extLst>
              <a:ext uri="{FF2B5EF4-FFF2-40B4-BE49-F238E27FC236}">
                <a16:creationId xmlns:a16="http://schemas.microsoft.com/office/drawing/2014/main" id="{79884437-0801-4FA7-9C24-0F040CA93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-5481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3" name="Line 91">
            <a:extLst>
              <a:ext uri="{FF2B5EF4-FFF2-40B4-BE49-F238E27FC236}">
                <a16:creationId xmlns:a16="http://schemas.microsoft.com/office/drawing/2014/main" id="{EF3F3787-76EE-45BD-9717-F32ED5F81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67015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02EC9C57-58FE-49AE-972B-AB24CD09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-13535"/>
            <a:ext cx="13160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Word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DC80E109-9E67-4EB5-ADA2-0E0C9BD2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-13535"/>
            <a:ext cx="2930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Pronunciation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4">
            <a:extLst>
              <a:ext uri="{FF2B5EF4-FFF2-40B4-BE49-F238E27FC236}">
                <a16:creationId xmlns:a16="http://schemas.microsoft.com/office/drawing/2014/main" id="{A19168D2-7298-4D63-8BAD-56AA91CE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951665"/>
            <a:ext cx="2374753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University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7" name="Rectangle 95">
            <a:extLst>
              <a:ext uri="{FF2B5EF4-FFF2-40B4-BE49-F238E27FC236}">
                <a16:creationId xmlns:a16="http://schemas.microsoft.com/office/drawing/2014/main" id="{71DCD1AB-4E27-4E1F-9934-12A65FAE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1916865"/>
            <a:ext cx="117981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Used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6">
            <a:extLst>
              <a:ext uri="{FF2B5EF4-FFF2-40B4-BE49-F238E27FC236}">
                <a16:creationId xmlns:a16="http://schemas.microsoft.com/office/drawing/2014/main" id="{41EDE0AA-2245-4BCC-A785-0A67AF42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2882065"/>
            <a:ext cx="176676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Uniform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FF0760A8-37D8-470B-A977-865493E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3847265"/>
            <a:ext cx="96398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Ewe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0" name="Rectangle 98">
            <a:extLst>
              <a:ext uri="{FF2B5EF4-FFF2-40B4-BE49-F238E27FC236}">
                <a16:creationId xmlns:a16="http://schemas.microsoft.com/office/drawing/2014/main" id="{555C3211-69EF-429F-80A5-E41A66E3C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4812465"/>
            <a:ext cx="105637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One</a:t>
            </a: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1" name="Rectangle 99">
            <a:extLst>
              <a:ext uri="{FF2B5EF4-FFF2-40B4-BE49-F238E27FC236}">
                <a16:creationId xmlns:a16="http://schemas.microsoft.com/office/drawing/2014/main" id="{4337F22F-A7A6-45EE-A025-687A1528F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5777665"/>
            <a:ext cx="183620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European</a:t>
            </a:r>
            <a:endParaRPr kumimoji="0" lang="en-US" altLang="en-US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58EB763-19F0-4E55-9B29-9EF99710E392}"/>
              </a:ext>
            </a:extLst>
          </p:cNvPr>
          <p:cNvSpPr/>
          <p:nvPr/>
        </p:nvSpPr>
        <p:spPr>
          <a:xfrm>
            <a:off x="14381747" y="-2582780"/>
            <a:ext cx="2245895" cy="1138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/j/ = Y</a:t>
            </a:r>
            <a:endParaRPr lang="en-SG" sz="6000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182CB4-E0B8-4F26-A381-85FC86590876}"/>
              </a:ext>
            </a:extLst>
          </p:cNvPr>
          <p:cNvSpPr/>
          <p:nvPr/>
        </p:nvSpPr>
        <p:spPr>
          <a:xfrm>
            <a:off x="14598315" y="8229600"/>
            <a:ext cx="2245895" cy="1138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/w/ = W</a:t>
            </a:r>
            <a:endParaRPr lang="en-SG" sz="4400" b="1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CB29988D-93DB-43DE-86B6-E68F1697AA14}"/>
              </a:ext>
            </a:extLst>
          </p:cNvPr>
          <p:cNvSpPr/>
          <p:nvPr/>
        </p:nvSpPr>
        <p:spPr>
          <a:xfrm>
            <a:off x="0" y="-59573"/>
            <a:ext cx="12192000" cy="69175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Let’s see more words that start with consonant</a:t>
            </a:r>
            <a:endParaRPr lang="en-SG" sz="6600" b="1" dirty="0"/>
          </a:p>
        </p:txBody>
      </p:sp>
    </p:spTree>
    <p:extLst>
      <p:ext uri="{BB962C8B-B14F-4D97-AF65-F5344CB8AC3E}">
        <p14:creationId xmlns:p14="http://schemas.microsoft.com/office/powerpoint/2010/main" val="622334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38684 0.566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2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40468 -0.58125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34" y="-29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 animBg="1"/>
      <p:bldP spid="103" grpId="0" animBg="1"/>
      <p:bldP spid="10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AutoShape 65">
            <a:extLst>
              <a:ext uri="{FF2B5EF4-FFF2-40B4-BE49-F238E27FC236}">
                <a16:creationId xmlns:a16="http://schemas.microsoft.com/office/drawing/2014/main" id="{977FA5FA-2341-449A-ADD6-C709CDDD245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0" y="-143710"/>
            <a:ext cx="93075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69" name="Rectangle 67">
            <a:extLst>
              <a:ext uri="{FF2B5EF4-FFF2-40B4-BE49-F238E27FC236}">
                <a16:creationId xmlns:a16="http://schemas.microsoft.com/office/drawing/2014/main" id="{99D83398-D74C-484C-996F-06BFBCCB2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-54810"/>
            <a:ext cx="4614863" cy="96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0" name="Rectangle 68">
            <a:extLst>
              <a:ext uri="{FF2B5EF4-FFF2-40B4-BE49-F238E27FC236}">
                <a16:creationId xmlns:a16="http://schemas.microsoft.com/office/drawing/2014/main" id="{C7EACE48-901C-4916-AB88-FD3B03D694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-54810"/>
            <a:ext cx="4660900" cy="9652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1" name="Rectangle 69">
            <a:extLst>
              <a:ext uri="{FF2B5EF4-FFF2-40B4-BE49-F238E27FC236}">
                <a16:creationId xmlns:a16="http://schemas.microsoft.com/office/drawing/2014/main" id="{1AB6D049-2B70-4909-B121-DFF1946D46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910390"/>
            <a:ext cx="4614863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2" name="Rectangle 70">
            <a:extLst>
              <a:ext uri="{FF2B5EF4-FFF2-40B4-BE49-F238E27FC236}">
                <a16:creationId xmlns:a16="http://schemas.microsoft.com/office/drawing/2014/main" id="{78AF8645-60CF-4620-B5AA-90B1D6FDFB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910390"/>
            <a:ext cx="4660900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400" b="1" dirty="0"/>
              <a:t>/</a:t>
            </a:r>
            <a:r>
              <a:rPr lang="en-SG" sz="4400" b="1" dirty="0" err="1"/>
              <a:t>aʊər</a:t>
            </a:r>
            <a:r>
              <a:rPr lang="en-SG" sz="4400" b="1" dirty="0"/>
              <a:t>/</a:t>
            </a:r>
          </a:p>
        </p:txBody>
      </p:sp>
      <p:sp>
        <p:nvSpPr>
          <p:cNvPr id="73" name="Rectangle 71">
            <a:extLst>
              <a:ext uri="{FF2B5EF4-FFF2-40B4-BE49-F238E27FC236}">
                <a16:creationId xmlns:a16="http://schemas.microsoft.com/office/drawing/2014/main" id="{3C2402BA-6AF0-4986-AD56-977B051B1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1875590"/>
            <a:ext cx="4614863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4" name="Rectangle 72">
            <a:extLst>
              <a:ext uri="{FF2B5EF4-FFF2-40B4-BE49-F238E27FC236}">
                <a16:creationId xmlns:a16="http://schemas.microsoft.com/office/drawing/2014/main" id="{E9A91372-910F-4CC4-A896-309188D484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1875590"/>
            <a:ext cx="4660900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t"/>
            <a:r>
              <a:rPr lang="en-SG" sz="5400" b="1" dirty="0"/>
              <a:t>/ˈ</a:t>
            </a:r>
            <a:r>
              <a:rPr lang="en-SG" sz="5400" b="1" dirty="0" err="1"/>
              <a:t>ɒn.ər.ə.bəl</a:t>
            </a:r>
            <a:r>
              <a:rPr lang="en-SG" sz="5400" b="1" dirty="0"/>
              <a:t>/</a:t>
            </a:r>
          </a:p>
        </p:txBody>
      </p:sp>
      <p:sp>
        <p:nvSpPr>
          <p:cNvPr id="75" name="Rectangle 73">
            <a:extLst>
              <a:ext uri="{FF2B5EF4-FFF2-40B4-BE49-F238E27FC236}">
                <a16:creationId xmlns:a16="http://schemas.microsoft.com/office/drawing/2014/main" id="{561940E9-9081-4A42-A259-C6F9E660BA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2840790"/>
            <a:ext cx="4614863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6" name="Rectangle 74">
            <a:extLst>
              <a:ext uri="{FF2B5EF4-FFF2-40B4-BE49-F238E27FC236}">
                <a16:creationId xmlns:a16="http://schemas.microsoft.com/office/drawing/2014/main" id="{52CC35A2-D927-4FFD-8269-41100E632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2840790"/>
            <a:ext cx="4660900" cy="965200"/>
          </a:xfrm>
          <a:prstGeom prst="rect">
            <a:avLst/>
          </a:prstGeom>
          <a:solidFill>
            <a:srgbClr val="CBCB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800" b="1" dirty="0"/>
              <a:t>/</a:t>
            </a:r>
            <a:r>
              <a:rPr lang="en-SG" sz="4800" b="1" dirty="0" err="1"/>
              <a:t>eər</a:t>
            </a:r>
            <a:r>
              <a:rPr lang="en-SG" sz="4800" b="1" dirty="0"/>
              <a:t>/</a:t>
            </a:r>
          </a:p>
        </p:txBody>
      </p:sp>
      <p:sp>
        <p:nvSpPr>
          <p:cNvPr id="77" name="Rectangle 75">
            <a:extLst>
              <a:ext uri="{FF2B5EF4-FFF2-40B4-BE49-F238E27FC236}">
                <a16:creationId xmlns:a16="http://schemas.microsoft.com/office/drawing/2014/main" id="{A278E844-79CF-4833-80F5-613822E7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" y="3805990"/>
            <a:ext cx="4614863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78" name="Rectangle 76">
            <a:extLst>
              <a:ext uri="{FF2B5EF4-FFF2-40B4-BE49-F238E27FC236}">
                <a16:creationId xmlns:a16="http://schemas.microsoft.com/office/drawing/2014/main" id="{9B78BC76-E4D7-479C-827E-0D760F1EF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3805990"/>
            <a:ext cx="4660900" cy="965200"/>
          </a:xfrm>
          <a:prstGeom prst="rect">
            <a:avLst/>
          </a:prstGeom>
          <a:solidFill>
            <a:srgbClr val="E7E7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SG" sz="4400" b="1" dirty="0"/>
              <a:t>/ˈ</a:t>
            </a:r>
            <a:r>
              <a:rPr lang="en-SG" sz="4400" b="1" dirty="0" err="1"/>
              <a:t>ɒn.ɪst</a:t>
            </a:r>
            <a:r>
              <a:rPr lang="en-SG" sz="4400" b="1" dirty="0"/>
              <a:t>/</a:t>
            </a:r>
          </a:p>
          <a:p>
            <a:endParaRPr lang="en-SG" sz="4400" b="1" dirty="0"/>
          </a:p>
        </p:txBody>
      </p:sp>
      <p:sp>
        <p:nvSpPr>
          <p:cNvPr id="83" name="Line 81">
            <a:extLst>
              <a:ext uri="{FF2B5EF4-FFF2-40B4-BE49-F238E27FC236}">
                <a16:creationId xmlns:a16="http://schemas.microsoft.com/office/drawing/2014/main" id="{79FB2BFE-95E8-4F03-93C8-E7A7A3FA05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21213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4" name="Line 82">
            <a:extLst>
              <a:ext uri="{FF2B5EF4-FFF2-40B4-BE49-F238E27FC236}">
                <a16:creationId xmlns:a16="http://schemas.microsoft.com/office/drawing/2014/main" id="{7638FB2F-595D-46FD-A75F-BC7D31672DC2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910390"/>
            <a:ext cx="9286875" cy="0"/>
          </a:xfrm>
          <a:prstGeom prst="line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5" name="Line 83">
            <a:extLst>
              <a:ext uri="{FF2B5EF4-FFF2-40B4-BE49-F238E27FC236}">
                <a16:creationId xmlns:a16="http://schemas.microsoft.com/office/drawing/2014/main" id="{972118EE-8EE8-4FF6-B743-ABBC097A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18755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 dirty="0"/>
          </a:p>
        </p:txBody>
      </p:sp>
      <p:sp>
        <p:nvSpPr>
          <p:cNvPr id="86" name="Line 84">
            <a:extLst>
              <a:ext uri="{FF2B5EF4-FFF2-40B4-BE49-F238E27FC236}">
                <a16:creationId xmlns:a16="http://schemas.microsoft.com/office/drawing/2014/main" id="{8FAC9F8A-2F6B-4916-8482-7B2FE3534B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28407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7" name="Line 85">
            <a:extLst>
              <a:ext uri="{FF2B5EF4-FFF2-40B4-BE49-F238E27FC236}">
                <a16:creationId xmlns:a16="http://schemas.microsoft.com/office/drawing/2014/main" id="{F5D49659-62D1-43CD-8B8E-429298905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38059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8" name="Line 86">
            <a:extLst>
              <a:ext uri="{FF2B5EF4-FFF2-40B4-BE49-F238E27FC236}">
                <a16:creationId xmlns:a16="http://schemas.microsoft.com/office/drawing/2014/main" id="{1BD46A74-21A9-4162-BC18-3D4E3F9A9E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47711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89" name="Line 87">
            <a:extLst>
              <a:ext uri="{FF2B5EF4-FFF2-40B4-BE49-F238E27FC236}">
                <a16:creationId xmlns:a16="http://schemas.microsoft.com/office/drawing/2014/main" id="{A79FD8BE-4154-4D9B-BEA8-68756DE867F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57363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0" name="Line 88">
            <a:extLst>
              <a:ext uri="{FF2B5EF4-FFF2-40B4-BE49-F238E27FC236}">
                <a16:creationId xmlns:a16="http://schemas.microsoft.com/office/drawing/2014/main" id="{0B8830D5-5529-4897-B496-2B75BCBABAF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1" name="Line 89">
            <a:extLst>
              <a:ext uri="{FF2B5EF4-FFF2-40B4-BE49-F238E27FC236}">
                <a16:creationId xmlns:a16="http://schemas.microsoft.com/office/drawing/2014/main" id="{2D190F75-7119-4C11-B895-125D211E2B97}"/>
              </a:ext>
            </a:extLst>
          </p:cNvPr>
          <p:cNvSpPr>
            <a:spLocks noChangeShapeType="1"/>
          </p:cNvSpPr>
          <p:nvPr/>
        </p:nvSpPr>
        <p:spPr bwMode="auto">
          <a:xfrm>
            <a:off x="9282113" y="-59573"/>
            <a:ext cx="0" cy="6767513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2" name="Line 90">
            <a:extLst>
              <a:ext uri="{FF2B5EF4-FFF2-40B4-BE49-F238E27FC236}">
                <a16:creationId xmlns:a16="http://schemas.microsoft.com/office/drawing/2014/main" id="{79884437-0801-4FA7-9C24-0F040CA935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-5481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3" name="Line 91">
            <a:extLst>
              <a:ext uri="{FF2B5EF4-FFF2-40B4-BE49-F238E27FC236}">
                <a16:creationId xmlns:a16="http://schemas.microsoft.com/office/drawing/2014/main" id="{EF3F3787-76EE-45BD-9717-F32ED5F8158B}"/>
              </a:ext>
            </a:extLst>
          </p:cNvPr>
          <p:cNvSpPr>
            <a:spLocks noChangeShapeType="1"/>
          </p:cNvSpPr>
          <p:nvPr/>
        </p:nvSpPr>
        <p:spPr bwMode="auto">
          <a:xfrm>
            <a:off x="1588" y="6701590"/>
            <a:ext cx="9286875" cy="0"/>
          </a:xfrm>
          <a:prstGeom prst="line">
            <a:avLst/>
          </a:prstGeom>
          <a:noFill/>
          <a:ln w="12700" cap="flat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SG"/>
          </a:p>
        </p:txBody>
      </p:sp>
      <p:sp>
        <p:nvSpPr>
          <p:cNvPr id="94" name="Rectangle 92">
            <a:extLst>
              <a:ext uri="{FF2B5EF4-FFF2-40B4-BE49-F238E27FC236}">
                <a16:creationId xmlns:a16="http://schemas.microsoft.com/office/drawing/2014/main" id="{02EC9C57-58FE-49AE-972B-AB24CD097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0225" y="-13535"/>
            <a:ext cx="13160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Word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93">
            <a:extLst>
              <a:ext uri="{FF2B5EF4-FFF2-40B4-BE49-F238E27FC236}">
                <a16:creationId xmlns:a16="http://schemas.microsoft.com/office/drawing/2014/main" id="{DC80E109-9E67-4EB5-ADA2-0E0C9BD2A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7213" y="-13535"/>
            <a:ext cx="2930525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Pronunciation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94">
            <a:extLst>
              <a:ext uri="{FF2B5EF4-FFF2-40B4-BE49-F238E27FC236}">
                <a16:creationId xmlns:a16="http://schemas.microsoft.com/office/drawing/2014/main" id="{A19168D2-7298-4D63-8BAD-56AA91CE37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951665"/>
            <a:ext cx="116217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Hour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7" name="Rectangle 95">
            <a:extLst>
              <a:ext uri="{FF2B5EF4-FFF2-40B4-BE49-F238E27FC236}">
                <a16:creationId xmlns:a16="http://schemas.microsoft.com/office/drawing/2014/main" id="{71DCD1AB-4E27-4E1F-9934-12A65FAE0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1916865"/>
            <a:ext cx="2759217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Honourable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8" name="Rectangle 96">
            <a:extLst>
              <a:ext uri="{FF2B5EF4-FFF2-40B4-BE49-F238E27FC236}">
                <a16:creationId xmlns:a16="http://schemas.microsoft.com/office/drawing/2014/main" id="{41EDE0AA-2245-4BCC-A785-0A67AF423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2882065"/>
            <a:ext cx="8912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000" b="1" dirty="0">
                <a:solidFill>
                  <a:srgbClr val="000000"/>
                </a:solidFill>
                <a:latin typeface="Calibri" panose="020F0502020204030204" pitchFamily="34" charset="0"/>
              </a:rPr>
              <a:t>Heir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FF0760A8-37D8-470B-A977-865493EAEB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8" y="3847265"/>
            <a:ext cx="165917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4400" b="1" dirty="0">
                <a:solidFill>
                  <a:srgbClr val="000000"/>
                </a:solidFill>
                <a:latin typeface="Calibri" panose="020F0502020204030204" pitchFamily="34" charset="0"/>
              </a:rPr>
              <a:t>Honest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F58EB763-19F0-4E55-9B29-9EF99710E392}"/>
              </a:ext>
            </a:extLst>
          </p:cNvPr>
          <p:cNvSpPr/>
          <p:nvPr/>
        </p:nvSpPr>
        <p:spPr>
          <a:xfrm>
            <a:off x="14381747" y="-2582780"/>
            <a:ext cx="2245895" cy="1138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/</a:t>
            </a:r>
            <a:r>
              <a:rPr lang="en-SG" sz="5400" b="1" dirty="0"/>
              <a:t>a</a:t>
            </a:r>
            <a:r>
              <a:rPr lang="en-US" sz="5400" b="1" dirty="0"/>
              <a:t>/ = A</a:t>
            </a:r>
            <a:endParaRPr lang="en-SG" sz="5400" b="1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F7182CB4-E0B8-4F26-A381-85FC86590876}"/>
              </a:ext>
            </a:extLst>
          </p:cNvPr>
          <p:cNvSpPr/>
          <p:nvPr/>
        </p:nvSpPr>
        <p:spPr>
          <a:xfrm>
            <a:off x="14598315" y="8229600"/>
            <a:ext cx="2245895" cy="1138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/</a:t>
            </a:r>
            <a:r>
              <a:rPr lang="en-SG" sz="4400" b="1" dirty="0"/>
              <a:t>ɒ</a:t>
            </a:r>
            <a:r>
              <a:rPr lang="en-US" sz="4400" b="1" dirty="0"/>
              <a:t>/ = O</a:t>
            </a:r>
            <a:endParaRPr lang="en-SG" sz="4400" b="1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8737792-E81A-4AD2-AC2B-91412F168562}"/>
              </a:ext>
            </a:extLst>
          </p:cNvPr>
          <p:cNvSpPr/>
          <p:nvPr/>
        </p:nvSpPr>
        <p:spPr>
          <a:xfrm>
            <a:off x="-7122695" y="-505326"/>
            <a:ext cx="6613903" cy="57270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800" b="1" dirty="0">
                <a:solidFill>
                  <a:srgbClr val="FF0000"/>
                </a:solidFill>
              </a:rPr>
              <a:t>An</a:t>
            </a:r>
            <a:r>
              <a:rPr lang="en-SG" sz="4800" b="1" dirty="0"/>
              <a:t> hour</a:t>
            </a:r>
          </a:p>
          <a:p>
            <a:pPr algn="just"/>
            <a:r>
              <a:rPr lang="en-SG" sz="4800" b="1" dirty="0">
                <a:solidFill>
                  <a:srgbClr val="FF0000"/>
                </a:solidFill>
              </a:rPr>
              <a:t>An</a:t>
            </a:r>
            <a:r>
              <a:rPr lang="en-SG" sz="4800" b="1" dirty="0"/>
              <a:t> honourable person</a:t>
            </a:r>
          </a:p>
          <a:p>
            <a:pPr algn="just"/>
            <a:r>
              <a:rPr lang="en-SG" sz="4800" b="1" dirty="0">
                <a:solidFill>
                  <a:srgbClr val="FF0000"/>
                </a:solidFill>
              </a:rPr>
              <a:t>An</a:t>
            </a:r>
            <a:r>
              <a:rPr lang="en-SG" sz="4800" b="1" dirty="0"/>
              <a:t> heir</a:t>
            </a:r>
          </a:p>
          <a:p>
            <a:pPr algn="just"/>
            <a:r>
              <a:rPr lang="en-SG" sz="4800" b="1" dirty="0">
                <a:solidFill>
                  <a:srgbClr val="FF0000"/>
                </a:solidFill>
              </a:rPr>
              <a:t>An</a:t>
            </a:r>
            <a:r>
              <a:rPr lang="en-SG" sz="4800" b="1" dirty="0"/>
              <a:t> honest man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87F9BA2-8276-4724-BEA9-3E349E02D463}"/>
              </a:ext>
            </a:extLst>
          </p:cNvPr>
          <p:cNvSpPr/>
          <p:nvPr/>
        </p:nvSpPr>
        <p:spPr>
          <a:xfrm>
            <a:off x="14381746" y="2767262"/>
            <a:ext cx="2245895" cy="113899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/</a:t>
            </a:r>
            <a:r>
              <a:rPr lang="en-SG" sz="5400" b="1" dirty="0"/>
              <a:t>e</a:t>
            </a:r>
            <a:r>
              <a:rPr lang="en-US" sz="5400" b="1" dirty="0"/>
              <a:t>/ = E</a:t>
            </a:r>
          </a:p>
        </p:txBody>
      </p:sp>
    </p:spTree>
    <p:extLst>
      <p:ext uri="{BB962C8B-B14F-4D97-AF65-F5344CB8AC3E}">
        <p14:creationId xmlns:p14="http://schemas.microsoft.com/office/powerpoint/2010/main" val="153933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72148 0.11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8" y="576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48148E-6 L -0.38684 0.47593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49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40416 -0.44653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8" y="-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07407E-6 L -0.38476 0.0134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45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85" grpId="0" animBg="1"/>
      <p:bldP spid="94" grpId="0"/>
      <p:bldP spid="95" grpId="0"/>
      <p:bldP spid="96" grpId="0"/>
      <p:bldP spid="97" grpId="0"/>
      <p:bldP spid="98" grpId="0"/>
      <p:bldP spid="99" grpId="0"/>
      <p:bldP spid="102" grpId="0" animBg="1"/>
      <p:bldP spid="103" grpId="0" animBg="1"/>
      <p:bldP spid="2" grpId="0" animBg="1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0DE0EE7-2201-4D43-BE13-FAB1CA77E9BA}"/>
              </a:ext>
            </a:extLst>
          </p:cNvPr>
          <p:cNvSpPr/>
          <p:nvPr/>
        </p:nvSpPr>
        <p:spPr>
          <a:xfrm>
            <a:off x="933450" y="1181100"/>
            <a:ext cx="10458450" cy="4229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/>
              <a:t>Individual Work</a:t>
            </a:r>
          </a:p>
          <a:p>
            <a:pPr algn="ctr"/>
            <a:r>
              <a:rPr lang="en-US" sz="7200" b="1" dirty="0"/>
              <a:t>Choose the correct Articles</a:t>
            </a:r>
            <a:endParaRPr lang="en-SG" sz="7200" b="1" dirty="0"/>
          </a:p>
        </p:txBody>
      </p:sp>
    </p:spTree>
    <p:extLst>
      <p:ext uri="{BB962C8B-B14F-4D97-AF65-F5344CB8AC3E}">
        <p14:creationId xmlns:p14="http://schemas.microsoft.com/office/powerpoint/2010/main" val="11827136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0" indent="-1143000" algn="ctr">
              <a:buAutoNum type="arabicPeriod"/>
            </a:pPr>
            <a:r>
              <a:rPr lang="en-SG" sz="6000" b="1" dirty="0"/>
              <a:t>There's ___ mouse in the garden.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1023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2. We saw ___ ostrich in the zoo.</a:t>
            </a:r>
          </a:p>
          <a:p>
            <a:pPr algn="just"/>
            <a:endParaRPr lang="en-SG" sz="2800" b="1" dirty="0"/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31941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28BD3-65D0-4670-9E02-4FEFF986A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0791AE-36A2-4E9F-B3CF-D2BB6D4594C1}"/>
              </a:ext>
            </a:extLst>
          </p:cNvPr>
          <p:cNvSpPr/>
          <p:nvPr/>
        </p:nvSpPr>
        <p:spPr>
          <a:xfrm>
            <a:off x="1524000" y="771896"/>
            <a:ext cx="8407730" cy="3633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>
                <a:solidFill>
                  <a:srgbClr val="C0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Informal Roman" panose="030604020304060B0204" pitchFamily="66" charset="0"/>
                <a:cs typeface="Courier New" panose="02070309020205020404" pitchFamily="49" charset="0"/>
              </a:rPr>
              <a:t>WELCOME</a:t>
            </a:r>
            <a:endParaRPr lang="en-SG" sz="7200" b="1" dirty="0"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Informal Roman" panose="030604020304060B0204" pitchFamily="66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19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3. Meet me in __ hour.</a:t>
            </a:r>
          </a:p>
          <a:p>
            <a:pPr algn="just"/>
            <a:endParaRPr lang="en-SG" sz="2800" b="1" dirty="0"/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88063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800" b="1" dirty="0"/>
              <a:t>4. The clown was riding ___ one-wheel bike.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4595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600" b="1" dirty="0"/>
              <a:t>5. Is that a picture of ___ unicorn?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795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6. She said I had __ ugly dog.</a:t>
            </a:r>
          </a:p>
          <a:p>
            <a:pPr algn="just"/>
            <a:endParaRPr lang="en-SG" sz="2800" b="1" dirty="0"/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42928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600" b="1" dirty="0"/>
              <a:t>7. Her parents bought her __ horse for her birthday.</a:t>
            </a:r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91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8. We all had __ unbelievable day.</a:t>
            </a:r>
          </a:p>
          <a:p>
            <a:pPr algn="just"/>
            <a:endParaRPr lang="en-SG" sz="2800" b="1" dirty="0"/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113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9. It was __ honour meeting you.</a:t>
            </a:r>
          </a:p>
          <a:p>
            <a:pPr algn="just"/>
            <a:endParaRPr lang="en-SG" sz="2800" b="1" dirty="0"/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82056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0E3CED-25F9-4661-83FF-1DFFFF2080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6000" b="1" dirty="0"/>
              <a:t>10. She lived on ___ island for many years.</a:t>
            </a:r>
          </a:p>
          <a:p>
            <a:pPr algn="just"/>
            <a:r>
              <a:rPr lang="en-SG" sz="6000" b="1" dirty="0"/>
              <a:t>				a</a:t>
            </a:r>
          </a:p>
          <a:p>
            <a:pPr algn="just"/>
            <a:endParaRPr lang="en-SG" sz="6000" b="1" dirty="0"/>
          </a:p>
          <a:p>
            <a:pPr algn="just"/>
            <a:r>
              <a:rPr lang="en-SG" sz="6000" b="1" dirty="0"/>
              <a:t>				an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B2A9646-0561-4CCF-AB42-7663C04DD891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788477C-BF2E-40A2-95B0-1581E95663E6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ADA3B94-FEB1-4D5C-B7BF-E2760282EBFA}"/>
              </a:ext>
            </a:extLst>
          </p:cNvPr>
          <p:cNvSpPr/>
          <p:nvPr/>
        </p:nvSpPr>
        <p:spPr>
          <a:xfrm>
            <a:off x="152400" y="3028950"/>
            <a:ext cx="1123950" cy="1104900"/>
          </a:xfrm>
          <a:prstGeom prst="ellipse">
            <a:avLst/>
          </a:prstGeom>
          <a:solidFill>
            <a:srgbClr val="C00000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3FE375-DC96-4AB7-83AB-2E2EAFF2F8BC}"/>
              </a:ext>
            </a:extLst>
          </p:cNvPr>
          <p:cNvSpPr/>
          <p:nvPr/>
        </p:nvSpPr>
        <p:spPr>
          <a:xfrm>
            <a:off x="152400" y="4943475"/>
            <a:ext cx="1123950" cy="1104900"/>
          </a:xfrm>
          <a:prstGeom prst="ellipse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403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8256A-A0B1-446E-AD3B-3DB7F8333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125955" y="360051"/>
            <a:ext cx="2781300" cy="2781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380FD8-446A-474F-A470-6C5A42D2EF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84747" y="360050"/>
            <a:ext cx="2018021" cy="2781299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F10C3EE-424D-4498-A717-7C8D81E36E50}"/>
              </a:ext>
            </a:extLst>
          </p:cNvPr>
          <p:cNvSpPr/>
          <p:nvPr/>
        </p:nvSpPr>
        <p:spPr>
          <a:xfrm>
            <a:off x="640180" y="3141349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 CD</a:t>
            </a:r>
            <a:endParaRPr lang="en-SG" sz="3600" b="1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99339B3-BB36-4DE4-A9EF-CF06CC7C5AE1}"/>
              </a:ext>
            </a:extLst>
          </p:cNvPr>
          <p:cNvSpPr/>
          <p:nvPr/>
        </p:nvSpPr>
        <p:spPr>
          <a:xfrm>
            <a:off x="7417332" y="3141349"/>
            <a:ext cx="3752850" cy="62865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An SP</a:t>
            </a:r>
            <a:endParaRPr lang="en-SG" sz="3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7D1023-A3DF-4411-AEE8-F5D3904B7B4D}"/>
              </a:ext>
            </a:extLst>
          </p:cNvPr>
          <p:cNvSpPr/>
          <p:nvPr/>
        </p:nvSpPr>
        <p:spPr>
          <a:xfrm>
            <a:off x="640180" y="4495800"/>
            <a:ext cx="10980320" cy="200214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3600" b="1" dirty="0"/>
              <a:t>Here CD and SP are Abbreviations and before an indefinite abbreviation use ‘A’ or ‘An’ according to the sound. </a:t>
            </a:r>
          </a:p>
        </p:txBody>
      </p:sp>
    </p:spTree>
    <p:extLst>
      <p:ext uri="{BB962C8B-B14F-4D97-AF65-F5344CB8AC3E}">
        <p14:creationId xmlns:p14="http://schemas.microsoft.com/office/powerpoint/2010/main" val="93238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8B8CFD-196A-4987-8025-587EA2F38F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" t="11704" r="5234" b="15595"/>
          <a:stretch/>
        </p:blipFill>
        <p:spPr>
          <a:xfrm>
            <a:off x="4368000" y="300625"/>
            <a:ext cx="3948686" cy="2434122"/>
          </a:xfrm>
          <a:prstGeom prst="rect">
            <a:avLst/>
          </a:prstGeom>
        </p:spPr>
      </p:pic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3F013BD9-2B4E-4BFC-A25B-D80BFAC8BF12}"/>
              </a:ext>
            </a:extLst>
          </p:cNvPr>
          <p:cNvSpPr/>
          <p:nvPr/>
        </p:nvSpPr>
        <p:spPr>
          <a:xfrm>
            <a:off x="1809009" y="3301341"/>
            <a:ext cx="8562109" cy="3146961"/>
          </a:xfrm>
          <a:prstGeom prst="round2DiagRect">
            <a:avLst/>
          </a:prstGeom>
          <a:solidFill>
            <a:srgbClr val="00B050"/>
          </a:solidFill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/>
              <a:t>Select a seen comprehension from your text book called ‘English for Today’ and underline the indefinite articles in the passage and then justify their usages. </a:t>
            </a:r>
            <a:endParaRPr lang="en-SG" sz="3600" b="1" dirty="0"/>
          </a:p>
        </p:txBody>
      </p:sp>
    </p:spTree>
    <p:extLst>
      <p:ext uri="{BB962C8B-B14F-4D97-AF65-F5344CB8AC3E}">
        <p14:creationId xmlns:p14="http://schemas.microsoft.com/office/powerpoint/2010/main" val="4290029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507A3-66C4-4411-91C5-17E5A6A53914}"/>
              </a:ext>
            </a:extLst>
          </p:cNvPr>
          <p:cNvSpPr txBox="1"/>
          <p:nvPr/>
        </p:nvSpPr>
        <p:spPr>
          <a:xfrm>
            <a:off x="2751222" y="1130970"/>
            <a:ext cx="646095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chemeClr val="bg1"/>
                </a:solidFill>
                <a:latin typeface="Algerian" pitchFamily="82" charset="0"/>
              </a:rPr>
              <a:t>Teacher’s Identity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7862BF-A9C7-428B-90E6-AED231B9BC1D}"/>
              </a:ext>
            </a:extLst>
          </p:cNvPr>
          <p:cNvSpPr txBox="1"/>
          <p:nvPr/>
        </p:nvSpPr>
        <p:spPr>
          <a:xfrm>
            <a:off x="2269960" y="2628900"/>
            <a:ext cx="494197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Asim</a:t>
            </a:r>
            <a:r>
              <a:rPr lang="en-US" sz="33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Kumar </a:t>
            </a:r>
            <a:r>
              <a:rPr lang="en-US" sz="33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Talukder</a:t>
            </a:r>
            <a:endParaRPr lang="en-US" sz="33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Lecturer in English</a:t>
            </a:r>
          </a:p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Govt. College</a:t>
            </a:r>
          </a:p>
          <a:p>
            <a:pPr algn="ctr"/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Fenchuganj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Sylhet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 Id: </a:t>
            </a:r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aktalukder@gmail.com</a:t>
            </a:r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1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01716348110</a:t>
            </a:r>
          </a:p>
          <a:p>
            <a:pPr algn="ctr"/>
            <a:endParaRPr lang="en-US" sz="2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9D29E-8C19-46E6-A2F9-E185F4A7A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226" y="2026008"/>
            <a:ext cx="2409318" cy="3214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4464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833FEC-D7F9-4A1E-AFD7-7CC327A5E50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6" t="5358" r="3799" b="13882"/>
          <a:stretch/>
        </p:blipFill>
        <p:spPr>
          <a:xfrm>
            <a:off x="2720227" y="1062888"/>
            <a:ext cx="6300000" cy="47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6205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B4712A-D1FA-4A98-9695-E00CF0CBE9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Class: Eleven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Subject: English 2</a:t>
            </a:r>
            <a:r>
              <a:rPr lang="en-US" sz="3600" b="1" baseline="30000" dirty="0">
                <a:solidFill>
                  <a:schemeClr val="tx1"/>
                </a:solidFill>
              </a:rPr>
              <a:t>nd</a:t>
            </a:r>
            <a:r>
              <a:rPr lang="en-US" sz="3600" b="1" dirty="0">
                <a:solidFill>
                  <a:schemeClr val="tx1"/>
                </a:solidFill>
              </a:rPr>
              <a:t> Paper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Use of Indefinite Articles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Time: 50 Minutes</a:t>
            </a:r>
          </a:p>
          <a:p>
            <a:pPr algn="ctr"/>
            <a:r>
              <a:rPr lang="en-US" sz="3600" b="1" dirty="0">
                <a:solidFill>
                  <a:schemeClr val="tx1"/>
                </a:solidFill>
              </a:rPr>
              <a:t>Date: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8C349-A1D7-4A50-8CAE-7E7187FC1311}"/>
              </a:ext>
            </a:extLst>
          </p:cNvPr>
          <p:cNvSpPr txBox="1"/>
          <p:nvPr/>
        </p:nvSpPr>
        <p:spPr>
          <a:xfrm>
            <a:off x="3261059" y="1191126"/>
            <a:ext cx="6343650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50" dirty="0">
                <a:solidFill>
                  <a:srgbClr val="002060"/>
                </a:solidFill>
                <a:latin typeface="Bernard MT Condensed" pitchFamily="18" charset="0"/>
              </a:rPr>
              <a:t>Introduction of the lesson</a:t>
            </a:r>
          </a:p>
        </p:txBody>
      </p:sp>
    </p:spTree>
    <p:extLst>
      <p:ext uri="{BB962C8B-B14F-4D97-AF65-F5344CB8AC3E}">
        <p14:creationId xmlns:p14="http://schemas.microsoft.com/office/powerpoint/2010/main" val="945248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067E944-58D7-4E8C-8CD3-1C657B3058E7}"/>
              </a:ext>
            </a:extLst>
          </p:cNvPr>
          <p:cNvSpPr txBox="1"/>
          <p:nvPr/>
        </p:nvSpPr>
        <p:spPr>
          <a:xfrm>
            <a:off x="1732547" y="460919"/>
            <a:ext cx="8566485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ial Black" pitchFamily="34" charset="0"/>
              </a:rPr>
              <a:t>Learning outcomes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60A437-851C-4726-B2B3-1A12EDB8B742}"/>
              </a:ext>
            </a:extLst>
          </p:cNvPr>
          <p:cNvSpPr txBox="1"/>
          <p:nvPr/>
        </p:nvSpPr>
        <p:spPr>
          <a:xfrm>
            <a:off x="1732548" y="2072148"/>
            <a:ext cx="8566485" cy="236988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solidFill>
                  <a:schemeClr val="bg1"/>
                </a:solidFill>
                <a:latin typeface="Arial Black" pitchFamily="34" charset="0"/>
              </a:rPr>
              <a:t>Students will be able to…….</a:t>
            </a:r>
          </a:p>
          <a:p>
            <a:pPr algn="just"/>
            <a:endParaRPr lang="en-US" sz="3600" dirty="0">
              <a:solidFill>
                <a:schemeClr val="bg1"/>
              </a:solidFill>
              <a:latin typeface="Arial Black" pitchFamily="34" charset="0"/>
            </a:endParaRP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# Identify the Indefinite Articles</a:t>
            </a:r>
          </a:p>
          <a:p>
            <a:pPr algn="just"/>
            <a:r>
              <a:rPr lang="en-US" sz="3600" dirty="0">
                <a:solidFill>
                  <a:schemeClr val="bg1"/>
                </a:solidFill>
                <a:latin typeface="Arial Black" pitchFamily="34" charset="0"/>
              </a:rPr>
              <a:t># Use Indefinite Articles</a:t>
            </a:r>
          </a:p>
        </p:txBody>
      </p:sp>
    </p:spTree>
    <p:extLst>
      <p:ext uri="{BB962C8B-B14F-4D97-AF65-F5344CB8AC3E}">
        <p14:creationId xmlns:p14="http://schemas.microsoft.com/office/powerpoint/2010/main" val="3675511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F24059E-1327-4588-93A9-9BD7CBA9DF3F}"/>
              </a:ext>
            </a:extLst>
          </p:cNvPr>
          <p:cNvSpPr/>
          <p:nvPr/>
        </p:nvSpPr>
        <p:spPr>
          <a:xfrm>
            <a:off x="1870365" y="4711100"/>
            <a:ext cx="8506691" cy="2037798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b="1" dirty="0"/>
              <a:t>Why is ‘A’ used before ‘Book’?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b="1" dirty="0"/>
              <a:t>Why is ‘An’ used before ‘Orange’?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3600" b="1" dirty="0"/>
              <a:t>Why is ‘The’ used before ‘Moon’</a:t>
            </a:r>
            <a:endParaRPr lang="en-SG" sz="2000" b="1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C21CAB4-A385-47BA-8C7D-61B2464AC458}"/>
              </a:ext>
            </a:extLst>
          </p:cNvPr>
          <p:cNvSpPr/>
          <p:nvPr/>
        </p:nvSpPr>
        <p:spPr>
          <a:xfrm>
            <a:off x="3837709" y="109102"/>
            <a:ext cx="4613564" cy="676894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/>
              <a:t>Articles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40CEB53-703A-4AD0-A29F-DC274CD9F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43" y="1330036"/>
            <a:ext cx="2781685" cy="30042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F51F534-FD47-4FE1-BDBE-3F45DCFACEF2}"/>
              </a:ext>
            </a:extLst>
          </p:cNvPr>
          <p:cNvSpPr/>
          <p:nvPr/>
        </p:nvSpPr>
        <p:spPr>
          <a:xfrm>
            <a:off x="1707189" y="3645724"/>
            <a:ext cx="2781685" cy="676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rgbClr val="C00000"/>
                </a:solidFill>
              </a:rPr>
              <a:t>A </a:t>
            </a:r>
            <a:r>
              <a:rPr lang="en-SG" sz="3600" b="1" dirty="0">
                <a:solidFill>
                  <a:schemeClr val="tx1"/>
                </a:solidFill>
              </a:rPr>
              <a:t>Book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55CFEE4-E10B-4DE3-8141-0D0A185DB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721" y="1330035"/>
            <a:ext cx="2809013" cy="2782544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CDB4104-2769-4D1C-87DB-51BD237DA43F}"/>
              </a:ext>
            </a:extLst>
          </p:cNvPr>
          <p:cNvSpPr/>
          <p:nvPr/>
        </p:nvSpPr>
        <p:spPr>
          <a:xfrm>
            <a:off x="4755194" y="3659575"/>
            <a:ext cx="2781685" cy="676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rgbClr val="C00000"/>
                </a:solidFill>
              </a:rPr>
              <a:t>An </a:t>
            </a:r>
            <a:r>
              <a:rPr lang="en-SG" sz="3600" b="1" dirty="0">
                <a:solidFill>
                  <a:schemeClr val="tx1"/>
                </a:solidFill>
              </a:rPr>
              <a:t>Orange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31E724E-9293-48CA-8AE8-F88D19D7C0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040" y="1330036"/>
            <a:ext cx="2793068" cy="283702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2EA715C-66E4-4772-B850-201AD0B65DC0}"/>
              </a:ext>
            </a:extLst>
          </p:cNvPr>
          <p:cNvSpPr/>
          <p:nvPr/>
        </p:nvSpPr>
        <p:spPr>
          <a:xfrm>
            <a:off x="7830896" y="3659575"/>
            <a:ext cx="2781685" cy="6768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600" b="1" dirty="0">
                <a:solidFill>
                  <a:srgbClr val="C00000"/>
                </a:solidFill>
              </a:rPr>
              <a:t>The </a:t>
            </a:r>
            <a:r>
              <a:rPr lang="en-SG" sz="3600" b="1" dirty="0">
                <a:solidFill>
                  <a:schemeClr val="tx1"/>
                </a:solidFill>
              </a:rPr>
              <a:t>Moon</a:t>
            </a:r>
          </a:p>
        </p:txBody>
      </p:sp>
    </p:spTree>
    <p:extLst>
      <p:ext uri="{BB962C8B-B14F-4D97-AF65-F5344CB8AC3E}">
        <p14:creationId xmlns:p14="http://schemas.microsoft.com/office/powerpoint/2010/main" val="37588117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8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398B428-FDDC-49CA-94AB-AAC15DADA737}"/>
              </a:ext>
            </a:extLst>
          </p:cNvPr>
          <p:cNvSpPr/>
          <p:nvPr/>
        </p:nvSpPr>
        <p:spPr>
          <a:xfrm>
            <a:off x="2502431" y="504617"/>
            <a:ext cx="6858000" cy="10287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atin typeface="Britannic Bold" pitchFamily="34" charset="0"/>
              </a:rPr>
              <a:t>Announcement of the Lesson</a:t>
            </a:r>
            <a:endParaRPr lang="en-SG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B1B98A9-55EE-4E8B-AFE3-9223181E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8" y="2130980"/>
            <a:ext cx="5833826" cy="3869771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BDBC86E-C3E0-4098-B94B-2D835AA85D54}"/>
              </a:ext>
            </a:extLst>
          </p:cNvPr>
          <p:cNvSpPr/>
          <p:nvPr/>
        </p:nvSpPr>
        <p:spPr>
          <a:xfrm>
            <a:off x="3014519" y="2783281"/>
            <a:ext cx="2984499" cy="1137211"/>
          </a:xfrm>
          <a:prstGeom prst="wedgeRoundRectCallout">
            <a:avLst>
              <a:gd name="adj1" fmla="val 95951"/>
              <a:gd name="adj2" fmla="val 1284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/>
              <a:t>Use of Articles</a:t>
            </a:r>
            <a:endParaRPr lang="en-SG" sz="3000" b="1" dirty="0"/>
          </a:p>
        </p:txBody>
      </p:sp>
    </p:spTree>
    <p:extLst>
      <p:ext uri="{BB962C8B-B14F-4D97-AF65-F5344CB8AC3E}">
        <p14:creationId xmlns:p14="http://schemas.microsoft.com/office/powerpoint/2010/main" val="1387041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2FB3F3-DE4F-45F2-855B-53AF4C82B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2613"/>
            <a:ext cx="7886700" cy="881783"/>
          </a:xfrm>
        </p:spPr>
        <p:txBody>
          <a:bodyPr/>
          <a:lstStyle/>
          <a:p>
            <a:pPr algn="ctr"/>
            <a:r>
              <a:rPr lang="en-US" b="1" u="sng" dirty="0">
                <a:solidFill>
                  <a:schemeClr val="bg1"/>
                </a:solidFill>
              </a:rPr>
              <a:t>Basic Idea of Articles</a:t>
            </a:r>
            <a:endParaRPr lang="en-SG" b="1" u="sng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A94F98D4-2ED9-4502-BFC9-D9820A90F74B}"/>
              </a:ext>
            </a:extLst>
          </p:cNvPr>
          <p:cNvSpPr/>
          <p:nvPr/>
        </p:nvSpPr>
        <p:spPr>
          <a:xfrm>
            <a:off x="96983" y="3429000"/>
            <a:ext cx="1911920" cy="1378533"/>
          </a:xfrm>
          <a:prstGeom prst="flowChartAlternateProces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‘Noun’ or </a:t>
            </a:r>
          </a:p>
          <a:p>
            <a:pPr algn="ctr"/>
            <a:r>
              <a:rPr lang="en-SG" sz="3200" b="1" dirty="0"/>
              <a:t>‘Noun Phrase’</a:t>
            </a:r>
          </a:p>
        </p:txBody>
      </p:sp>
      <p:sp>
        <p:nvSpPr>
          <p:cNvPr id="14" name="Flowchart: Delay 13">
            <a:extLst>
              <a:ext uri="{FF2B5EF4-FFF2-40B4-BE49-F238E27FC236}">
                <a16:creationId xmlns:a16="http://schemas.microsoft.com/office/drawing/2014/main" id="{BA04EDE3-36DD-4416-8CA4-8553B8FF125D}"/>
              </a:ext>
            </a:extLst>
          </p:cNvPr>
          <p:cNvSpPr/>
          <p:nvPr/>
        </p:nvSpPr>
        <p:spPr>
          <a:xfrm>
            <a:off x="2244425" y="2341419"/>
            <a:ext cx="2826329" cy="881783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Countable</a:t>
            </a:r>
          </a:p>
        </p:txBody>
      </p:sp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19FA30B2-83C9-43E7-920B-49D385541877}"/>
              </a:ext>
            </a:extLst>
          </p:cNvPr>
          <p:cNvSpPr/>
          <p:nvPr/>
        </p:nvSpPr>
        <p:spPr>
          <a:xfrm>
            <a:off x="2244425" y="4946080"/>
            <a:ext cx="2826329" cy="881783"/>
          </a:xfrm>
          <a:prstGeom prst="flowChartDela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Uncountable</a:t>
            </a: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917C32B6-FE5D-4199-B1DB-30CC8D7DA504}"/>
              </a:ext>
            </a:extLst>
          </p:cNvPr>
          <p:cNvSpPr/>
          <p:nvPr/>
        </p:nvSpPr>
        <p:spPr>
          <a:xfrm>
            <a:off x="5583370" y="1371594"/>
            <a:ext cx="1787237" cy="595749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Singular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25EF82F3-BE8B-4FED-8B6D-DC6B289132B9}"/>
              </a:ext>
            </a:extLst>
          </p:cNvPr>
          <p:cNvSpPr/>
          <p:nvPr/>
        </p:nvSpPr>
        <p:spPr>
          <a:xfrm>
            <a:off x="5583371" y="3498156"/>
            <a:ext cx="1787237" cy="595749"/>
          </a:xfrm>
          <a:prstGeom prst="flowChartAlternateProcess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Plural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36852950-2DBD-44FD-9BA0-265FC5DAE6AB}"/>
              </a:ext>
            </a:extLst>
          </p:cNvPr>
          <p:cNvSpPr/>
          <p:nvPr/>
        </p:nvSpPr>
        <p:spPr>
          <a:xfrm>
            <a:off x="7980217" y="1146451"/>
            <a:ext cx="1911920" cy="595749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Indefinite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63646F55-D606-48F5-84E6-8087D1D6EF9E}"/>
              </a:ext>
            </a:extLst>
          </p:cNvPr>
          <p:cNvSpPr/>
          <p:nvPr/>
        </p:nvSpPr>
        <p:spPr>
          <a:xfrm>
            <a:off x="7980217" y="2484435"/>
            <a:ext cx="1911920" cy="595749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Definite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F975A9D2-7FE2-454E-9374-E52F503A0BC4}"/>
              </a:ext>
            </a:extLst>
          </p:cNvPr>
          <p:cNvSpPr/>
          <p:nvPr/>
        </p:nvSpPr>
        <p:spPr>
          <a:xfrm>
            <a:off x="7975022" y="4211784"/>
            <a:ext cx="1911920" cy="595749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Indefinite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327FAD0B-F7FC-4A49-8F00-C282628F3A5D}"/>
              </a:ext>
            </a:extLst>
          </p:cNvPr>
          <p:cNvSpPr/>
          <p:nvPr/>
        </p:nvSpPr>
        <p:spPr>
          <a:xfrm>
            <a:off x="7980217" y="6007974"/>
            <a:ext cx="1911920" cy="595749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Definite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FF4367F-C0AB-45B5-9E20-2AE2A6596FC7}"/>
              </a:ext>
            </a:extLst>
          </p:cNvPr>
          <p:cNvSpPr/>
          <p:nvPr/>
        </p:nvSpPr>
        <p:spPr>
          <a:xfrm>
            <a:off x="10474044" y="1032642"/>
            <a:ext cx="1593265" cy="827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A/An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3FCF74B-4DB4-4C93-9BCA-69ED637863CF}"/>
              </a:ext>
            </a:extLst>
          </p:cNvPr>
          <p:cNvSpPr/>
          <p:nvPr/>
        </p:nvSpPr>
        <p:spPr>
          <a:xfrm>
            <a:off x="10474043" y="2395398"/>
            <a:ext cx="1593265" cy="827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The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CD049E0-61D6-4C38-A274-AD3DA49CC862}"/>
              </a:ext>
            </a:extLst>
          </p:cNvPr>
          <p:cNvSpPr/>
          <p:nvPr/>
        </p:nvSpPr>
        <p:spPr>
          <a:xfrm>
            <a:off x="10474042" y="4095756"/>
            <a:ext cx="1593265" cy="827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X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32C214B-7F5D-4962-9943-008B2654A8BD}"/>
              </a:ext>
            </a:extLst>
          </p:cNvPr>
          <p:cNvSpPr/>
          <p:nvPr/>
        </p:nvSpPr>
        <p:spPr>
          <a:xfrm>
            <a:off x="10474042" y="5796114"/>
            <a:ext cx="1593265" cy="8278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SG" sz="3200" b="1" dirty="0"/>
              <a:t>The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EAE83C3-AC79-47D0-AD3A-342B32A9CF1E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2008903" y="3236484"/>
            <a:ext cx="1049090" cy="881783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E51ED38-47BB-46F3-BFAC-A6C6A1E9A3FE}"/>
              </a:ext>
            </a:extLst>
          </p:cNvPr>
          <p:cNvCxnSpPr>
            <a:cxnSpLocks/>
          </p:cNvCxnSpPr>
          <p:nvPr/>
        </p:nvCxnSpPr>
        <p:spPr>
          <a:xfrm>
            <a:off x="2008903" y="4205727"/>
            <a:ext cx="1049090" cy="717833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9FE2A74-A382-4070-88FE-0CA01908B839}"/>
              </a:ext>
            </a:extLst>
          </p:cNvPr>
          <p:cNvCxnSpPr>
            <a:cxnSpLocks/>
          </p:cNvCxnSpPr>
          <p:nvPr/>
        </p:nvCxnSpPr>
        <p:spPr>
          <a:xfrm flipV="1">
            <a:off x="4796852" y="1932303"/>
            <a:ext cx="798447" cy="620413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14CBECE-12EA-4323-AB9C-EB8F62ACCB5F}"/>
              </a:ext>
            </a:extLst>
          </p:cNvPr>
          <p:cNvCxnSpPr>
            <a:cxnSpLocks/>
          </p:cNvCxnSpPr>
          <p:nvPr/>
        </p:nvCxnSpPr>
        <p:spPr>
          <a:xfrm>
            <a:off x="4796852" y="3013676"/>
            <a:ext cx="855808" cy="48448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5E3EAE5-42DA-45E4-B4E5-E5A2EFAC97C5}"/>
              </a:ext>
            </a:extLst>
          </p:cNvPr>
          <p:cNvCxnSpPr>
            <a:cxnSpLocks/>
          </p:cNvCxnSpPr>
          <p:nvPr/>
        </p:nvCxnSpPr>
        <p:spPr>
          <a:xfrm flipV="1">
            <a:off x="7370607" y="1459637"/>
            <a:ext cx="604415" cy="18107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310F5D1C-1984-4D3B-B10E-2A9551EB3E9A}"/>
              </a:ext>
            </a:extLst>
          </p:cNvPr>
          <p:cNvCxnSpPr>
            <a:cxnSpLocks/>
          </p:cNvCxnSpPr>
          <p:nvPr/>
        </p:nvCxnSpPr>
        <p:spPr>
          <a:xfrm>
            <a:off x="7359353" y="1925204"/>
            <a:ext cx="615669" cy="610898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EB137DB8-B201-4F16-A1DA-47CAD3DBCCE8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9892137" y="1444326"/>
            <a:ext cx="609610" cy="22563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B72FB2FD-CD17-4106-B116-6914A7118614}"/>
              </a:ext>
            </a:extLst>
          </p:cNvPr>
          <p:cNvCxnSpPr>
            <a:cxnSpLocks/>
            <a:stCxn id="21" idx="3"/>
          </p:cNvCxnSpPr>
          <p:nvPr/>
        </p:nvCxnSpPr>
        <p:spPr>
          <a:xfrm flipV="1">
            <a:off x="9892137" y="2777698"/>
            <a:ext cx="606762" cy="4612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341EDE1D-36DE-4C5C-9998-A59C19A28E82}"/>
              </a:ext>
            </a:extLst>
          </p:cNvPr>
          <p:cNvCxnSpPr>
            <a:cxnSpLocks/>
          </p:cNvCxnSpPr>
          <p:nvPr/>
        </p:nvCxnSpPr>
        <p:spPr>
          <a:xfrm flipV="1">
            <a:off x="7359353" y="3057265"/>
            <a:ext cx="646637" cy="480117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E7E3DAD-A78F-47F9-B178-F98BDD65FC45}"/>
              </a:ext>
            </a:extLst>
          </p:cNvPr>
          <p:cNvCxnSpPr>
            <a:cxnSpLocks/>
          </p:cNvCxnSpPr>
          <p:nvPr/>
        </p:nvCxnSpPr>
        <p:spPr>
          <a:xfrm>
            <a:off x="7370607" y="4021862"/>
            <a:ext cx="604415" cy="206229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DB2AA2-3B8F-42D0-A287-8073084FC98F}"/>
              </a:ext>
            </a:extLst>
          </p:cNvPr>
          <p:cNvCxnSpPr>
            <a:cxnSpLocks/>
          </p:cNvCxnSpPr>
          <p:nvPr/>
        </p:nvCxnSpPr>
        <p:spPr>
          <a:xfrm flipV="1">
            <a:off x="4991962" y="4756836"/>
            <a:ext cx="2983060" cy="53751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89E457E-178C-4D1A-B399-993D1477A49E}"/>
              </a:ext>
            </a:extLst>
          </p:cNvPr>
          <p:cNvCxnSpPr>
            <a:cxnSpLocks/>
          </p:cNvCxnSpPr>
          <p:nvPr/>
        </p:nvCxnSpPr>
        <p:spPr>
          <a:xfrm>
            <a:off x="4991962" y="5521161"/>
            <a:ext cx="2983060" cy="546109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C55B32BD-D245-41A6-B8A4-E130C97C9857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9886942" y="4482669"/>
            <a:ext cx="596245" cy="26990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79880569-B0F4-4902-8CCC-6FE3A35FD264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9892137" y="6228653"/>
            <a:ext cx="606040" cy="77196"/>
          </a:xfrm>
          <a:prstGeom prst="straightConnector1">
            <a:avLst/>
          </a:prstGeom>
          <a:ln w="101600">
            <a:solidFill>
              <a:schemeClr val="bg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928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960427A-C8E9-4A82-8AE1-C5163746E45D}"/>
              </a:ext>
            </a:extLst>
          </p:cNvPr>
          <p:cNvSpPr/>
          <p:nvPr/>
        </p:nvSpPr>
        <p:spPr>
          <a:xfrm>
            <a:off x="104775" y="95250"/>
            <a:ext cx="8439150" cy="21717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400" b="1" dirty="0"/>
              <a:t>From the basic idea of Articles, we have come to know that ‘A’ and ‘An’ are called articles.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8AA23E-023E-46EF-9A40-3DC26BDE98E2}"/>
              </a:ext>
            </a:extLst>
          </p:cNvPr>
          <p:cNvSpPr/>
          <p:nvPr/>
        </p:nvSpPr>
        <p:spPr>
          <a:xfrm>
            <a:off x="3552825" y="4629150"/>
            <a:ext cx="8439150" cy="2171700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400" b="1" dirty="0"/>
              <a:t>Yes, they are called indefinite articles and today we will learn the use of indefinite articles.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AC0D70-367A-4773-9A41-2186AB462BE7}"/>
              </a:ext>
            </a:extLst>
          </p:cNvPr>
          <p:cNvSpPr/>
          <p:nvPr/>
        </p:nvSpPr>
        <p:spPr>
          <a:xfrm>
            <a:off x="2314575" y="2371725"/>
            <a:ext cx="8439150" cy="21717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SG" sz="4400" b="1" dirty="0"/>
              <a:t>Do you know what kind of Articles can we tell them?</a:t>
            </a:r>
          </a:p>
        </p:txBody>
      </p:sp>
    </p:spTree>
    <p:extLst>
      <p:ext uri="{BB962C8B-B14F-4D97-AF65-F5344CB8AC3E}">
        <p14:creationId xmlns:p14="http://schemas.microsoft.com/office/powerpoint/2010/main" val="125590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45D0F57C-6EC4-4917-A639-0D8DE6B6AD54}"/>
  <p:tag name="ISPRING_RESOURCE_FOLDER" val="C:\Users\FLORA\Desktop\Articles_rules\"/>
  <p:tag name="ISPRING_PRESENTATION_PATH" val="C:\Users\FLORA\Desktop\Articles_rules.pptx"/>
  <p:tag name="ISPRING_PROJECT_VERSION" val="9.3"/>
  <p:tag name="ISPRING_PROJECT_FOLDER_UPDATED" val="1"/>
  <p:tag name="ISPRING_SCREEN_RECS_UPDATED" val="C:\Users\FLORA\Desktop\Articles_rules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2152</TotalTime>
  <Words>746</Words>
  <Application>Microsoft Office PowerPoint</Application>
  <PresentationFormat>Widescreen</PresentationFormat>
  <Paragraphs>175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Algerian</vt:lpstr>
      <vt:lpstr>Arial</vt:lpstr>
      <vt:lpstr>Arial Black</vt:lpstr>
      <vt:lpstr>Bernard MT Condensed</vt:lpstr>
      <vt:lpstr>Britannic Bold</vt:lpstr>
      <vt:lpstr>Calibri</vt:lpstr>
      <vt:lpstr>Calibri Light</vt:lpstr>
      <vt:lpstr>Informal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Basic Idea of Articles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Asim Kumar Talukder</dc:creator>
  <cp:lastModifiedBy>Asim Kumar Talukder</cp:lastModifiedBy>
  <cp:revision>98</cp:revision>
  <dcterms:created xsi:type="dcterms:W3CDTF">2020-04-09T16:18:10Z</dcterms:created>
  <dcterms:modified xsi:type="dcterms:W3CDTF">2020-05-01T07:02:18Z</dcterms:modified>
</cp:coreProperties>
</file>